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0" r:id="rId4"/>
    <p:sldMasterId id="2147483712" r:id="rId5"/>
    <p:sldMasterId id="2147483724" r:id="rId6"/>
    <p:sldMasterId id="2147483736" r:id="rId7"/>
    <p:sldMasterId id="2147483748" r:id="rId8"/>
    <p:sldMasterId id="2147483760" r:id="rId9"/>
    <p:sldMasterId id="2147483772" r:id="rId10"/>
  </p:sldMasterIdLst>
  <p:notesMasterIdLst>
    <p:notesMasterId r:id="rId42"/>
  </p:notesMasterIdLst>
  <p:sldIdLst>
    <p:sldId id="257" r:id="rId11"/>
    <p:sldId id="259" r:id="rId12"/>
    <p:sldId id="260" r:id="rId13"/>
    <p:sldId id="258" r:id="rId14"/>
    <p:sldId id="261" r:id="rId15"/>
    <p:sldId id="262" r:id="rId16"/>
    <p:sldId id="263" r:id="rId17"/>
    <p:sldId id="265" r:id="rId18"/>
    <p:sldId id="268" r:id="rId19"/>
    <p:sldId id="286" r:id="rId20"/>
    <p:sldId id="287" r:id="rId21"/>
    <p:sldId id="279" r:id="rId22"/>
    <p:sldId id="280" r:id="rId23"/>
    <p:sldId id="281" r:id="rId24"/>
    <p:sldId id="282" r:id="rId25"/>
    <p:sldId id="283" r:id="rId26"/>
    <p:sldId id="284" r:id="rId27"/>
    <p:sldId id="277" r:id="rId28"/>
    <p:sldId id="278" r:id="rId29"/>
    <p:sldId id="270" r:id="rId30"/>
    <p:sldId id="271" r:id="rId31"/>
    <p:sldId id="285" r:id="rId32"/>
    <p:sldId id="275" r:id="rId33"/>
    <p:sldId id="276" r:id="rId34"/>
    <p:sldId id="272" r:id="rId35"/>
    <p:sldId id="273" r:id="rId36"/>
    <p:sldId id="274" r:id="rId37"/>
    <p:sldId id="266" r:id="rId38"/>
    <p:sldId id="267" r:id="rId39"/>
    <p:sldId id="264" r:id="rId40"/>
    <p:sldId id="26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05" autoAdjust="0"/>
  </p:normalViewPr>
  <p:slideViewPr>
    <p:cSldViewPr>
      <p:cViewPr>
        <p:scale>
          <a:sx n="99" d="100"/>
          <a:sy n="99" d="100"/>
        </p:scale>
        <p:origin x="-588"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Weber%20State%20University\Analyst%20Graph%20Data.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Weber%20State%20University\Graph%20Dat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Weber%20State%20University\Tech%20Graph%20Dat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ary\AppData\Roaming\Microsoft\Excel\Tech%20Graph%20Data%20(version%201).xlsb"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Weber%20State%20University\Tech%20Graph%20Data.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Weber%20State%20University\Analyst%20Graph%20Data.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US" sz="1400" b="0" dirty="0" smtClean="0"/>
              <a:t>n=30 (no response</a:t>
            </a:r>
            <a:r>
              <a:rPr lang="en-US" sz="1400" b="0" baseline="0" dirty="0" smtClean="0"/>
              <a:t> = 3)</a:t>
            </a:r>
            <a:r>
              <a:rPr lang="en-US" sz="1400" b="0" dirty="0" smtClean="0"/>
              <a:t> </a:t>
            </a:r>
            <a:endParaRPr lang="en-US" sz="1400" b="0" dirty="0"/>
          </a:p>
        </c:rich>
      </c:tx>
      <c:layout>
        <c:manualLayout>
          <c:xMode val="edge"/>
          <c:yMode val="edge"/>
          <c:x val="0.36152388937493923"/>
          <c:y val="0"/>
        </c:manualLayout>
      </c:layout>
      <c:overlay val="0"/>
    </c:title>
    <c:autoTitleDeleted val="0"/>
    <c:plotArea>
      <c:layout>
        <c:manualLayout>
          <c:layoutTarget val="inner"/>
          <c:xMode val="edge"/>
          <c:yMode val="edge"/>
          <c:x val="6.4893311947117727E-2"/>
          <c:y val="7.4819798644572416E-2"/>
          <c:w val="0.91813137941090694"/>
          <c:h val="0.86286265522779804"/>
        </c:manualLayout>
      </c:layout>
      <c:barChart>
        <c:barDir val="col"/>
        <c:grouping val="clustered"/>
        <c:varyColors val="0"/>
        <c:ser>
          <c:idx val="0"/>
          <c:order val="0"/>
          <c:tx>
            <c:strRef>
              <c:f>DemoData!$A$3</c:f>
              <c:strCache>
                <c:ptCount val="1"/>
                <c:pt idx="0">
                  <c:v>Number of Respondents per County</c:v>
                </c:pt>
              </c:strCache>
            </c:strRef>
          </c:tx>
          <c:invertIfNegative val="0"/>
          <c:cat>
            <c:strRef>
              <c:f>DemoData!$B$2:$H$2</c:f>
              <c:strCache>
                <c:ptCount val="7"/>
                <c:pt idx="0">
                  <c:v>Weber County</c:v>
                </c:pt>
                <c:pt idx="1">
                  <c:v>Morgan County</c:v>
                </c:pt>
                <c:pt idx="2">
                  <c:v>Cache County</c:v>
                </c:pt>
                <c:pt idx="3">
                  <c:v>Davis County</c:v>
                </c:pt>
                <c:pt idx="4">
                  <c:v>Salt Lake County</c:v>
                </c:pt>
                <c:pt idx="5">
                  <c:v>Utah County</c:v>
                </c:pt>
                <c:pt idx="6">
                  <c:v>DC County</c:v>
                </c:pt>
              </c:strCache>
            </c:strRef>
          </c:cat>
          <c:val>
            <c:numRef>
              <c:f>DemoData!$B$3:$H$3</c:f>
              <c:numCache>
                <c:formatCode>General</c:formatCode>
                <c:ptCount val="7"/>
                <c:pt idx="0">
                  <c:v>8</c:v>
                </c:pt>
                <c:pt idx="1">
                  <c:v>1</c:v>
                </c:pt>
                <c:pt idx="2">
                  <c:v>3</c:v>
                </c:pt>
                <c:pt idx="3">
                  <c:v>5</c:v>
                </c:pt>
                <c:pt idx="4">
                  <c:v>6</c:v>
                </c:pt>
                <c:pt idx="5">
                  <c:v>6</c:v>
                </c:pt>
                <c:pt idx="6">
                  <c:v>1</c:v>
                </c:pt>
              </c:numCache>
            </c:numRef>
          </c:val>
        </c:ser>
        <c:dLbls>
          <c:showLegendKey val="0"/>
          <c:showVal val="0"/>
          <c:showCatName val="0"/>
          <c:showSerName val="0"/>
          <c:showPercent val="0"/>
          <c:showBubbleSize val="0"/>
        </c:dLbls>
        <c:gapWidth val="150"/>
        <c:axId val="21518592"/>
        <c:axId val="21544960"/>
      </c:barChart>
      <c:catAx>
        <c:axId val="21518592"/>
        <c:scaling>
          <c:orientation val="minMax"/>
        </c:scaling>
        <c:delete val="0"/>
        <c:axPos val="b"/>
        <c:majorTickMark val="none"/>
        <c:minorTickMark val="none"/>
        <c:tickLblPos val="nextTo"/>
        <c:crossAx val="21544960"/>
        <c:crosses val="autoZero"/>
        <c:auto val="1"/>
        <c:lblAlgn val="ctr"/>
        <c:lblOffset val="100"/>
        <c:noMultiLvlLbl val="0"/>
      </c:catAx>
      <c:valAx>
        <c:axId val="21544960"/>
        <c:scaling>
          <c:orientation val="minMax"/>
        </c:scaling>
        <c:delete val="0"/>
        <c:axPos val="l"/>
        <c:majorGridlines/>
        <c:title>
          <c:tx>
            <c:rich>
              <a:bodyPr/>
              <a:lstStyle/>
              <a:p>
                <a:pPr>
                  <a:defRPr/>
                </a:pPr>
                <a:r>
                  <a:rPr lang="en-US"/>
                  <a:t># of Respondents by County</a:t>
                </a:r>
              </a:p>
            </c:rich>
          </c:tx>
          <c:layout/>
          <c:overlay val="0"/>
        </c:title>
        <c:numFmt formatCode="General" sourceLinked="1"/>
        <c:majorTickMark val="none"/>
        <c:minorTickMark val="none"/>
        <c:tickLblPos val="nextTo"/>
        <c:crossAx val="21518592"/>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invertIfNegative val="0"/>
          <c:cat>
            <c:strRef>
              <c:f>AnalystData!$A$67:$A$72</c:f>
              <c:strCache>
                <c:ptCount val="6"/>
                <c:pt idx="0">
                  <c:v>Basic Python</c:v>
                </c:pt>
                <c:pt idx="1">
                  <c:v>Java Script</c:v>
                </c:pt>
                <c:pt idx="2">
                  <c:v>Basic SQL</c:v>
                </c:pt>
                <c:pt idx="3">
                  <c:v>Adobe Flex</c:v>
                </c:pt>
                <c:pt idx="4">
                  <c:v>Basic Macro</c:v>
                </c:pt>
                <c:pt idx="5">
                  <c:v>Integrate GIS Systems with other systems</c:v>
                </c:pt>
              </c:strCache>
            </c:strRef>
          </c:cat>
          <c:val>
            <c:numRef>
              <c:f>AnalystData!$B$67:$B$72</c:f>
              <c:numCache>
                <c:formatCode>General</c:formatCode>
                <c:ptCount val="6"/>
                <c:pt idx="0">
                  <c:v>7</c:v>
                </c:pt>
                <c:pt idx="1">
                  <c:v>6</c:v>
                </c:pt>
                <c:pt idx="2">
                  <c:v>5</c:v>
                </c:pt>
                <c:pt idx="3">
                  <c:v>4</c:v>
                </c:pt>
                <c:pt idx="4">
                  <c:v>1</c:v>
                </c:pt>
                <c:pt idx="5">
                  <c:v>1</c:v>
                </c:pt>
              </c:numCache>
            </c:numRef>
          </c:val>
        </c:ser>
        <c:dLbls>
          <c:showLegendKey val="0"/>
          <c:showVal val="0"/>
          <c:showCatName val="0"/>
          <c:showSerName val="0"/>
          <c:showPercent val="0"/>
          <c:showBubbleSize val="0"/>
        </c:dLbls>
        <c:gapWidth val="150"/>
        <c:axId val="48516096"/>
        <c:axId val="48571520"/>
      </c:barChart>
      <c:catAx>
        <c:axId val="48516096"/>
        <c:scaling>
          <c:orientation val="minMax"/>
        </c:scaling>
        <c:delete val="0"/>
        <c:axPos val="b"/>
        <c:title>
          <c:tx>
            <c:rich>
              <a:bodyPr/>
              <a:lstStyle/>
              <a:p>
                <a:pPr>
                  <a:defRPr/>
                </a:pPr>
                <a:r>
                  <a:rPr lang="en-US"/>
                  <a:t>Programming/Language?Software</a:t>
                </a:r>
                <a:r>
                  <a:rPr lang="en-US" baseline="0"/>
                  <a:t> Skills</a:t>
                </a:r>
                <a:endParaRPr lang="en-US"/>
              </a:p>
            </c:rich>
          </c:tx>
          <c:layout/>
          <c:overlay val="0"/>
        </c:title>
        <c:majorTickMark val="none"/>
        <c:minorTickMark val="none"/>
        <c:tickLblPos val="nextTo"/>
        <c:crossAx val="48571520"/>
        <c:crosses val="autoZero"/>
        <c:auto val="1"/>
        <c:lblAlgn val="ctr"/>
        <c:lblOffset val="100"/>
        <c:noMultiLvlLbl val="0"/>
      </c:catAx>
      <c:valAx>
        <c:axId val="48571520"/>
        <c:scaling>
          <c:orientation val="minMax"/>
        </c:scaling>
        <c:delete val="0"/>
        <c:axPos val="l"/>
        <c:majorGridlines/>
        <c:title>
          <c:tx>
            <c:rich>
              <a:bodyPr/>
              <a:lstStyle/>
              <a:p>
                <a:pPr>
                  <a:defRPr/>
                </a:pPr>
                <a:r>
                  <a:rPr lang="en-US"/>
                  <a:t># of Respondents</a:t>
                </a:r>
              </a:p>
            </c:rich>
          </c:tx>
          <c:layout/>
          <c:overlay val="0"/>
        </c:title>
        <c:numFmt formatCode="General" sourceLinked="1"/>
        <c:majorTickMark val="out"/>
        <c:minorTickMark val="none"/>
        <c:tickLblPos val="nextTo"/>
        <c:crossAx val="48516096"/>
        <c:crosses val="autoZero"/>
        <c:crossBetween val="between"/>
      </c:valAx>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en-US" sz="1400" b="0" baseline="0" dirty="0" smtClean="0"/>
              <a:t>n=26 </a:t>
            </a:r>
            <a:r>
              <a:rPr lang="en-US" sz="1400" b="0" baseline="0" dirty="0"/>
              <a:t>(no response = </a:t>
            </a:r>
            <a:r>
              <a:rPr lang="en-US" sz="1400" b="0" baseline="0" dirty="0" smtClean="0"/>
              <a:t>9)</a:t>
            </a:r>
            <a:endParaRPr lang="en-US" sz="1400" b="0" dirty="0"/>
          </a:p>
        </c:rich>
      </c:tx>
      <c:layout/>
      <c:overlay val="0"/>
    </c:title>
    <c:autoTitleDeleted val="0"/>
    <c:plotArea>
      <c:layout/>
      <c:barChart>
        <c:barDir val="col"/>
        <c:grouping val="clustered"/>
        <c:varyColors val="0"/>
        <c:ser>
          <c:idx val="0"/>
          <c:order val="0"/>
          <c:invertIfNegative val="0"/>
          <c:cat>
            <c:strRef>
              <c:f>DemoData!$B$8:$E$8</c:f>
              <c:strCache>
                <c:ptCount val="4"/>
                <c:pt idx="0">
                  <c:v>Public Works</c:v>
                </c:pt>
                <c:pt idx="1">
                  <c:v>Development</c:v>
                </c:pt>
                <c:pt idx="2">
                  <c:v>Information Technology</c:v>
                </c:pt>
                <c:pt idx="3">
                  <c:v>Finance/Education</c:v>
                </c:pt>
              </c:strCache>
            </c:strRef>
          </c:cat>
          <c:val>
            <c:numRef>
              <c:f>DemoData!$B$9:$E$9</c:f>
              <c:numCache>
                <c:formatCode>General</c:formatCode>
                <c:ptCount val="4"/>
                <c:pt idx="0">
                  <c:v>7</c:v>
                </c:pt>
                <c:pt idx="1">
                  <c:v>11</c:v>
                </c:pt>
                <c:pt idx="2">
                  <c:v>6</c:v>
                </c:pt>
                <c:pt idx="3">
                  <c:v>2</c:v>
                </c:pt>
              </c:numCache>
            </c:numRef>
          </c:val>
        </c:ser>
        <c:dLbls>
          <c:showLegendKey val="0"/>
          <c:showVal val="0"/>
          <c:showCatName val="0"/>
          <c:showSerName val="0"/>
          <c:showPercent val="0"/>
          <c:showBubbleSize val="0"/>
        </c:dLbls>
        <c:gapWidth val="150"/>
        <c:axId val="21723008"/>
        <c:axId val="21733376"/>
      </c:barChart>
      <c:catAx>
        <c:axId val="21723008"/>
        <c:scaling>
          <c:orientation val="minMax"/>
        </c:scaling>
        <c:delete val="0"/>
        <c:axPos val="b"/>
        <c:title>
          <c:tx>
            <c:rich>
              <a:bodyPr/>
              <a:lstStyle/>
              <a:p>
                <a:pPr>
                  <a:defRPr/>
                </a:pPr>
                <a:r>
                  <a:rPr lang="en-US"/>
                  <a:t>Respondents' Department</a:t>
                </a:r>
                <a:r>
                  <a:rPr lang="en-US" baseline="0"/>
                  <a:t> by Category</a:t>
                </a:r>
                <a:endParaRPr lang="en-US"/>
              </a:p>
            </c:rich>
          </c:tx>
          <c:layout/>
          <c:overlay val="0"/>
        </c:title>
        <c:majorTickMark val="none"/>
        <c:minorTickMark val="none"/>
        <c:tickLblPos val="nextTo"/>
        <c:crossAx val="21733376"/>
        <c:crosses val="autoZero"/>
        <c:auto val="1"/>
        <c:lblAlgn val="ctr"/>
        <c:lblOffset val="100"/>
        <c:noMultiLvlLbl val="0"/>
      </c:catAx>
      <c:valAx>
        <c:axId val="21733376"/>
        <c:scaling>
          <c:orientation val="minMax"/>
        </c:scaling>
        <c:delete val="0"/>
        <c:axPos val="l"/>
        <c:majorGridlines/>
        <c:title>
          <c:tx>
            <c:rich>
              <a:bodyPr/>
              <a:lstStyle/>
              <a:p>
                <a:pPr>
                  <a:defRPr/>
                </a:pPr>
                <a:r>
                  <a:rPr lang="en-US"/>
                  <a:t># of Respondents</a:t>
                </a:r>
              </a:p>
              <a:p>
                <a:pPr>
                  <a:defRPr/>
                </a:pPr>
                <a:endParaRPr lang="en-US"/>
              </a:p>
            </c:rich>
          </c:tx>
          <c:layout/>
          <c:overlay val="0"/>
        </c:title>
        <c:numFmt formatCode="General" sourceLinked="1"/>
        <c:majorTickMark val="out"/>
        <c:minorTickMark val="none"/>
        <c:tickLblPos val="nextTo"/>
        <c:crossAx val="2172300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US" sz="1400" b="0" dirty="0" smtClean="0"/>
              <a:t>n=31 (no response = 2)</a:t>
            </a:r>
            <a:endParaRPr lang="en-US" sz="1400" b="0" dirty="0"/>
          </a:p>
        </c:rich>
      </c:tx>
      <c:layout>
        <c:manualLayout>
          <c:xMode val="edge"/>
          <c:yMode val="edge"/>
          <c:x val="0.73203119141357331"/>
          <c:y val="1.3888888888888888E-2"/>
        </c:manualLayout>
      </c:layout>
      <c:overlay val="0"/>
    </c:title>
    <c:autoTitleDeleted val="0"/>
    <c:plotArea>
      <c:layout/>
      <c:lineChart>
        <c:grouping val="standard"/>
        <c:varyColors val="0"/>
        <c:ser>
          <c:idx val="0"/>
          <c:order val="0"/>
          <c:cat>
            <c:strRef>
              <c:f>DemoData!$B$11:$H$11</c:f>
              <c:strCache>
                <c:ptCount val="7"/>
                <c:pt idx="0">
                  <c:v>&lt;1yr</c:v>
                </c:pt>
                <c:pt idx="1">
                  <c:v>1 - 5 yrs</c:v>
                </c:pt>
                <c:pt idx="2">
                  <c:v>6 - 10 yrs</c:v>
                </c:pt>
                <c:pt idx="3">
                  <c:v>11 - 15 yrs</c:v>
                </c:pt>
                <c:pt idx="4">
                  <c:v>16 - 20 yrs</c:v>
                </c:pt>
                <c:pt idx="5">
                  <c:v>21 - 25 yrs</c:v>
                </c:pt>
                <c:pt idx="6">
                  <c:v>25 - 30 yrs</c:v>
                </c:pt>
              </c:strCache>
            </c:strRef>
          </c:cat>
          <c:val>
            <c:numRef>
              <c:f>DemoData!$B$12:$H$12</c:f>
              <c:numCache>
                <c:formatCode>General</c:formatCode>
                <c:ptCount val="7"/>
                <c:pt idx="0">
                  <c:v>2</c:v>
                </c:pt>
                <c:pt idx="1">
                  <c:v>5</c:v>
                </c:pt>
                <c:pt idx="2">
                  <c:v>7</c:v>
                </c:pt>
                <c:pt idx="3">
                  <c:v>6</c:v>
                </c:pt>
                <c:pt idx="4">
                  <c:v>7</c:v>
                </c:pt>
                <c:pt idx="5">
                  <c:v>3</c:v>
                </c:pt>
                <c:pt idx="6">
                  <c:v>1</c:v>
                </c:pt>
              </c:numCache>
            </c:numRef>
          </c:val>
          <c:smooth val="0"/>
        </c:ser>
        <c:dLbls>
          <c:showLegendKey val="0"/>
          <c:showVal val="0"/>
          <c:showCatName val="0"/>
          <c:showSerName val="0"/>
          <c:showPercent val="0"/>
          <c:showBubbleSize val="0"/>
        </c:dLbls>
        <c:hiLowLines/>
        <c:marker val="1"/>
        <c:smooth val="0"/>
        <c:axId val="46020864"/>
        <c:axId val="46051712"/>
      </c:lineChart>
      <c:catAx>
        <c:axId val="46020864"/>
        <c:scaling>
          <c:orientation val="minMax"/>
        </c:scaling>
        <c:delete val="0"/>
        <c:axPos val="b"/>
        <c:title>
          <c:tx>
            <c:rich>
              <a:bodyPr/>
              <a:lstStyle/>
              <a:p>
                <a:pPr>
                  <a:defRPr/>
                </a:pPr>
                <a:r>
                  <a:rPr lang="en-US"/>
                  <a:t>Year Category</a:t>
                </a:r>
              </a:p>
            </c:rich>
          </c:tx>
          <c:layout/>
          <c:overlay val="0"/>
        </c:title>
        <c:majorTickMark val="none"/>
        <c:minorTickMark val="none"/>
        <c:tickLblPos val="nextTo"/>
        <c:crossAx val="46051712"/>
        <c:crosses val="autoZero"/>
        <c:auto val="1"/>
        <c:lblAlgn val="ctr"/>
        <c:lblOffset val="100"/>
        <c:noMultiLvlLbl val="0"/>
      </c:catAx>
      <c:valAx>
        <c:axId val="46051712"/>
        <c:scaling>
          <c:orientation val="minMax"/>
        </c:scaling>
        <c:delete val="0"/>
        <c:axPos val="l"/>
        <c:majorGridlines/>
        <c:title>
          <c:tx>
            <c:rich>
              <a:bodyPr/>
              <a:lstStyle/>
              <a:p>
                <a:pPr>
                  <a:defRPr/>
                </a:pPr>
                <a:r>
                  <a:rPr lang="en-US"/>
                  <a:t># of Respondents</a:t>
                </a:r>
              </a:p>
            </c:rich>
          </c:tx>
          <c:layout/>
          <c:overlay val="0"/>
        </c:title>
        <c:numFmt formatCode="General" sourceLinked="1"/>
        <c:majorTickMark val="out"/>
        <c:minorTickMark val="none"/>
        <c:tickLblPos val="nextTo"/>
        <c:crossAx val="4602086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en-US" sz="1400" b="0"/>
              <a:t>n=33</a:t>
            </a:r>
          </a:p>
        </c:rich>
      </c:tx>
      <c:layout/>
      <c:overlay val="0"/>
    </c:title>
    <c:autoTitleDeleted val="0"/>
    <c:plotArea>
      <c:layout/>
      <c:barChart>
        <c:barDir val="col"/>
        <c:grouping val="clustered"/>
        <c:varyColors val="0"/>
        <c:ser>
          <c:idx val="0"/>
          <c:order val="0"/>
          <c:invertIfNegative val="0"/>
          <c:cat>
            <c:strRef>
              <c:f>DemoData!$B$14:$G$14</c:f>
              <c:strCache>
                <c:ptCount val="6"/>
                <c:pt idx="0">
                  <c:v>Local Gov</c:v>
                </c:pt>
                <c:pt idx="1">
                  <c:v>Regional Gov</c:v>
                </c:pt>
                <c:pt idx="2">
                  <c:v>State Gov</c:v>
                </c:pt>
                <c:pt idx="3">
                  <c:v>Federal Gov</c:v>
                </c:pt>
                <c:pt idx="4">
                  <c:v>Private Sector</c:v>
                </c:pt>
                <c:pt idx="5">
                  <c:v>Research/Education</c:v>
                </c:pt>
              </c:strCache>
            </c:strRef>
          </c:cat>
          <c:val>
            <c:numRef>
              <c:f>DemoData!$B$15:$G$15</c:f>
              <c:numCache>
                <c:formatCode>General</c:formatCode>
                <c:ptCount val="6"/>
                <c:pt idx="0">
                  <c:v>17</c:v>
                </c:pt>
                <c:pt idx="1">
                  <c:v>1</c:v>
                </c:pt>
                <c:pt idx="2">
                  <c:v>2</c:v>
                </c:pt>
                <c:pt idx="3">
                  <c:v>2</c:v>
                </c:pt>
                <c:pt idx="4">
                  <c:v>9</c:v>
                </c:pt>
                <c:pt idx="5">
                  <c:v>2</c:v>
                </c:pt>
              </c:numCache>
            </c:numRef>
          </c:val>
        </c:ser>
        <c:dLbls>
          <c:showLegendKey val="0"/>
          <c:showVal val="0"/>
          <c:showCatName val="0"/>
          <c:showSerName val="0"/>
          <c:showPercent val="0"/>
          <c:showBubbleSize val="0"/>
        </c:dLbls>
        <c:gapWidth val="150"/>
        <c:axId val="47515904"/>
        <c:axId val="47538560"/>
      </c:barChart>
      <c:catAx>
        <c:axId val="47515904"/>
        <c:scaling>
          <c:orientation val="minMax"/>
        </c:scaling>
        <c:delete val="0"/>
        <c:axPos val="b"/>
        <c:title>
          <c:tx>
            <c:rich>
              <a:bodyPr/>
              <a:lstStyle/>
              <a:p>
                <a:pPr>
                  <a:defRPr/>
                </a:pPr>
                <a:r>
                  <a:rPr lang="en-US"/>
                  <a:t>Type of Organization</a:t>
                </a:r>
              </a:p>
            </c:rich>
          </c:tx>
          <c:layout/>
          <c:overlay val="0"/>
        </c:title>
        <c:majorTickMark val="none"/>
        <c:minorTickMark val="none"/>
        <c:tickLblPos val="nextTo"/>
        <c:crossAx val="47538560"/>
        <c:crosses val="autoZero"/>
        <c:auto val="1"/>
        <c:lblAlgn val="ctr"/>
        <c:lblOffset val="100"/>
        <c:noMultiLvlLbl val="0"/>
      </c:catAx>
      <c:valAx>
        <c:axId val="47538560"/>
        <c:scaling>
          <c:orientation val="minMax"/>
        </c:scaling>
        <c:delete val="0"/>
        <c:axPos val="l"/>
        <c:majorGridlines/>
        <c:title>
          <c:tx>
            <c:rich>
              <a:bodyPr/>
              <a:lstStyle/>
              <a:p>
                <a:pPr>
                  <a:defRPr/>
                </a:pPr>
                <a:r>
                  <a:rPr lang="en-US"/>
                  <a:t># of Respondents</a:t>
                </a:r>
              </a:p>
            </c:rich>
          </c:tx>
          <c:layout/>
          <c:overlay val="0"/>
        </c:title>
        <c:numFmt formatCode="General" sourceLinked="1"/>
        <c:majorTickMark val="out"/>
        <c:minorTickMark val="none"/>
        <c:tickLblPos val="nextTo"/>
        <c:crossAx val="4751590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001255277872876E-2"/>
          <c:y val="2.479434532708728E-2"/>
          <c:w val="0.89805671573661983"/>
          <c:h val="0.87761769494003128"/>
        </c:manualLayout>
      </c:layout>
      <c:barChart>
        <c:barDir val="col"/>
        <c:grouping val="percentStacked"/>
        <c:varyColors val="0"/>
        <c:ser>
          <c:idx val="0"/>
          <c:order val="0"/>
          <c:tx>
            <c:strRef>
              <c:f>DemoData!$B$28</c:f>
              <c:strCache>
                <c:ptCount val="1"/>
                <c:pt idx="0">
                  <c:v>GIS Desktop</c:v>
                </c:pt>
              </c:strCache>
            </c:strRef>
          </c:tx>
          <c:invertIfNegative val="0"/>
          <c:dLbls>
            <c:txPr>
              <a:bodyPr/>
              <a:lstStyle/>
              <a:p>
                <a:pPr>
                  <a:defRPr b="1"/>
                </a:pPr>
                <a:endParaRPr lang="en-US"/>
              </a:p>
            </c:txPr>
            <c:showLegendKey val="0"/>
            <c:showVal val="0"/>
            <c:showCatName val="0"/>
            <c:showSerName val="1"/>
            <c:showPercent val="0"/>
            <c:showBubbleSize val="0"/>
            <c:showLeaderLines val="0"/>
          </c:dLbls>
          <c:cat>
            <c:strRef>
              <c:f>DemoData!$A$29:$A$35</c:f>
              <c:strCache>
                <c:ptCount val="7"/>
                <c:pt idx="0">
                  <c:v>Weber</c:v>
                </c:pt>
                <c:pt idx="1">
                  <c:v>Morgan</c:v>
                </c:pt>
                <c:pt idx="2">
                  <c:v>Cache</c:v>
                </c:pt>
                <c:pt idx="3">
                  <c:v>Davis</c:v>
                </c:pt>
                <c:pt idx="4">
                  <c:v>Salt Lake</c:v>
                </c:pt>
                <c:pt idx="5">
                  <c:v>Utah</c:v>
                </c:pt>
                <c:pt idx="6">
                  <c:v>DC</c:v>
                </c:pt>
              </c:strCache>
            </c:strRef>
          </c:cat>
          <c:val>
            <c:numRef>
              <c:f>DemoData!$B$29:$B$35</c:f>
              <c:numCache>
                <c:formatCode>General</c:formatCode>
                <c:ptCount val="7"/>
                <c:pt idx="0">
                  <c:v>7</c:v>
                </c:pt>
                <c:pt idx="1">
                  <c:v>1</c:v>
                </c:pt>
                <c:pt idx="2">
                  <c:v>3</c:v>
                </c:pt>
                <c:pt idx="3">
                  <c:v>5</c:v>
                </c:pt>
                <c:pt idx="4">
                  <c:v>6</c:v>
                </c:pt>
                <c:pt idx="5">
                  <c:v>6</c:v>
                </c:pt>
                <c:pt idx="6">
                  <c:v>1</c:v>
                </c:pt>
              </c:numCache>
            </c:numRef>
          </c:val>
        </c:ser>
        <c:ser>
          <c:idx val="1"/>
          <c:order val="1"/>
          <c:tx>
            <c:strRef>
              <c:f>DemoData!$C$28</c:f>
              <c:strCache>
                <c:ptCount val="1"/>
                <c:pt idx="0">
                  <c:v>GIS Mobile</c:v>
                </c:pt>
              </c:strCache>
            </c:strRef>
          </c:tx>
          <c:invertIfNegative val="0"/>
          <c:dLbls>
            <c:dLbl>
              <c:idx val="1"/>
              <c:delete val="1"/>
            </c:dLbl>
            <c:txPr>
              <a:bodyPr/>
              <a:lstStyle/>
              <a:p>
                <a:pPr>
                  <a:defRPr b="1"/>
                </a:pPr>
                <a:endParaRPr lang="en-US"/>
              </a:p>
            </c:txPr>
            <c:showLegendKey val="0"/>
            <c:showVal val="0"/>
            <c:showCatName val="0"/>
            <c:showSerName val="1"/>
            <c:showPercent val="0"/>
            <c:showBubbleSize val="0"/>
            <c:showLeaderLines val="0"/>
          </c:dLbls>
          <c:cat>
            <c:strRef>
              <c:f>DemoData!$A$29:$A$35</c:f>
              <c:strCache>
                <c:ptCount val="7"/>
                <c:pt idx="0">
                  <c:v>Weber</c:v>
                </c:pt>
                <c:pt idx="1">
                  <c:v>Morgan</c:v>
                </c:pt>
                <c:pt idx="2">
                  <c:v>Cache</c:v>
                </c:pt>
                <c:pt idx="3">
                  <c:v>Davis</c:v>
                </c:pt>
                <c:pt idx="4">
                  <c:v>Salt Lake</c:v>
                </c:pt>
                <c:pt idx="5">
                  <c:v>Utah</c:v>
                </c:pt>
                <c:pt idx="6">
                  <c:v>DC</c:v>
                </c:pt>
              </c:strCache>
            </c:strRef>
          </c:cat>
          <c:val>
            <c:numRef>
              <c:f>DemoData!$C$29:$C$35</c:f>
              <c:numCache>
                <c:formatCode>General</c:formatCode>
                <c:ptCount val="7"/>
                <c:pt idx="0">
                  <c:v>5</c:v>
                </c:pt>
                <c:pt idx="1">
                  <c:v>0</c:v>
                </c:pt>
                <c:pt idx="2">
                  <c:v>3</c:v>
                </c:pt>
                <c:pt idx="3">
                  <c:v>3</c:v>
                </c:pt>
                <c:pt idx="4">
                  <c:v>5</c:v>
                </c:pt>
                <c:pt idx="5">
                  <c:v>5</c:v>
                </c:pt>
                <c:pt idx="6">
                  <c:v>1</c:v>
                </c:pt>
              </c:numCache>
            </c:numRef>
          </c:val>
        </c:ser>
        <c:ser>
          <c:idx val="2"/>
          <c:order val="2"/>
          <c:tx>
            <c:strRef>
              <c:f>DemoData!$D$28</c:f>
              <c:strCache>
                <c:ptCount val="1"/>
                <c:pt idx="0">
                  <c:v>GIS Online</c:v>
                </c:pt>
              </c:strCache>
            </c:strRef>
          </c:tx>
          <c:invertIfNegative val="0"/>
          <c:dLbls>
            <c:dLbl>
              <c:idx val="1"/>
              <c:delete val="1"/>
            </c:dLbl>
            <c:txPr>
              <a:bodyPr/>
              <a:lstStyle/>
              <a:p>
                <a:pPr>
                  <a:defRPr b="1"/>
                </a:pPr>
                <a:endParaRPr lang="en-US"/>
              </a:p>
            </c:txPr>
            <c:showLegendKey val="0"/>
            <c:showVal val="0"/>
            <c:showCatName val="0"/>
            <c:showSerName val="1"/>
            <c:showPercent val="0"/>
            <c:showBubbleSize val="0"/>
            <c:showLeaderLines val="0"/>
          </c:dLbls>
          <c:cat>
            <c:strRef>
              <c:f>DemoData!$A$29:$A$35</c:f>
              <c:strCache>
                <c:ptCount val="7"/>
                <c:pt idx="0">
                  <c:v>Weber</c:v>
                </c:pt>
                <c:pt idx="1">
                  <c:v>Morgan</c:v>
                </c:pt>
                <c:pt idx="2">
                  <c:v>Cache</c:v>
                </c:pt>
                <c:pt idx="3">
                  <c:v>Davis</c:v>
                </c:pt>
                <c:pt idx="4">
                  <c:v>Salt Lake</c:v>
                </c:pt>
                <c:pt idx="5">
                  <c:v>Utah</c:v>
                </c:pt>
                <c:pt idx="6">
                  <c:v>DC</c:v>
                </c:pt>
              </c:strCache>
            </c:strRef>
          </c:cat>
          <c:val>
            <c:numRef>
              <c:f>DemoData!$D$29:$D$35</c:f>
              <c:numCache>
                <c:formatCode>General</c:formatCode>
                <c:ptCount val="7"/>
                <c:pt idx="0">
                  <c:v>5</c:v>
                </c:pt>
                <c:pt idx="1">
                  <c:v>0</c:v>
                </c:pt>
                <c:pt idx="2">
                  <c:v>3</c:v>
                </c:pt>
                <c:pt idx="3">
                  <c:v>4</c:v>
                </c:pt>
                <c:pt idx="4">
                  <c:v>6</c:v>
                </c:pt>
                <c:pt idx="5">
                  <c:v>6</c:v>
                </c:pt>
                <c:pt idx="6">
                  <c:v>1</c:v>
                </c:pt>
              </c:numCache>
            </c:numRef>
          </c:val>
        </c:ser>
        <c:ser>
          <c:idx val="3"/>
          <c:order val="3"/>
          <c:tx>
            <c:strRef>
              <c:f>DemoData!$E$28</c:f>
              <c:strCache>
                <c:ptCount val="1"/>
                <c:pt idx="0">
                  <c:v>GPS</c:v>
                </c:pt>
              </c:strCache>
            </c:strRef>
          </c:tx>
          <c:invertIfNegative val="0"/>
          <c:dLbls>
            <c:txPr>
              <a:bodyPr/>
              <a:lstStyle/>
              <a:p>
                <a:pPr>
                  <a:defRPr b="1"/>
                </a:pPr>
                <a:endParaRPr lang="en-US"/>
              </a:p>
            </c:txPr>
            <c:showLegendKey val="0"/>
            <c:showVal val="0"/>
            <c:showCatName val="0"/>
            <c:showSerName val="1"/>
            <c:showPercent val="0"/>
            <c:showBubbleSize val="0"/>
            <c:showLeaderLines val="0"/>
          </c:dLbls>
          <c:cat>
            <c:strRef>
              <c:f>DemoData!$A$29:$A$35</c:f>
              <c:strCache>
                <c:ptCount val="7"/>
                <c:pt idx="0">
                  <c:v>Weber</c:v>
                </c:pt>
                <c:pt idx="1">
                  <c:v>Morgan</c:v>
                </c:pt>
                <c:pt idx="2">
                  <c:v>Cache</c:v>
                </c:pt>
                <c:pt idx="3">
                  <c:v>Davis</c:v>
                </c:pt>
                <c:pt idx="4">
                  <c:v>Salt Lake</c:v>
                </c:pt>
                <c:pt idx="5">
                  <c:v>Utah</c:v>
                </c:pt>
                <c:pt idx="6">
                  <c:v>DC</c:v>
                </c:pt>
              </c:strCache>
            </c:strRef>
          </c:cat>
          <c:val>
            <c:numRef>
              <c:f>DemoData!$E$29:$E$35</c:f>
              <c:numCache>
                <c:formatCode>General</c:formatCode>
                <c:ptCount val="7"/>
                <c:pt idx="0">
                  <c:v>7</c:v>
                </c:pt>
                <c:pt idx="1">
                  <c:v>1</c:v>
                </c:pt>
                <c:pt idx="2">
                  <c:v>3</c:v>
                </c:pt>
                <c:pt idx="3">
                  <c:v>4</c:v>
                </c:pt>
                <c:pt idx="4">
                  <c:v>6</c:v>
                </c:pt>
                <c:pt idx="5">
                  <c:v>5</c:v>
                </c:pt>
                <c:pt idx="6">
                  <c:v>1</c:v>
                </c:pt>
              </c:numCache>
            </c:numRef>
          </c:val>
        </c:ser>
        <c:ser>
          <c:idx val="4"/>
          <c:order val="4"/>
          <c:tx>
            <c:strRef>
              <c:f>DemoData!$F$28</c:f>
              <c:strCache>
                <c:ptCount val="1"/>
                <c:pt idx="0">
                  <c:v>Remote Sensing</c:v>
                </c:pt>
              </c:strCache>
            </c:strRef>
          </c:tx>
          <c:invertIfNegative val="0"/>
          <c:dLbls>
            <c:dLbl>
              <c:idx val="1"/>
              <c:delete val="1"/>
            </c:dLbl>
            <c:dLbl>
              <c:idx val="6"/>
              <c:delete val="1"/>
            </c:dLbl>
            <c:txPr>
              <a:bodyPr/>
              <a:lstStyle/>
              <a:p>
                <a:pPr>
                  <a:defRPr b="1"/>
                </a:pPr>
                <a:endParaRPr lang="en-US"/>
              </a:p>
            </c:txPr>
            <c:showLegendKey val="0"/>
            <c:showVal val="0"/>
            <c:showCatName val="0"/>
            <c:showSerName val="1"/>
            <c:showPercent val="0"/>
            <c:showBubbleSize val="0"/>
            <c:showLeaderLines val="0"/>
          </c:dLbls>
          <c:cat>
            <c:strRef>
              <c:f>DemoData!$A$29:$A$35</c:f>
              <c:strCache>
                <c:ptCount val="7"/>
                <c:pt idx="0">
                  <c:v>Weber</c:v>
                </c:pt>
                <c:pt idx="1">
                  <c:v>Morgan</c:v>
                </c:pt>
                <c:pt idx="2">
                  <c:v>Cache</c:v>
                </c:pt>
                <c:pt idx="3">
                  <c:v>Davis</c:v>
                </c:pt>
                <c:pt idx="4">
                  <c:v>Salt Lake</c:v>
                </c:pt>
                <c:pt idx="5">
                  <c:v>Utah</c:v>
                </c:pt>
                <c:pt idx="6">
                  <c:v>DC</c:v>
                </c:pt>
              </c:strCache>
            </c:strRef>
          </c:cat>
          <c:val>
            <c:numRef>
              <c:f>DemoData!$F$29:$F$35</c:f>
              <c:numCache>
                <c:formatCode>General</c:formatCode>
                <c:ptCount val="7"/>
                <c:pt idx="0">
                  <c:v>2</c:v>
                </c:pt>
                <c:pt idx="1">
                  <c:v>0</c:v>
                </c:pt>
                <c:pt idx="2">
                  <c:v>1</c:v>
                </c:pt>
                <c:pt idx="3">
                  <c:v>2</c:v>
                </c:pt>
                <c:pt idx="4">
                  <c:v>4</c:v>
                </c:pt>
                <c:pt idx="5">
                  <c:v>3</c:v>
                </c:pt>
                <c:pt idx="6">
                  <c:v>0</c:v>
                </c:pt>
              </c:numCache>
            </c:numRef>
          </c:val>
        </c:ser>
        <c:ser>
          <c:idx val="5"/>
          <c:order val="5"/>
          <c:tx>
            <c:strRef>
              <c:f>DemoData!$G$28</c:f>
              <c:strCache>
                <c:ptCount val="1"/>
                <c:pt idx="0">
                  <c:v>Cartography</c:v>
                </c:pt>
              </c:strCache>
            </c:strRef>
          </c:tx>
          <c:invertIfNegative val="0"/>
          <c:dLbls>
            <c:dLbl>
              <c:idx val="1"/>
              <c:delete val="1"/>
            </c:dLbl>
            <c:txPr>
              <a:bodyPr/>
              <a:lstStyle/>
              <a:p>
                <a:pPr>
                  <a:defRPr b="1"/>
                </a:pPr>
                <a:endParaRPr lang="en-US"/>
              </a:p>
            </c:txPr>
            <c:showLegendKey val="0"/>
            <c:showVal val="0"/>
            <c:showCatName val="0"/>
            <c:showSerName val="1"/>
            <c:showPercent val="0"/>
            <c:showBubbleSize val="0"/>
            <c:showLeaderLines val="0"/>
          </c:dLbls>
          <c:cat>
            <c:strRef>
              <c:f>DemoData!$A$29:$A$35</c:f>
              <c:strCache>
                <c:ptCount val="7"/>
                <c:pt idx="0">
                  <c:v>Weber</c:v>
                </c:pt>
                <c:pt idx="1">
                  <c:v>Morgan</c:v>
                </c:pt>
                <c:pt idx="2">
                  <c:v>Cache</c:v>
                </c:pt>
                <c:pt idx="3">
                  <c:v>Davis</c:v>
                </c:pt>
                <c:pt idx="4">
                  <c:v>Salt Lake</c:v>
                </c:pt>
                <c:pt idx="5">
                  <c:v>Utah</c:v>
                </c:pt>
                <c:pt idx="6">
                  <c:v>DC</c:v>
                </c:pt>
              </c:strCache>
            </c:strRef>
          </c:cat>
          <c:val>
            <c:numRef>
              <c:f>DemoData!$G$29:$G$35</c:f>
              <c:numCache>
                <c:formatCode>General</c:formatCode>
                <c:ptCount val="7"/>
                <c:pt idx="0">
                  <c:v>5</c:v>
                </c:pt>
                <c:pt idx="1">
                  <c:v>0</c:v>
                </c:pt>
                <c:pt idx="2">
                  <c:v>3</c:v>
                </c:pt>
                <c:pt idx="3">
                  <c:v>4</c:v>
                </c:pt>
                <c:pt idx="4">
                  <c:v>6</c:v>
                </c:pt>
                <c:pt idx="5">
                  <c:v>5</c:v>
                </c:pt>
                <c:pt idx="6">
                  <c:v>1</c:v>
                </c:pt>
              </c:numCache>
            </c:numRef>
          </c:val>
        </c:ser>
        <c:dLbls>
          <c:showLegendKey val="0"/>
          <c:showVal val="0"/>
          <c:showCatName val="0"/>
          <c:showSerName val="0"/>
          <c:showPercent val="0"/>
          <c:showBubbleSize val="0"/>
        </c:dLbls>
        <c:gapWidth val="55"/>
        <c:overlap val="100"/>
        <c:axId val="48468736"/>
        <c:axId val="48470656"/>
      </c:barChart>
      <c:catAx>
        <c:axId val="48468736"/>
        <c:scaling>
          <c:orientation val="minMax"/>
        </c:scaling>
        <c:delete val="0"/>
        <c:axPos val="b"/>
        <c:title>
          <c:tx>
            <c:rich>
              <a:bodyPr/>
              <a:lstStyle/>
              <a:p>
                <a:pPr>
                  <a:defRPr/>
                </a:pPr>
                <a:r>
                  <a:rPr lang="en-US"/>
                  <a:t>County</a:t>
                </a:r>
              </a:p>
            </c:rich>
          </c:tx>
          <c:layout>
            <c:manualLayout>
              <c:xMode val="edge"/>
              <c:yMode val="edge"/>
              <c:x val="0.46084271376289238"/>
              <c:y val="0.96317750936472746"/>
            </c:manualLayout>
          </c:layout>
          <c:overlay val="0"/>
        </c:title>
        <c:majorTickMark val="none"/>
        <c:minorTickMark val="none"/>
        <c:tickLblPos val="nextTo"/>
        <c:crossAx val="48470656"/>
        <c:crosses val="autoZero"/>
        <c:auto val="1"/>
        <c:lblAlgn val="ctr"/>
        <c:lblOffset val="100"/>
        <c:noMultiLvlLbl val="0"/>
      </c:catAx>
      <c:valAx>
        <c:axId val="48470656"/>
        <c:scaling>
          <c:orientation val="minMax"/>
        </c:scaling>
        <c:delete val="0"/>
        <c:axPos val="l"/>
        <c:majorGridlines/>
        <c:title>
          <c:tx>
            <c:rich>
              <a:bodyPr/>
              <a:lstStyle/>
              <a:p>
                <a:pPr>
                  <a:defRPr/>
                </a:pPr>
                <a:r>
                  <a:rPr lang="en-US" dirty="0" smtClean="0"/>
                  <a:t>% Selected</a:t>
                </a:r>
                <a:r>
                  <a:rPr lang="en-US" baseline="0" dirty="0" smtClean="0"/>
                  <a:t> by Category</a:t>
                </a:r>
                <a:endParaRPr lang="en-US" dirty="0"/>
              </a:p>
            </c:rich>
          </c:tx>
          <c:layout/>
          <c:overlay val="0"/>
        </c:title>
        <c:numFmt formatCode="0%" sourceLinked="1"/>
        <c:majorTickMark val="none"/>
        <c:minorTickMark val="none"/>
        <c:tickLblPos val="nextTo"/>
        <c:crossAx val="4846873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31148350045993E-2"/>
          <c:y val="1.3932693344838744E-2"/>
          <c:w val="0.89979933598043838"/>
          <c:h val="0.88175978858807036"/>
        </c:manualLayout>
      </c:layout>
      <c:barChart>
        <c:barDir val="col"/>
        <c:grouping val="percentStacked"/>
        <c:varyColors val="0"/>
        <c:ser>
          <c:idx val="0"/>
          <c:order val="0"/>
          <c:tx>
            <c:strRef>
              <c:f>TechData!$A$12</c:f>
              <c:strCache>
                <c:ptCount val="1"/>
                <c:pt idx="0">
                  <c:v>High School</c:v>
                </c:pt>
              </c:strCache>
            </c:strRef>
          </c:tx>
          <c:invertIfNegative val="0"/>
          <c:dLbls>
            <c:dLbl>
              <c:idx val="0"/>
              <c:layout/>
              <c:spPr/>
              <c:txPr>
                <a:bodyPr/>
                <a:lstStyle/>
                <a:p>
                  <a:pPr>
                    <a:defRPr b="1"/>
                  </a:pPr>
                  <a:endParaRPr lang="en-US"/>
                </a:p>
              </c:txPr>
              <c:showLegendKey val="0"/>
              <c:showVal val="0"/>
              <c:showCatName val="0"/>
              <c:showSerName val="1"/>
              <c:showPercent val="0"/>
              <c:showBubbleSize val="0"/>
            </c:dLbl>
            <c:showLegendKey val="0"/>
            <c:showVal val="0"/>
            <c:showCatName val="0"/>
            <c:showSerName val="0"/>
            <c:showPercent val="0"/>
            <c:showBubbleSize val="0"/>
          </c:dLbls>
          <c:cat>
            <c:strRef>
              <c:f>TechData!$B$11:$H$11</c:f>
              <c:strCache>
                <c:ptCount val="7"/>
                <c:pt idx="0">
                  <c:v>Weber</c:v>
                </c:pt>
                <c:pt idx="1">
                  <c:v>Morgan</c:v>
                </c:pt>
                <c:pt idx="2">
                  <c:v>Cache</c:v>
                </c:pt>
                <c:pt idx="3">
                  <c:v>Davis </c:v>
                </c:pt>
                <c:pt idx="4">
                  <c:v>Salt Lake</c:v>
                </c:pt>
                <c:pt idx="5">
                  <c:v>Utah</c:v>
                </c:pt>
                <c:pt idx="6">
                  <c:v>DC</c:v>
                </c:pt>
              </c:strCache>
            </c:strRef>
          </c:cat>
          <c:val>
            <c:numRef>
              <c:f>TechData!$B$12:$H$12</c:f>
              <c:numCache>
                <c:formatCode>General</c:formatCode>
                <c:ptCount val="7"/>
                <c:pt idx="0">
                  <c:v>1</c:v>
                </c:pt>
                <c:pt idx="1">
                  <c:v>0</c:v>
                </c:pt>
                <c:pt idx="2">
                  <c:v>0</c:v>
                </c:pt>
                <c:pt idx="3">
                  <c:v>1</c:v>
                </c:pt>
                <c:pt idx="4">
                  <c:v>0</c:v>
                </c:pt>
                <c:pt idx="5">
                  <c:v>0</c:v>
                </c:pt>
                <c:pt idx="6">
                  <c:v>0</c:v>
                </c:pt>
              </c:numCache>
            </c:numRef>
          </c:val>
        </c:ser>
        <c:ser>
          <c:idx val="1"/>
          <c:order val="1"/>
          <c:tx>
            <c:strRef>
              <c:f>TechData!$A$13</c:f>
              <c:strCache>
                <c:ptCount val="1"/>
                <c:pt idx="0">
                  <c:v>VocTech</c:v>
                </c:pt>
              </c:strCache>
            </c:strRef>
          </c:tx>
          <c:invertIfNegative val="0"/>
          <c:dLbls>
            <c:dLbl>
              <c:idx val="1"/>
              <c:delete val="1"/>
            </c:dLbl>
            <c:dLbl>
              <c:idx val="2"/>
              <c:delete val="1"/>
            </c:dLbl>
            <c:dLbl>
              <c:idx val="4"/>
              <c:delete val="1"/>
            </c:dLbl>
            <c:dLbl>
              <c:idx val="5"/>
              <c:delete val="1"/>
            </c:dLbl>
            <c:dLbl>
              <c:idx val="6"/>
              <c:delete val="1"/>
            </c:dLbl>
            <c:txPr>
              <a:bodyPr/>
              <a:lstStyle/>
              <a:p>
                <a:pPr>
                  <a:defRPr b="1"/>
                </a:pPr>
                <a:endParaRPr lang="en-US"/>
              </a:p>
            </c:txPr>
            <c:showLegendKey val="0"/>
            <c:showVal val="0"/>
            <c:showCatName val="0"/>
            <c:showSerName val="1"/>
            <c:showPercent val="0"/>
            <c:showBubbleSize val="0"/>
            <c:showLeaderLines val="0"/>
          </c:dLbls>
          <c:cat>
            <c:strRef>
              <c:f>TechData!$B$11:$H$11</c:f>
              <c:strCache>
                <c:ptCount val="7"/>
                <c:pt idx="0">
                  <c:v>Weber</c:v>
                </c:pt>
                <c:pt idx="1">
                  <c:v>Morgan</c:v>
                </c:pt>
                <c:pt idx="2">
                  <c:v>Cache</c:v>
                </c:pt>
                <c:pt idx="3">
                  <c:v>Davis </c:v>
                </c:pt>
                <c:pt idx="4">
                  <c:v>Salt Lake</c:v>
                </c:pt>
                <c:pt idx="5">
                  <c:v>Utah</c:v>
                </c:pt>
                <c:pt idx="6">
                  <c:v>DC</c:v>
                </c:pt>
              </c:strCache>
            </c:strRef>
          </c:cat>
          <c:val>
            <c:numRef>
              <c:f>TechData!$B$13:$H$13</c:f>
              <c:numCache>
                <c:formatCode>General</c:formatCode>
                <c:ptCount val="7"/>
                <c:pt idx="0">
                  <c:v>1</c:v>
                </c:pt>
                <c:pt idx="1">
                  <c:v>0</c:v>
                </c:pt>
                <c:pt idx="2">
                  <c:v>0</c:v>
                </c:pt>
                <c:pt idx="3">
                  <c:v>2</c:v>
                </c:pt>
                <c:pt idx="4">
                  <c:v>0</c:v>
                </c:pt>
                <c:pt idx="5">
                  <c:v>0</c:v>
                </c:pt>
                <c:pt idx="6">
                  <c:v>0</c:v>
                </c:pt>
              </c:numCache>
            </c:numRef>
          </c:val>
        </c:ser>
        <c:ser>
          <c:idx val="2"/>
          <c:order val="2"/>
          <c:tx>
            <c:strRef>
              <c:f>TechData!$A$14</c:f>
              <c:strCache>
                <c:ptCount val="1"/>
                <c:pt idx="0">
                  <c:v>CC gis-focused degree</c:v>
                </c:pt>
              </c:strCache>
            </c:strRef>
          </c:tx>
          <c:invertIfNegative val="0"/>
          <c:dLbls>
            <c:dLbl>
              <c:idx val="0"/>
              <c:spPr/>
              <c:txPr>
                <a:bodyPr/>
                <a:lstStyle/>
                <a:p>
                  <a:pPr>
                    <a:defRPr b="1"/>
                  </a:pPr>
                  <a:endParaRPr lang="en-US"/>
                </a:p>
              </c:txPr>
              <c:showLegendKey val="0"/>
              <c:showVal val="0"/>
              <c:showCatName val="0"/>
              <c:showSerName val="1"/>
              <c:showPercent val="0"/>
              <c:showBubbleSize val="0"/>
            </c:dLbl>
            <c:dLbl>
              <c:idx val="1"/>
              <c:delete val="1"/>
            </c:dLbl>
            <c:dLbl>
              <c:idx val="2"/>
              <c:delete val="1"/>
            </c:dLbl>
            <c:dLbl>
              <c:idx val="3"/>
              <c:spPr/>
              <c:txPr>
                <a:bodyPr/>
                <a:lstStyle/>
                <a:p>
                  <a:pPr>
                    <a:defRPr b="1"/>
                  </a:pPr>
                  <a:endParaRPr lang="en-US"/>
                </a:p>
              </c:txPr>
              <c:showLegendKey val="0"/>
              <c:showVal val="0"/>
              <c:showCatName val="0"/>
              <c:showSerName val="1"/>
              <c:showPercent val="0"/>
              <c:showBubbleSize val="0"/>
            </c:dLbl>
            <c:dLbl>
              <c:idx val="4"/>
              <c:layout>
                <c:manualLayout>
                  <c:x val="1.4671361502347417E-3"/>
                  <c:y val="-6.0679611650485436E-3"/>
                </c:manualLayout>
              </c:layout>
              <c:spPr/>
              <c:txPr>
                <a:bodyPr/>
                <a:lstStyle/>
                <a:p>
                  <a:pPr>
                    <a:defRPr b="1"/>
                  </a:pPr>
                  <a:endParaRPr lang="en-US"/>
                </a:p>
              </c:txPr>
              <c:showLegendKey val="0"/>
              <c:showVal val="0"/>
              <c:showCatName val="0"/>
              <c:showSerName val="1"/>
              <c:showPercent val="0"/>
              <c:showBubbleSize val="0"/>
            </c:dLbl>
            <c:dLbl>
              <c:idx val="5"/>
              <c:delete val="1"/>
            </c:dLbl>
            <c:dLbl>
              <c:idx val="6"/>
              <c:delete val="1"/>
            </c:dLbl>
            <c:showLegendKey val="0"/>
            <c:showVal val="0"/>
            <c:showCatName val="0"/>
            <c:showSerName val="1"/>
            <c:showPercent val="0"/>
            <c:showBubbleSize val="0"/>
            <c:showLeaderLines val="0"/>
          </c:dLbls>
          <c:cat>
            <c:strRef>
              <c:f>TechData!$B$11:$H$11</c:f>
              <c:strCache>
                <c:ptCount val="7"/>
                <c:pt idx="0">
                  <c:v>Weber</c:v>
                </c:pt>
                <c:pt idx="1">
                  <c:v>Morgan</c:v>
                </c:pt>
                <c:pt idx="2">
                  <c:v>Cache</c:v>
                </c:pt>
                <c:pt idx="3">
                  <c:v>Davis </c:v>
                </c:pt>
                <c:pt idx="4">
                  <c:v>Salt Lake</c:v>
                </c:pt>
                <c:pt idx="5">
                  <c:v>Utah</c:v>
                </c:pt>
                <c:pt idx="6">
                  <c:v>DC</c:v>
                </c:pt>
              </c:strCache>
            </c:strRef>
          </c:cat>
          <c:val>
            <c:numRef>
              <c:f>TechData!$B$14:$H$14</c:f>
              <c:numCache>
                <c:formatCode>General</c:formatCode>
                <c:ptCount val="7"/>
                <c:pt idx="0">
                  <c:v>1</c:v>
                </c:pt>
                <c:pt idx="1">
                  <c:v>0</c:v>
                </c:pt>
                <c:pt idx="2">
                  <c:v>0</c:v>
                </c:pt>
                <c:pt idx="3">
                  <c:v>1</c:v>
                </c:pt>
                <c:pt idx="4">
                  <c:v>1</c:v>
                </c:pt>
                <c:pt idx="5">
                  <c:v>0</c:v>
                </c:pt>
                <c:pt idx="6">
                  <c:v>0</c:v>
                </c:pt>
              </c:numCache>
            </c:numRef>
          </c:val>
        </c:ser>
        <c:ser>
          <c:idx val="3"/>
          <c:order val="3"/>
          <c:tx>
            <c:strRef>
              <c:f>TechData!$A$15</c:f>
              <c:strCache>
                <c:ptCount val="1"/>
                <c:pt idx="0">
                  <c:v>CC non-gis degree</c:v>
                </c:pt>
              </c:strCache>
            </c:strRef>
          </c:tx>
          <c:invertIfNegative val="0"/>
          <c:dLbls>
            <c:dLbl>
              <c:idx val="0"/>
              <c:layout/>
              <c:showLegendKey val="0"/>
              <c:showVal val="0"/>
              <c:showCatName val="0"/>
              <c:showSerName val="1"/>
              <c:showPercent val="0"/>
              <c:showBubbleSize val="0"/>
            </c:dLbl>
            <c:dLbl>
              <c:idx val="1"/>
              <c:delete val="1"/>
            </c:dLbl>
            <c:dLbl>
              <c:idx val="2"/>
              <c:delete val="1"/>
            </c:dLbl>
            <c:dLbl>
              <c:idx val="3"/>
              <c:layout/>
              <c:showLegendKey val="0"/>
              <c:showVal val="0"/>
              <c:showCatName val="0"/>
              <c:showSerName val="1"/>
              <c:showPercent val="0"/>
              <c:showBubbleSize val="0"/>
            </c:dLbl>
            <c:dLbl>
              <c:idx val="4"/>
              <c:delete val="1"/>
            </c:dLbl>
            <c:dLbl>
              <c:idx val="5"/>
              <c:delete val="1"/>
            </c:dLbl>
            <c:dLbl>
              <c:idx val="6"/>
              <c:delete val="1"/>
            </c:dLbl>
            <c:txPr>
              <a:bodyPr/>
              <a:lstStyle/>
              <a:p>
                <a:pPr>
                  <a:defRPr b="1"/>
                </a:pPr>
                <a:endParaRPr lang="en-US"/>
              </a:p>
            </c:txPr>
            <c:showLegendKey val="0"/>
            <c:showVal val="1"/>
            <c:showCatName val="0"/>
            <c:showSerName val="1"/>
            <c:showPercent val="0"/>
            <c:showBubbleSize val="0"/>
            <c:showLeaderLines val="0"/>
          </c:dLbls>
          <c:cat>
            <c:strRef>
              <c:f>TechData!$B$11:$H$11</c:f>
              <c:strCache>
                <c:ptCount val="7"/>
                <c:pt idx="0">
                  <c:v>Weber</c:v>
                </c:pt>
                <c:pt idx="1">
                  <c:v>Morgan</c:v>
                </c:pt>
                <c:pt idx="2">
                  <c:v>Cache</c:v>
                </c:pt>
                <c:pt idx="3">
                  <c:v>Davis </c:v>
                </c:pt>
                <c:pt idx="4">
                  <c:v>Salt Lake</c:v>
                </c:pt>
                <c:pt idx="5">
                  <c:v>Utah</c:v>
                </c:pt>
                <c:pt idx="6">
                  <c:v>DC</c:v>
                </c:pt>
              </c:strCache>
            </c:strRef>
          </c:cat>
          <c:val>
            <c:numRef>
              <c:f>TechData!$B$15:$H$15</c:f>
              <c:numCache>
                <c:formatCode>General</c:formatCode>
                <c:ptCount val="7"/>
                <c:pt idx="0">
                  <c:v>1</c:v>
                </c:pt>
                <c:pt idx="1">
                  <c:v>0</c:v>
                </c:pt>
                <c:pt idx="2">
                  <c:v>0</c:v>
                </c:pt>
                <c:pt idx="3">
                  <c:v>1</c:v>
                </c:pt>
                <c:pt idx="4">
                  <c:v>0</c:v>
                </c:pt>
                <c:pt idx="5">
                  <c:v>0</c:v>
                </c:pt>
                <c:pt idx="6">
                  <c:v>0</c:v>
                </c:pt>
              </c:numCache>
            </c:numRef>
          </c:val>
        </c:ser>
        <c:ser>
          <c:idx val="4"/>
          <c:order val="4"/>
          <c:tx>
            <c:strRef>
              <c:f>TechData!$A$16</c:f>
              <c:strCache>
                <c:ptCount val="1"/>
                <c:pt idx="0">
                  <c:v>College gis-focused major</c:v>
                </c:pt>
              </c:strCache>
            </c:strRef>
          </c:tx>
          <c:invertIfNegative val="0"/>
          <c:dLbls>
            <c:dLbl>
              <c:idx val="1"/>
              <c:delete val="1"/>
            </c:dLbl>
            <c:dLbl>
              <c:idx val="2"/>
              <c:layout>
                <c:manualLayout>
                  <c:x val="0"/>
                  <c:y val="4.2475728155339808E-2"/>
                </c:manualLayout>
              </c:layout>
              <c:showLegendKey val="0"/>
              <c:showVal val="0"/>
              <c:showCatName val="0"/>
              <c:showSerName val="1"/>
              <c:showPercent val="0"/>
              <c:showBubbleSize val="0"/>
            </c:dLbl>
            <c:dLbl>
              <c:idx val="6"/>
              <c:delete val="1"/>
            </c:dLbl>
            <c:txPr>
              <a:bodyPr/>
              <a:lstStyle/>
              <a:p>
                <a:pPr>
                  <a:defRPr b="1"/>
                </a:pPr>
                <a:endParaRPr lang="en-US"/>
              </a:p>
            </c:txPr>
            <c:showLegendKey val="0"/>
            <c:showVal val="0"/>
            <c:showCatName val="0"/>
            <c:showSerName val="1"/>
            <c:showPercent val="0"/>
            <c:showBubbleSize val="0"/>
            <c:showLeaderLines val="0"/>
          </c:dLbls>
          <c:cat>
            <c:strRef>
              <c:f>TechData!$B$11:$H$11</c:f>
              <c:strCache>
                <c:ptCount val="7"/>
                <c:pt idx="0">
                  <c:v>Weber</c:v>
                </c:pt>
                <c:pt idx="1">
                  <c:v>Morgan</c:v>
                </c:pt>
                <c:pt idx="2">
                  <c:v>Cache</c:v>
                </c:pt>
                <c:pt idx="3">
                  <c:v>Davis </c:v>
                </c:pt>
                <c:pt idx="4">
                  <c:v>Salt Lake</c:v>
                </c:pt>
                <c:pt idx="5">
                  <c:v>Utah</c:v>
                </c:pt>
                <c:pt idx="6">
                  <c:v>DC</c:v>
                </c:pt>
              </c:strCache>
            </c:strRef>
          </c:cat>
          <c:val>
            <c:numRef>
              <c:f>TechData!$B$16:$H$16</c:f>
              <c:numCache>
                <c:formatCode>General</c:formatCode>
                <c:ptCount val="7"/>
                <c:pt idx="0">
                  <c:v>0</c:v>
                </c:pt>
                <c:pt idx="1">
                  <c:v>0</c:v>
                </c:pt>
                <c:pt idx="2">
                  <c:v>2</c:v>
                </c:pt>
                <c:pt idx="3">
                  <c:v>2</c:v>
                </c:pt>
                <c:pt idx="4">
                  <c:v>1</c:v>
                </c:pt>
                <c:pt idx="5">
                  <c:v>5</c:v>
                </c:pt>
                <c:pt idx="6">
                  <c:v>0</c:v>
                </c:pt>
              </c:numCache>
            </c:numRef>
          </c:val>
        </c:ser>
        <c:ser>
          <c:idx val="5"/>
          <c:order val="5"/>
          <c:tx>
            <c:strRef>
              <c:f>TechData!$A$17</c:f>
              <c:strCache>
                <c:ptCount val="1"/>
                <c:pt idx="0">
                  <c:v>College non-gis major</c:v>
                </c:pt>
              </c:strCache>
            </c:strRef>
          </c:tx>
          <c:invertIfNegative val="0"/>
          <c:dLbls>
            <c:dLbl>
              <c:idx val="2"/>
              <c:delete val="1"/>
            </c:dLbl>
            <c:dLbl>
              <c:idx val="4"/>
              <c:delete val="1"/>
            </c:dLbl>
            <c:dLbl>
              <c:idx val="6"/>
              <c:delete val="1"/>
            </c:dLbl>
            <c:txPr>
              <a:bodyPr/>
              <a:lstStyle/>
              <a:p>
                <a:pPr>
                  <a:defRPr b="1"/>
                </a:pPr>
                <a:endParaRPr lang="en-US"/>
              </a:p>
            </c:txPr>
            <c:showLegendKey val="0"/>
            <c:showVal val="0"/>
            <c:showCatName val="0"/>
            <c:showSerName val="1"/>
            <c:showPercent val="0"/>
            <c:showBubbleSize val="0"/>
            <c:showLeaderLines val="0"/>
          </c:dLbls>
          <c:cat>
            <c:strRef>
              <c:f>TechData!$B$11:$H$11</c:f>
              <c:strCache>
                <c:ptCount val="7"/>
                <c:pt idx="0">
                  <c:v>Weber</c:v>
                </c:pt>
                <c:pt idx="1">
                  <c:v>Morgan</c:v>
                </c:pt>
                <c:pt idx="2">
                  <c:v>Cache</c:v>
                </c:pt>
                <c:pt idx="3">
                  <c:v>Davis </c:v>
                </c:pt>
                <c:pt idx="4">
                  <c:v>Salt Lake</c:v>
                </c:pt>
                <c:pt idx="5">
                  <c:v>Utah</c:v>
                </c:pt>
                <c:pt idx="6">
                  <c:v>DC</c:v>
                </c:pt>
              </c:strCache>
            </c:strRef>
          </c:cat>
          <c:val>
            <c:numRef>
              <c:f>TechData!$B$17:$H$17</c:f>
              <c:numCache>
                <c:formatCode>General</c:formatCode>
                <c:ptCount val="7"/>
                <c:pt idx="0">
                  <c:v>2</c:v>
                </c:pt>
                <c:pt idx="1">
                  <c:v>1</c:v>
                </c:pt>
                <c:pt idx="2">
                  <c:v>0</c:v>
                </c:pt>
                <c:pt idx="3">
                  <c:v>2</c:v>
                </c:pt>
                <c:pt idx="4">
                  <c:v>0</c:v>
                </c:pt>
                <c:pt idx="5">
                  <c:v>2</c:v>
                </c:pt>
                <c:pt idx="6">
                  <c:v>0</c:v>
                </c:pt>
              </c:numCache>
            </c:numRef>
          </c:val>
        </c:ser>
        <c:dLbls>
          <c:showLegendKey val="0"/>
          <c:showVal val="0"/>
          <c:showCatName val="0"/>
          <c:showSerName val="0"/>
          <c:showPercent val="0"/>
          <c:showBubbleSize val="0"/>
        </c:dLbls>
        <c:gapWidth val="55"/>
        <c:overlap val="100"/>
        <c:axId val="47635456"/>
        <c:axId val="48272512"/>
      </c:barChart>
      <c:catAx>
        <c:axId val="47635456"/>
        <c:scaling>
          <c:orientation val="minMax"/>
        </c:scaling>
        <c:delete val="0"/>
        <c:axPos val="b"/>
        <c:title>
          <c:tx>
            <c:rich>
              <a:bodyPr/>
              <a:lstStyle/>
              <a:p>
                <a:pPr>
                  <a:defRPr/>
                </a:pPr>
                <a:r>
                  <a:rPr lang="en-US" dirty="0" smtClean="0"/>
                  <a:t>County</a:t>
                </a:r>
                <a:endParaRPr lang="en-US" dirty="0"/>
              </a:p>
            </c:rich>
          </c:tx>
          <c:layout/>
          <c:overlay val="0"/>
        </c:title>
        <c:majorTickMark val="none"/>
        <c:minorTickMark val="none"/>
        <c:tickLblPos val="nextTo"/>
        <c:crossAx val="48272512"/>
        <c:crosses val="autoZero"/>
        <c:auto val="1"/>
        <c:lblAlgn val="ctr"/>
        <c:lblOffset val="100"/>
        <c:noMultiLvlLbl val="0"/>
      </c:catAx>
      <c:valAx>
        <c:axId val="48272512"/>
        <c:scaling>
          <c:orientation val="minMax"/>
        </c:scaling>
        <c:delete val="0"/>
        <c:axPos val="l"/>
        <c:majorGridlines/>
        <c:title>
          <c:tx>
            <c:rich>
              <a:bodyPr/>
              <a:lstStyle/>
              <a:p>
                <a:pPr>
                  <a:defRPr/>
                </a:pPr>
                <a:r>
                  <a:rPr lang="en-US" dirty="0" smtClean="0"/>
                  <a:t>% selected by  category</a:t>
                </a:r>
                <a:endParaRPr lang="en-US" dirty="0"/>
              </a:p>
            </c:rich>
          </c:tx>
          <c:layout/>
          <c:overlay val="0"/>
        </c:title>
        <c:numFmt formatCode="0%" sourceLinked="1"/>
        <c:majorTickMark val="none"/>
        <c:minorTickMark val="none"/>
        <c:tickLblPos val="nextTo"/>
        <c:crossAx val="47635456"/>
        <c:crosses val="autoZero"/>
        <c:crossBetween val="between"/>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invertIfNegative val="0"/>
          <c:cat>
            <c:strRef>
              <c:f>TechData!$A$51:$A$64</c:f>
              <c:strCache>
                <c:ptCount val="14"/>
                <c:pt idx="0">
                  <c:v>ESRI~GIS Software</c:v>
                </c:pt>
                <c:pt idx="1">
                  <c:v>Desire to learn</c:v>
                </c:pt>
                <c:pt idx="2">
                  <c:v>ArcGIS Desktop Experience</c:v>
                </c:pt>
                <c:pt idx="3">
                  <c:v>Ability to create/use database</c:v>
                </c:pt>
                <c:pt idx="4">
                  <c:v>Communication Skills</c:v>
                </c:pt>
                <c:pt idx="5">
                  <c:v>GPS</c:v>
                </c:pt>
                <c:pt idx="6">
                  <c:v>General Computer Skills</c:v>
                </c:pt>
                <c:pt idx="7">
                  <c:v>Work Independently/Self-starter</c:v>
                </c:pt>
                <c:pt idx="8">
                  <c:v>Problem-solving skills</c:v>
                </c:pt>
                <c:pt idx="9">
                  <c:v>Understand local government</c:v>
                </c:pt>
                <c:pt idx="10">
                  <c:v>Cartography Skills</c:v>
                </c:pt>
                <c:pt idx="11">
                  <c:v>Team Player</c:v>
                </c:pt>
                <c:pt idx="12">
                  <c:v>Experience</c:v>
                </c:pt>
                <c:pt idx="13">
                  <c:v>CAD</c:v>
                </c:pt>
              </c:strCache>
            </c:strRef>
          </c:cat>
          <c:val>
            <c:numRef>
              <c:f>TechData!$B$51:$B$64</c:f>
              <c:numCache>
                <c:formatCode>General</c:formatCode>
                <c:ptCount val="14"/>
                <c:pt idx="0">
                  <c:v>10</c:v>
                </c:pt>
                <c:pt idx="1">
                  <c:v>5</c:v>
                </c:pt>
                <c:pt idx="2">
                  <c:v>4</c:v>
                </c:pt>
                <c:pt idx="3">
                  <c:v>3</c:v>
                </c:pt>
                <c:pt idx="4">
                  <c:v>2</c:v>
                </c:pt>
                <c:pt idx="5">
                  <c:v>2</c:v>
                </c:pt>
                <c:pt idx="6">
                  <c:v>2</c:v>
                </c:pt>
                <c:pt idx="7">
                  <c:v>2</c:v>
                </c:pt>
                <c:pt idx="8">
                  <c:v>2</c:v>
                </c:pt>
                <c:pt idx="9">
                  <c:v>2</c:v>
                </c:pt>
                <c:pt idx="10">
                  <c:v>2</c:v>
                </c:pt>
                <c:pt idx="11">
                  <c:v>1</c:v>
                </c:pt>
                <c:pt idx="12">
                  <c:v>1</c:v>
                </c:pt>
                <c:pt idx="13">
                  <c:v>1</c:v>
                </c:pt>
              </c:numCache>
            </c:numRef>
          </c:val>
        </c:ser>
        <c:dLbls>
          <c:showLegendKey val="0"/>
          <c:showVal val="0"/>
          <c:showCatName val="0"/>
          <c:showSerName val="0"/>
          <c:showPercent val="0"/>
          <c:showBubbleSize val="0"/>
        </c:dLbls>
        <c:gapWidth val="150"/>
        <c:axId val="48299392"/>
        <c:axId val="48387584"/>
      </c:barChart>
      <c:catAx>
        <c:axId val="48299392"/>
        <c:scaling>
          <c:orientation val="minMax"/>
        </c:scaling>
        <c:delete val="0"/>
        <c:axPos val="b"/>
        <c:title>
          <c:tx>
            <c:rich>
              <a:bodyPr/>
              <a:lstStyle/>
              <a:p>
                <a:pPr>
                  <a:defRPr/>
                </a:pPr>
                <a:r>
                  <a:rPr lang="en-US"/>
                  <a:t>Characteristics</a:t>
                </a:r>
              </a:p>
            </c:rich>
          </c:tx>
          <c:layout/>
          <c:overlay val="0"/>
        </c:title>
        <c:majorTickMark val="none"/>
        <c:minorTickMark val="none"/>
        <c:tickLblPos val="nextTo"/>
        <c:txPr>
          <a:bodyPr/>
          <a:lstStyle/>
          <a:p>
            <a:pPr>
              <a:defRPr sz="1100" baseline="0"/>
            </a:pPr>
            <a:endParaRPr lang="en-US"/>
          </a:p>
        </c:txPr>
        <c:crossAx val="48387584"/>
        <c:crosses val="autoZero"/>
        <c:auto val="1"/>
        <c:lblAlgn val="ctr"/>
        <c:lblOffset val="100"/>
        <c:noMultiLvlLbl val="0"/>
      </c:catAx>
      <c:valAx>
        <c:axId val="48387584"/>
        <c:scaling>
          <c:orientation val="minMax"/>
        </c:scaling>
        <c:delete val="0"/>
        <c:axPos val="l"/>
        <c:majorGridlines/>
        <c:title>
          <c:tx>
            <c:rich>
              <a:bodyPr/>
              <a:lstStyle/>
              <a:p>
                <a:pPr>
                  <a:defRPr/>
                </a:pPr>
                <a:r>
                  <a:rPr lang="en-US"/>
                  <a:t># of Respondents</a:t>
                </a:r>
              </a:p>
            </c:rich>
          </c:tx>
          <c:layout/>
          <c:overlay val="0"/>
        </c:title>
        <c:numFmt formatCode="General" sourceLinked="1"/>
        <c:majorTickMark val="out"/>
        <c:minorTickMark val="none"/>
        <c:tickLblPos val="nextTo"/>
        <c:crossAx val="48299392"/>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1"/>
        <c:ser>
          <c:idx val="0"/>
          <c:order val="0"/>
          <c:invertIfNegative val="0"/>
          <c:cat>
            <c:strRef>
              <c:f>TechData!$A$67:$A$74</c:f>
              <c:strCache>
                <c:ptCount val="8"/>
                <c:pt idx="0">
                  <c:v>Basic Python</c:v>
                </c:pt>
                <c:pt idx="1">
                  <c:v>Basic SQL</c:v>
                </c:pt>
                <c:pt idx="2">
                  <c:v>Basic Macro familiarity</c:v>
                </c:pt>
                <c:pt idx="3">
                  <c:v>ArcGIS famliarity</c:v>
                </c:pt>
                <c:pt idx="4">
                  <c:v>ArcMap</c:v>
                </c:pt>
                <c:pt idx="5">
                  <c:v>Nomad Pathfinder Office</c:v>
                </c:pt>
                <c:pt idx="6">
                  <c:v>Java Script</c:v>
                </c:pt>
                <c:pt idx="7">
                  <c:v>Word/Excel</c:v>
                </c:pt>
              </c:strCache>
            </c:strRef>
          </c:cat>
          <c:val>
            <c:numRef>
              <c:f>TechData!$B$67:$B$74</c:f>
              <c:numCache>
                <c:formatCode>General</c:formatCode>
                <c:ptCount val="8"/>
                <c:pt idx="0">
                  <c:v>2</c:v>
                </c:pt>
                <c:pt idx="1">
                  <c:v>2</c:v>
                </c:pt>
                <c:pt idx="2">
                  <c:v>2</c:v>
                </c:pt>
                <c:pt idx="3">
                  <c:v>1</c:v>
                </c:pt>
                <c:pt idx="4">
                  <c:v>1</c:v>
                </c:pt>
                <c:pt idx="5">
                  <c:v>1</c:v>
                </c:pt>
                <c:pt idx="6">
                  <c:v>1</c:v>
                </c:pt>
                <c:pt idx="7">
                  <c:v>1</c:v>
                </c:pt>
              </c:numCache>
            </c:numRef>
          </c:val>
        </c:ser>
        <c:dLbls>
          <c:showLegendKey val="0"/>
          <c:showVal val="0"/>
          <c:showCatName val="0"/>
          <c:showSerName val="0"/>
          <c:showPercent val="0"/>
          <c:showBubbleSize val="0"/>
        </c:dLbls>
        <c:gapWidth val="55"/>
        <c:overlap val="100"/>
        <c:axId val="48409600"/>
        <c:axId val="48772224"/>
      </c:barChart>
      <c:catAx>
        <c:axId val="48409600"/>
        <c:scaling>
          <c:orientation val="minMax"/>
        </c:scaling>
        <c:delete val="0"/>
        <c:axPos val="b"/>
        <c:title>
          <c:tx>
            <c:rich>
              <a:bodyPr/>
              <a:lstStyle/>
              <a:p>
                <a:pPr>
                  <a:defRPr/>
                </a:pPr>
                <a:r>
                  <a:rPr lang="en-US"/>
                  <a:t>Programming/Language/Software</a:t>
                </a:r>
                <a:r>
                  <a:rPr lang="en-US" baseline="0"/>
                  <a:t> Skills</a:t>
                </a:r>
                <a:endParaRPr lang="en-US"/>
              </a:p>
            </c:rich>
          </c:tx>
          <c:layout/>
          <c:overlay val="0"/>
        </c:title>
        <c:majorTickMark val="none"/>
        <c:minorTickMark val="none"/>
        <c:tickLblPos val="nextTo"/>
        <c:crossAx val="48772224"/>
        <c:crosses val="autoZero"/>
        <c:auto val="1"/>
        <c:lblAlgn val="ctr"/>
        <c:lblOffset val="100"/>
        <c:noMultiLvlLbl val="0"/>
      </c:catAx>
      <c:valAx>
        <c:axId val="48772224"/>
        <c:scaling>
          <c:orientation val="minMax"/>
          <c:max val="3"/>
        </c:scaling>
        <c:delete val="0"/>
        <c:axPos val="l"/>
        <c:majorGridlines/>
        <c:title>
          <c:tx>
            <c:rich>
              <a:bodyPr/>
              <a:lstStyle/>
              <a:p>
                <a:pPr>
                  <a:defRPr/>
                </a:pPr>
                <a:r>
                  <a:rPr lang="en-US"/>
                  <a:t># of Respondents</a:t>
                </a:r>
              </a:p>
            </c:rich>
          </c:tx>
          <c:layout/>
          <c:overlay val="0"/>
        </c:title>
        <c:numFmt formatCode="General" sourceLinked="1"/>
        <c:majorTickMark val="none"/>
        <c:minorTickMark val="none"/>
        <c:tickLblPos val="nextTo"/>
        <c:crossAx val="48409600"/>
        <c:crosses val="autoZero"/>
        <c:crossBetween val="between"/>
        <c:majorUnit val="0.5"/>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invertIfNegative val="0"/>
          <c:cat>
            <c:strRef>
              <c:f>AnalystData!$A$50:$A$64</c:f>
              <c:strCache>
                <c:ptCount val="15"/>
                <c:pt idx="0">
                  <c:v>ArcGIS Desktop Experience</c:v>
                </c:pt>
                <c:pt idx="1">
                  <c:v>ESRI~GIS Software</c:v>
                </c:pt>
                <c:pt idx="2">
                  <c:v>Ability to create/use database</c:v>
                </c:pt>
                <c:pt idx="3">
                  <c:v>Work Independently/Self-starter</c:v>
                </c:pt>
                <c:pt idx="4">
                  <c:v>Problem-solving skills</c:v>
                </c:pt>
                <c:pt idx="5">
                  <c:v>Communication Skills</c:v>
                </c:pt>
                <c:pt idx="6">
                  <c:v>Understand local government</c:v>
                </c:pt>
                <c:pt idx="7">
                  <c:v>Image Analysis</c:v>
                </c:pt>
                <c:pt idx="8">
                  <c:v>Team Player</c:v>
                </c:pt>
                <c:pt idx="9">
                  <c:v>Experience</c:v>
                </c:pt>
                <c:pt idx="10">
                  <c:v>Hardware trouble shooting skills</c:v>
                </c:pt>
                <c:pt idx="11">
                  <c:v>Model building skills</c:v>
                </c:pt>
                <c:pt idx="12">
                  <c:v>Relational Database Experience</c:v>
                </c:pt>
                <c:pt idx="13">
                  <c:v>Remote Sensing Skills</c:v>
                </c:pt>
                <c:pt idx="14">
                  <c:v>Survey</c:v>
                </c:pt>
              </c:strCache>
            </c:strRef>
          </c:cat>
          <c:val>
            <c:numRef>
              <c:f>AnalystData!$B$50:$B$64</c:f>
              <c:numCache>
                <c:formatCode>General</c:formatCode>
                <c:ptCount val="15"/>
                <c:pt idx="0">
                  <c:v>7</c:v>
                </c:pt>
                <c:pt idx="1">
                  <c:v>6</c:v>
                </c:pt>
                <c:pt idx="2">
                  <c:v>5</c:v>
                </c:pt>
                <c:pt idx="3">
                  <c:v>4</c:v>
                </c:pt>
                <c:pt idx="4">
                  <c:v>4</c:v>
                </c:pt>
                <c:pt idx="5">
                  <c:v>3</c:v>
                </c:pt>
                <c:pt idx="6">
                  <c:v>2</c:v>
                </c:pt>
                <c:pt idx="7">
                  <c:v>2</c:v>
                </c:pt>
                <c:pt idx="8">
                  <c:v>1</c:v>
                </c:pt>
                <c:pt idx="9">
                  <c:v>1</c:v>
                </c:pt>
                <c:pt idx="10">
                  <c:v>1</c:v>
                </c:pt>
                <c:pt idx="11">
                  <c:v>1</c:v>
                </c:pt>
                <c:pt idx="12">
                  <c:v>1</c:v>
                </c:pt>
                <c:pt idx="13">
                  <c:v>1</c:v>
                </c:pt>
                <c:pt idx="14">
                  <c:v>1</c:v>
                </c:pt>
              </c:numCache>
            </c:numRef>
          </c:val>
        </c:ser>
        <c:dLbls>
          <c:showLegendKey val="0"/>
          <c:showVal val="0"/>
          <c:showCatName val="0"/>
          <c:showSerName val="0"/>
          <c:showPercent val="0"/>
          <c:showBubbleSize val="0"/>
        </c:dLbls>
        <c:gapWidth val="150"/>
        <c:axId val="48332160"/>
        <c:axId val="48358912"/>
      </c:barChart>
      <c:catAx>
        <c:axId val="48332160"/>
        <c:scaling>
          <c:orientation val="minMax"/>
        </c:scaling>
        <c:delete val="0"/>
        <c:axPos val="b"/>
        <c:title>
          <c:tx>
            <c:rich>
              <a:bodyPr/>
              <a:lstStyle/>
              <a:p>
                <a:pPr>
                  <a:defRPr/>
                </a:pPr>
                <a:r>
                  <a:rPr lang="en-US"/>
                  <a:t>Characteristics</a:t>
                </a:r>
              </a:p>
            </c:rich>
          </c:tx>
          <c:layout/>
          <c:overlay val="0"/>
        </c:title>
        <c:majorTickMark val="none"/>
        <c:minorTickMark val="none"/>
        <c:tickLblPos val="nextTo"/>
        <c:txPr>
          <a:bodyPr/>
          <a:lstStyle/>
          <a:p>
            <a:pPr>
              <a:defRPr sz="1100"/>
            </a:pPr>
            <a:endParaRPr lang="en-US"/>
          </a:p>
        </c:txPr>
        <c:crossAx val="48358912"/>
        <c:crosses val="autoZero"/>
        <c:auto val="1"/>
        <c:lblAlgn val="ctr"/>
        <c:lblOffset val="100"/>
        <c:noMultiLvlLbl val="0"/>
      </c:catAx>
      <c:valAx>
        <c:axId val="48358912"/>
        <c:scaling>
          <c:orientation val="minMax"/>
        </c:scaling>
        <c:delete val="0"/>
        <c:axPos val="l"/>
        <c:majorGridlines/>
        <c:title>
          <c:tx>
            <c:rich>
              <a:bodyPr/>
              <a:lstStyle/>
              <a:p>
                <a:pPr>
                  <a:defRPr/>
                </a:pPr>
                <a:r>
                  <a:rPr lang="en-US"/>
                  <a:t># of Respondents</a:t>
                </a:r>
              </a:p>
            </c:rich>
          </c:tx>
          <c:layout/>
          <c:overlay val="0"/>
        </c:title>
        <c:numFmt formatCode="General" sourceLinked="1"/>
        <c:majorTickMark val="out"/>
        <c:minorTickMark val="none"/>
        <c:tickLblPos val="nextTo"/>
        <c:crossAx val="48332160"/>
        <c:crosses val="autoZero"/>
        <c:crossBetween val="between"/>
      </c:valAx>
      <c:spPr>
        <a:noFill/>
      </c:spPr>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0.13675</cdr:x>
      <cdr:y>0.83562</cdr:y>
    </cdr:from>
    <cdr:to>
      <cdr:x>0.23932</cdr:x>
      <cdr:y>1</cdr:y>
    </cdr:to>
    <cdr:sp macro="" textlink="">
      <cdr:nvSpPr>
        <cdr:cNvPr id="2" name="TextBox 1"/>
        <cdr:cNvSpPr txBox="1"/>
      </cdr:nvSpPr>
      <cdr:spPr>
        <a:xfrm xmlns:a="http://schemas.openxmlformats.org/drawingml/2006/main">
          <a:off x="1219200" y="4648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0.48718</cdr:x>
      <cdr:y>0.80822</cdr:y>
    </cdr:from>
    <cdr:to>
      <cdr:x>0.58974</cdr:x>
      <cdr:y>0.89041</cdr:y>
    </cdr:to>
    <cdr:sp macro="" textlink="">
      <cdr:nvSpPr>
        <cdr:cNvPr id="3" name="TextBox 2"/>
        <cdr:cNvSpPr txBox="1"/>
      </cdr:nvSpPr>
      <cdr:spPr>
        <a:xfrm xmlns:a="http://schemas.openxmlformats.org/drawingml/2006/main">
          <a:off x="4343400" y="44958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smtClean="0"/>
            <a:t>High School</a:t>
          </a:r>
          <a:endParaRPr lang="en-US" sz="1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97B5C-212A-4146-8698-35429E678B7C}" type="datetimeFigureOut">
              <a:rPr lang="en-US" smtClean="0"/>
              <a:t>10/18/2015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AE81F5-96B3-415F-9EE4-0D2758BB0FDE}" type="slidenum">
              <a:rPr lang="en-US" smtClean="0"/>
              <a:t>‹#›</a:t>
            </a:fld>
            <a:endParaRPr lang="en-US"/>
          </a:p>
        </p:txBody>
      </p:sp>
    </p:spTree>
    <p:extLst>
      <p:ext uri="{BB962C8B-B14F-4D97-AF65-F5344CB8AC3E}">
        <p14:creationId xmlns:p14="http://schemas.microsoft.com/office/powerpoint/2010/main" val="21467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B63E004-E605-4072-8A5B-39AE8AE594A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2797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obtain</a:t>
            </a:r>
            <a:r>
              <a:rPr lang="en-US" baseline="0" dirty="0" smtClean="0"/>
              <a:t> a picture of the current Northern Utah GIS market and these organizations’  future needs a survey was emailed to members of a Northern Utah GIS association. A</a:t>
            </a:r>
            <a:r>
              <a:rPr lang="en-US" dirty="0" smtClean="0"/>
              <a:t> total of 33 members</a:t>
            </a:r>
            <a:r>
              <a:rPr lang="en-US" baseline="0" dirty="0" smtClean="0"/>
              <a:t> responded to our survey over a one month period.</a:t>
            </a:r>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8498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 the individual</a:t>
            </a:r>
            <a:r>
              <a:rPr lang="en-US" baseline="0" dirty="0" smtClean="0"/>
              <a:t> departments for each category:</a:t>
            </a:r>
          </a:p>
          <a:p>
            <a:r>
              <a:rPr lang="en-US" u="sng" baseline="0" dirty="0" smtClean="0"/>
              <a:t>Public Works:</a:t>
            </a:r>
          </a:p>
          <a:p>
            <a:r>
              <a:rPr lang="en-US" u="none" baseline="0" dirty="0" smtClean="0"/>
              <a:t>Public Works</a:t>
            </a:r>
          </a:p>
          <a:p>
            <a:r>
              <a:rPr lang="en-US" u="none" baseline="0" dirty="0" smtClean="0"/>
              <a:t>Water Department</a:t>
            </a:r>
          </a:p>
          <a:p>
            <a:r>
              <a:rPr lang="en-US" u="none" baseline="0" dirty="0" smtClean="0"/>
              <a:t>Engineering</a:t>
            </a:r>
          </a:p>
          <a:p>
            <a:r>
              <a:rPr lang="en-US" u="none" dirty="0" smtClean="0"/>
              <a:t>Facilities</a:t>
            </a:r>
            <a:r>
              <a:rPr lang="en-US" u="none" baseline="0" dirty="0" smtClean="0"/>
              <a:t> Management</a:t>
            </a:r>
          </a:p>
          <a:p>
            <a:endParaRPr lang="en-US" u="none" baseline="0" dirty="0" smtClean="0"/>
          </a:p>
          <a:p>
            <a:r>
              <a:rPr lang="en-US" u="sng" baseline="0" dirty="0" smtClean="0"/>
              <a:t>Development</a:t>
            </a:r>
            <a:endParaRPr lang="en-US" u="none" baseline="0" dirty="0" smtClean="0"/>
          </a:p>
          <a:p>
            <a:r>
              <a:rPr lang="en-US" u="none" baseline="0" dirty="0" smtClean="0"/>
              <a:t>Network Planning</a:t>
            </a:r>
          </a:p>
          <a:p>
            <a:r>
              <a:rPr lang="en-US" u="none" baseline="0" dirty="0" smtClean="0"/>
              <a:t>Remote Sensing/GIS Laboratory</a:t>
            </a:r>
          </a:p>
          <a:p>
            <a:r>
              <a:rPr lang="en-US" u="none" baseline="0" dirty="0" smtClean="0"/>
              <a:t>GIS Division</a:t>
            </a:r>
          </a:p>
          <a:p>
            <a:r>
              <a:rPr lang="en-US" u="none" baseline="0" dirty="0" smtClean="0"/>
              <a:t>Cartography</a:t>
            </a:r>
          </a:p>
          <a:p>
            <a:r>
              <a:rPr lang="en-US" u="none" baseline="0" dirty="0" smtClean="0"/>
              <a:t>Development Services</a:t>
            </a:r>
          </a:p>
          <a:p>
            <a:endParaRPr lang="en-US" u="none" baseline="0" dirty="0" smtClean="0"/>
          </a:p>
          <a:p>
            <a:r>
              <a:rPr lang="en-US" u="sng" baseline="0" dirty="0" smtClean="0"/>
              <a:t>Information Technology</a:t>
            </a:r>
          </a:p>
          <a:p>
            <a:r>
              <a:rPr lang="en-US" u="none" baseline="0" dirty="0" smtClean="0"/>
              <a:t>Information Systems</a:t>
            </a:r>
          </a:p>
          <a:p>
            <a:r>
              <a:rPr lang="en-US" u="none" baseline="0" dirty="0" smtClean="0"/>
              <a:t>Information Support</a:t>
            </a:r>
          </a:p>
          <a:p>
            <a:r>
              <a:rPr lang="en-US" u="none" baseline="0" dirty="0" smtClean="0"/>
              <a:t>Wireless/Internet</a:t>
            </a:r>
          </a:p>
          <a:p>
            <a:r>
              <a:rPr lang="en-US" u="none" baseline="0" dirty="0" smtClean="0"/>
              <a:t>IT</a:t>
            </a:r>
          </a:p>
          <a:p>
            <a:endParaRPr lang="en-US" u="none" baseline="0" dirty="0" smtClean="0"/>
          </a:p>
          <a:p>
            <a:r>
              <a:rPr lang="en-US" u="sng" baseline="0" dirty="0" smtClean="0"/>
              <a:t>Finance/Education</a:t>
            </a:r>
          </a:p>
          <a:p>
            <a:r>
              <a:rPr lang="en-US" u="none" baseline="0" dirty="0" smtClean="0"/>
              <a:t>Training &amp; Tech Integration</a:t>
            </a:r>
          </a:p>
          <a:p>
            <a:r>
              <a:rPr lang="en-US" u="none" baseline="0" dirty="0" smtClean="0"/>
              <a:t>Finance</a:t>
            </a:r>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9129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of respondents was 31,</a:t>
            </a:r>
            <a:r>
              <a:rPr lang="en-US" baseline="0" dirty="0" smtClean="0"/>
              <a:t> two did not answer this question.</a:t>
            </a:r>
            <a:endParaRPr lang="en-US" dirty="0" smtClean="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3629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5713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response means the respondent did not answer this question or they don’t have any GIS Technicians with these education levels.</a:t>
            </a:r>
          </a:p>
          <a:p>
            <a:r>
              <a:rPr lang="en-US" dirty="0" smtClean="0"/>
              <a:t>Education levels given were:</a:t>
            </a:r>
          </a:p>
          <a:p>
            <a:r>
              <a:rPr lang="en-US" dirty="0" smtClean="0"/>
              <a:t>High School with GIS Experience</a:t>
            </a:r>
          </a:p>
          <a:p>
            <a:r>
              <a:rPr lang="en-US" dirty="0" smtClean="0"/>
              <a:t>Vocational/Technical School</a:t>
            </a:r>
          </a:p>
          <a:p>
            <a:r>
              <a:rPr lang="en-US" dirty="0" smtClean="0"/>
              <a:t>2-year Community College (CC) GIS-focused degree</a:t>
            </a:r>
          </a:p>
          <a:p>
            <a:r>
              <a:rPr lang="en-US" dirty="0" smtClean="0"/>
              <a:t>2-year Community College (CC) non-GIS degree</a:t>
            </a:r>
          </a:p>
          <a:p>
            <a:r>
              <a:rPr lang="en-US" dirty="0" smtClean="0"/>
              <a:t>4-year College/University GIS-focused major</a:t>
            </a:r>
          </a:p>
          <a:p>
            <a:r>
              <a:rPr lang="en-US" dirty="0" smtClean="0"/>
              <a:t>4-year College/University non-GIS major</a:t>
            </a:r>
          </a:p>
          <a:p>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1560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to list</a:t>
            </a:r>
            <a:r>
              <a:rPr lang="en-US" baseline="0" dirty="0" smtClean="0"/>
              <a:t> the top three characteristics or competencies they look for when evaluating entry-level GIS Technician new hires.  ESRI~GIS Software was listed by 10 of the respondents, the next was desire to learn by 5 respondents and so on.</a:t>
            </a:r>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1136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78358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to list</a:t>
            </a:r>
            <a:r>
              <a:rPr lang="en-US" baseline="0" dirty="0" smtClean="0"/>
              <a:t> any specific functional area expertise or education they look for when hiring an entry-level GIS Technician that have not been addressed in this survey.</a:t>
            </a:r>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38363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to list new skills (if any) that they think a GIS Technician will need to have when entering the job market 5-10 years from now.</a:t>
            </a:r>
          </a:p>
          <a:p>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4957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response means the respondent did not answer this question or they don’t have any GIS Analysts with these education levels.</a:t>
            </a:r>
          </a:p>
          <a:p>
            <a:r>
              <a:rPr lang="en-US" dirty="0" smtClean="0"/>
              <a:t>Education levels given were:</a:t>
            </a:r>
          </a:p>
          <a:p>
            <a:r>
              <a:rPr lang="en-US" dirty="0" smtClean="0"/>
              <a:t>High School with GIS Experience</a:t>
            </a:r>
          </a:p>
          <a:p>
            <a:r>
              <a:rPr lang="en-US" dirty="0" smtClean="0"/>
              <a:t>Vocational/Technical School</a:t>
            </a:r>
          </a:p>
          <a:p>
            <a:r>
              <a:rPr lang="en-US" dirty="0" smtClean="0"/>
              <a:t>2-year Community College (CC) GIS-focused degree</a:t>
            </a:r>
          </a:p>
          <a:p>
            <a:r>
              <a:rPr lang="en-US" dirty="0" smtClean="0"/>
              <a:t>2-year Community College (CC) non-GIS degree</a:t>
            </a:r>
          </a:p>
          <a:p>
            <a:r>
              <a:rPr lang="en-US" dirty="0" smtClean="0"/>
              <a:t>4-year College/University GIS-focused major</a:t>
            </a:r>
          </a:p>
          <a:p>
            <a:r>
              <a:rPr lang="en-US" dirty="0" smtClean="0"/>
              <a:t>4-year College/University non-GIS major</a:t>
            </a:r>
          </a:p>
          <a:p>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8156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B63E004-E605-4072-8A5B-39AE8AE594A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42792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to list</a:t>
            </a:r>
            <a:r>
              <a:rPr lang="en-US" baseline="0" dirty="0" smtClean="0"/>
              <a:t> the top three characteristics or competencies they look for when evaluating GIS Analysts new hires.  ArcGIS Desktop was listed by 7 of the respondents, the next was ESRI~GIS Software to learn by 6 respondents and so on.</a:t>
            </a:r>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11367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78358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to list new skills (if</a:t>
            </a:r>
            <a:r>
              <a:rPr lang="en-US" baseline="0" dirty="0" smtClean="0"/>
              <a:t> any) that they think a GIS Analyst will need to have when entering the job market 5-10 years from now.</a:t>
            </a:r>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04923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“do you have any additional comments that might be beneficial for Northern Utah Geospatial Technology Educatio</a:t>
            </a:r>
            <a:r>
              <a:rPr lang="en-US" baseline="0" dirty="0" smtClean="0"/>
              <a:t>n Program to help in developing a valuable and effective geospatial technology education experience?”  These are the comments shared.</a:t>
            </a:r>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44753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“do you have any additional comments that might be beneficial for Northern Utah Geospatial Technology Education Program to help in developing a valuable and effective geospatial technology education experience?”  These are the comments shared.</a:t>
            </a:r>
            <a:endParaRPr lang="en-US" dirty="0"/>
          </a:p>
        </p:txBody>
      </p:sp>
      <p:sp>
        <p:nvSpPr>
          <p:cNvPr id="4" name="Slide Number Placeholder 3"/>
          <p:cNvSpPr>
            <a:spLocks noGrp="1"/>
          </p:cNvSpPr>
          <p:nvPr>
            <p:ph type="sldNum" sz="quarter" idx="10"/>
          </p:nvPr>
        </p:nvSpPr>
        <p:spPr/>
        <p:txBody>
          <a:bodyPr/>
          <a:lstStyle/>
          <a:p>
            <a:fld id="{A80372BB-FAA9-4B6D-9B6E-CA550FA35BA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00101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Results of the Survey.</a:t>
            </a:r>
            <a:endParaRPr lang="en-US" dirty="0"/>
          </a:p>
        </p:txBody>
      </p:sp>
      <p:sp>
        <p:nvSpPr>
          <p:cNvPr id="4" name="Slide Number Placeholder 3"/>
          <p:cNvSpPr>
            <a:spLocks noGrp="1"/>
          </p:cNvSpPr>
          <p:nvPr>
            <p:ph type="sldNum" sz="quarter" idx="10"/>
          </p:nvPr>
        </p:nvSpPr>
        <p:spPr/>
        <p:txBody>
          <a:bodyPr/>
          <a:lstStyle/>
          <a:p>
            <a:fld id="{FEAE81F5-96B3-415F-9EE4-0D2758BB0FDE}" type="slidenum">
              <a:rPr lang="en-US" smtClean="0"/>
              <a:t>28</a:t>
            </a:fld>
            <a:endParaRPr lang="en-US"/>
          </a:p>
        </p:txBody>
      </p:sp>
    </p:spTree>
    <p:extLst>
      <p:ext uri="{BB962C8B-B14F-4D97-AF65-F5344CB8AC3E}">
        <p14:creationId xmlns:p14="http://schemas.microsoft.com/office/powerpoint/2010/main" val="812650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of a 4-page Syllabus.  Course to be offered for the first time next Autumn.</a:t>
            </a:r>
            <a:endParaRPr lang="en-US" dirty="0"/>
          </a:p>
        </p:txBody>
      </p:sp>
      <p:sp>
        <p:nvSpPr>
          <p:cNvPr id="4" name="Slide Number Placeholder 3"/>
          <p:cNvSpPr>
            <a:spLocks noGrp="1"/>
          </p:cNvSpPr>
          <p:nvPr>
            <p:ph type="sldNum" sz="quarter" idx="10"/>
          </p:nvPr>
        </p:nvSpPr>
        <p:spPr/>
        <p:txBody>
          <a:bodyPr/>
          <a:lstStyle/>
          <a:p>
            <a:fld id="{FEAE81F5-96B3-415F-9EE4-0D2758BB0FDE}" type="slidenum">
              <a:rPr lang="en-US" smtClean="0"/>
              <a:t>29</a:t>
            </a:fld>
            <a:endParaRPr lang="en-US"/>
          </a:p>
        </p:txBody>
      </p:sp>
    </p:spTree>
    <p:extLst>
      <p:ext uri="{BB962C8B-B14F-4D97-AF65-F5344CB8AC3E}">
        <p14:creationId xmlns:p14="http://schemas.microsoft.com/office/powerpoint/2010/main" val="2593116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FEAE81F5-96B3-415F-9EE4-0D2758BB0FDE}" type="slidenum">
              <a:rPr lang="en-US" smtClean="0"/>
              <a:t>30</a:t>
            </a:fld>
            <a:endParaRPr lang="en-US"/>
          </a:p>
        </p:txBody>
      </p:sp>
    </p:spTree>
    <p:extLst>
      <p:ext uri="{BB962C8B-B14F-4D97-AF65-F5344CB8AC3E}">
        <p14:creationId xmlns:p14="http://schemas.microsoft.com/office/powerpoint/2010/main" val="63985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On-line,</a:t>
            </a:r>
            <a:r>
              <a:rPr lang="en-US" b="1" baseline="0" dirty="0" smtClean="0"/>
              <a:t> this pyramid is interactive.</a:t>
            </a:r>
            <a:r>
              <a:rPr lang="en-US" b="1" baseline="0" dirty="0"/>
              <a:t> </a:t>
            </a:r>
            <a:r>
              <a:rPr lang="en-US" b="1" baseline="0" dirty="0" smtClean="0"/>
              <a:t> By clicking on any term, more information and examples are linked.</a:t>
            </a:r>
          </a:p>
        </p:txBody>
      </p:sp>
      <p:sp>
        <p:nvSpPr>
          <p:cNvPr id="4" name="Slide Number Placeholder 3"/>
          <p:cNvSpPr>
            <a:spLocks noGrp="1"/>
          </p:cNvSpPr>
          <p:nvPr>
            <p:ph type="sldNum" sz="quarter" idx="10"/>
          </p:nvPr>
        </p:nvSpPr>
        <p:spPr/>
        <p:txBody>
          <a:bodyPr/>
          <a:lstStyle/>
          <a:p>
            <a:fld id="{DB63E004-E605-4072-8A5B-39AE8AE594A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2797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t>
            </a:r>
            <a:r>
              <a:rPr lang="en-US" b="1" dirty="0" err="1" smtClean="0"/>
              <a:t>Geotech</a:t>
            </a:r>
            <a:r>
              <a:rPr lang="en-US" b="1" dirty="0" smtClean="0"/>
              <a:t> website is a vast repository of linked</a:t>
            </a:r>
            <a:r>
              <a:rPr lang="en-US" b="1" baseline="0" dirty="0" smtClean="0"/>
              <a:t> information.</a:t>
            </a:r>
            <a:endParaRPr lang="en-US" b="1" dirty="0"/>
          </a:p>
        </p:txBody>
      </p:sp>
      <p:sp>
        <p:nvSpPr>
          <p:cNvPr id="4" name="Slide Number Placeholder 3"/>
          <p:cNvSpPr>
            <a:spLocks noGrp="1"/>
          </p:cNvSpPr>
          <p:nvPr>
            <p:ph type="sldNum" sz="quarter" idx="10"/>
          </p:nvPr>
        </p:nvSpPr>
        <p:spPr/>
        <p:txBody>
          <a:bodyPr/>
          <a:lstStyle/>
          <a:p>
            <a:fld id="{DB63E004-E605-4072-8A5B-39AE8AE594A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2797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Example GST Logic Model – </a:t>
            </a:r>
            <a:r>
              <a:rPr lang="en-US" b="0" baseline="0" dirty="0" smtClean="0"/>
              <a:t>modify to fit our needs. Short-term outcomes (1 – 2 years); Mid-term (2 – 5 years); Long-term (&gt; 5 years)</a:t>
            </a:r>
          </a:p>
          <a:p>
            <a:endParaRPr lang="en-US" b="1" baseline="0" dirty="0" smtClean="0"/>
          </a:p>
          <a:p>
            <a:r>
              <a:rPr lang="en-US" b="1" dirty="0" smtClean="0"/>
              <a:t>logic model -</a:t>
            </a:r>
            <a:r>
              <a:rPr lang="en-US" b="1" baseline="0" dirty="0" smtClean="0"/>
              <a:t> </a:t>
            </a:r>
            <a:r>
              <a:rPr lang="en-US" b="0" dirty="0" smtClean="0"/>
              <a:t>a tool used most often by managers and evaluators of programs to evaluate the effectiveness of a program. Logic models are usually</a:t>
            </a:r>
            <a:r>
              <a:rPr lang="en-US" b="1" dirty="0" smtClean="0"/>
              <a:t> a graphical depiction of the logical relationships between the resources, activities, outputs and outcomes of a program.[1]</a:t>
            </a:r>
          </a:p>
          <a:p>
            <a:endParaRPr lang="en-US" b="1" dirty="0" smtClean="0"/>
          </a:p>
          <a:p>
            <a:r>
              <a:rPr lang="en-US" b="1" dirty="0" smtClean="0"/>
              <a:t>http://evalu-ate.org/app/webroot/files/uploads/logic_model_template.ppt</a:t>
            </a:r>
          </a:p>
          <a:p>
            <a:endParaRPr lang="en-US" b="1" dirty="0" smtClean="0"/>
          </a:p>
          <a:p>
            <a:r>
              <a:rPr lang="en-US" b="0" dirty="0" smtClean="0"/>
              <a:t>Inputs – what</a:t>
            </a:r>
            <a:r>
              <a:rPr lang="en-US" b="0" baseline="0" dirty="0" smtClean="0"/>
              <a:t> resources will be used to support the project?</a:t>
            </a:r>
          </a:p>
          <a:p>
            <a:r>
              <a:rPr lang="en-US" b="0" baseline="0" dirty="0" smtClean="0"/>
              <a:t>Activities – What are the main things the project will do?</a:t>
            </a:r>
          </a:p>
          <a:p>
            <a:r>
              <a:rPr lang="en-US" b="0" baseline="0" dirty="0" smtClean="0"/>
              <a:t>Outputs – What sort of observable/tangible results will be achieved?</a:t>
            </a:r>
          </a:p>
          <a:p>
            <a:r>
              <a:rPr lang="en-US" b="0" baseline="0" dirty="0" smtClean="0"/>
              <a:t>Outcomes – What will occur as direct result of activities/outputs (Short-term)? Results that follow (changes in behavior, policies, practice) (Mid-term); changes in broader conditions (Long-term).</a:t>
            </a:r>
            <a:endParaRPr lang="en-US" b="0" dirty="0"/>
          </a:p>
        </p:txBody>
      </p:sp>
      <p:sp>
        <p:nvSpPr>
          <p:cNvPr id="4" name="Slide Number Placeholder 3"/>
          <p:cNvSpPr>
            <a:spLocks noGrp="1"/>
          </p:cNvSpPr>
          <p:nvPr>
            <p:ph type="sldNum" sz="quarter" idx="10"/>
          </p:nvPr>
        </p:nvSpPr>
        <p:spPr/>
        <p:txBody>
          <a:bodyPr/>
          <a:lstStyle/>
          <a:p>
            <a:fld id="{DB63E004-E605-4072-8A5B-39AE8AE594A1}" type="slidenum">
              <a:rPr lang="en-US" smtClean="0"/>
              <a:pPr/>
              <a:t>7</a:t>
            </a:fld>
            <a:endParaRPr lang="en-US"/>
          </a:p>
        </p:txBody>
      </p:sp>
    </p:spTree>
    <p:extLst>
      <p:ext uri="{BB962C8B-B14F-4D97-AF65-F5344CB8AC3E}">
        <p14:creationId xmlns:p14="http://schemas.microsoft.com/office/powerpoint/2010/main" val="220895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 distilled down to craft our survey.</a:t>
            </a:r>
            <a:endParaRPr lang="en-US" dirty="0"/>
          </a:p>
        </p:txBody>
      </p:sp>
      <p:sp>
        <p:nvSpPr>
          <p:cNvPr id="4" name="Slide Number Placeholder 3"/>
          <p:cNvSpPr>
            <a:spLocks noGrp="1"/>
          </p:cNvSpPr>
          <p:nvPr>
            <p:ph type="sldNum" sz="quarter" idx="10"/>
          </p:nvPr>
        </p:nvSpPr>
        <p:spPr/>
        <p:txBody>
          <a:bodyPr/>
          <a:lstStyle/>
          <a:p>
            <a:fld id="{FEAE81F5-96B3-415F-9EE4-0D2758BB0FDE}" type="slidenum">
              <a:rPr lang="en-US" smtClean="0"/>
              <a:t>8</a:t>
            </a:fld>
            <a:endParaRPr lang="en-US"/>
          </a:p>
        </p:txBody>
      </p:sp>
    </p:spTree>
    <p:extLst>
      <p:ext uri="{BB962C8B-B14F-4D97-AF65-F5344CB8AC3E}">
        <p14:creationId xmlns:p14="http://schemas.microsoft.com/office/powerpoint/2010/main" val="201106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portion of our 12-page (screen) survey:</a:t>
            </a:r>
            <a:r>
              <a:rPr lang="en-US" baseline="0" dirty="0" smtClean="0"/>
              <a:t> Demographics and Technology Used</a:t>
            </a:r>
            <a:endParaRPr lang="en-US" dirty="0"/>
          </a:p>
        </p:txBody>
      </p:sp>
      <p:sp>
        <p:nvSpPr>
          <p:cNvPr id="4" name="Slide Number Placeholder 3"/>
          <p:cNvSpPr>
            <a:spLocks noGrp="1"/>
          </p:cNvSpPr>
          <p:nvPr>
            <p:ph type="sldNum" sz="quarter" idx="10"/>
          </p:nvPr>
        </p:nvSpPr>
        <p:spPr/>
        <p:txBody>
          <a:bodyPr/>
          <a:lstStyle/>
          <a:p>
            <a:fld id="{FEAE81F5-96B3-415F-9EE4-0D2758BB0FDE}" type="slidenum">
              <a:rPr lang="en-US" smtClean="0"/>
              <a:t>9</a:t>
            </a:fld>
            <a:endParaRPr lang="en-US"/>
          </a:p>
        </p:txBody>
      </p:sp>
    </p:spTree>
    <p:extLst>
      <p:ext uri="{BB962C8B-B14F-4D97-AF65-F5344CB8AC3E}">
        <p14:creationId xmlns:p14="http://schemas.microsoft.com/office/powerpoint/2010/main" val="286764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Demographics and Educational Requirements</a:t>
            </a:r>
            <a:endParaRPr lang="en-US" dirty="0"/>
          </a:p>
        </p:txBody>
      </p:sp>
      <p:sp>
        <p:nvSpPr>
          <p:cNvPr id="4" name="Slide Number Placeholder 3"/>
          <p:cNvSpPr>
            <a:spLocks noGrp="1"/>
          </p:cNvSpPr>
          <p:nvPr>
            <p:ph type="sldNum" sz="quarter" idx="10"/>
          </p:nvPr>
        </p:nvSpPr>
        <p:spPr/>
        <p:txBody>
          <a:bodyPr/>
          <a:lstStyle/>
          <a:p>
            <a:fld id="{FEAE81F5-96B3-415F-9EE4-0D2758BB0FDE}" type="slidenum">
              <a:rPr lang="en-US" smtClean="0"/>
              <a:t>10</a:t>
            </a:fld>
            <a:endParaRPr lang="en-US"/>
          </a:p>
        </p:txBody>
      </p:sp>
    </p:spTree>
    <p:extLst>
      <p:ext uri="{BB962C8B-B14F-4D97-AF65-F5344CB8AC3E}">
        <p14:creationId xmlns:p14="http://schemas.microsoft.com/office/powerpoint/2010/main" val="286764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Technician</a:t>
            </a:r>
            <a:r>
              <a:rPr lang="en-US" baseline="0" dirty="0" smtClean="0"/>
              <a:t> Proficiencies over time.</a:t>
            </a:r>
            <a:endParaRPr lang="en-US" dirty="0"/>
          </a:p>
        </p:txBody>
      </p:sp>
      <p:sp>
        <p:nvSpPr>
          <p:cNvPr id="4" name="Slide Number Placeholder 3"/>
          <p:cNvSpPr>
            <a:spLocks noGrp="1"/>
          </p:cNvSpPr>
          <p:nvPr>
            <p:ph type="sldNum" sz="quarter" idx="10"/>
          </p:nvPr>
        </p:nvSpPr>
        <p:spPr/>
        <p:txBody>
          <a:bodyPr/>
          <a:lstStyle/>
          <a:p>
            <a:fld id="{FEAE81F5-96B3-415F-9EE4-0D2758BB0FDE}" type="slidenum">
              <a:rPr lang="en-US" smtClean="0"/>
              <a:t>11</a:t>
            </a:fld>
            <a:endParaRPr lang="en-US"/>
          </a:p>
        </p:txBody>
      </p:sp>
    </p:spTree>
    <p:extLst>
      <p:ext uri="{BB962C8B-B14F-4D97-AF65-F5344CB8AC3E}">
        <p14:creationId xmlns:p14="http://schemas.microsoft.com/office/powerpoint/2010/main" val="286764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90600" y="3971925"/>
            <a:ext cx="7772400" cy="1362075"/>
          </a:xfrm>
          <a:prstGeom prst="rect">
            <a:avLst/>
          </a:prstGeom>
        </p:spPr>
        <p:txBody>
          <a:bodyPr anchor="t">
            <a:noAutofit/>
          </a:bodyPr>
          <a:lstStyle>
            <a:lvl1pPr algn="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90600" y="2471738"/>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243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9530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19400" y="7651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819400" y="55197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48834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7996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12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7839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2992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8077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5492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48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059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9783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660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5216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3436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667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2180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25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58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873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3971925"/>
            <a:ext cx="7772400" cy="1362075"/>
          </a:xfrm>
          <a:prstGeom prst="rect">
            <a:avLst/>
          </a:prstGeom>
        </p:spPr>
        <p:txBody>
          <a:bodyPr anchor="t">
            <a:noAutofit/>
          </a:bodyPr>
          <a:lstStyle>
            <a:lvl1pPr algn="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90600" y="2471738"/>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3644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00200" y="1600200"/>
            <a:ext cx="73152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697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600200" y="1600200"/>
            <a:ext cx="73152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990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038725"/>
            <a:ext cx="7772400" cy="1362075"/>
          </a:xfrm>
          <a:prstGeom prst="rect">
            <a:avLst/>
          </a:prstGeom>
        </p:spPr>
        <p:txBody>
          <a:bodyPr anchor="t"/>
          <a:lstStyle>
            <a:lvl1pPr algn="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6800" y="3538538"/>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2662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600200"/>
            <a:ext cx="3124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600200"/>
            <a:ext cx="3200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0948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5812" y="1535113"/>
            <a:ext cx="34305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5812" y="2174875"/>
            <a:ext cx="34305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0" y="1535113"/>
            <a:ext cx="3505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0" y="2174875"/>
            <a:ext cx="3505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3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00200" y="1600200"/>
            <a:ext cx="73152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3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7294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598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685800"/>
            <a:ext cx="21701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91000" y="685800"/>
            <a:ext cx="472440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92287" y="1435100"/>
            <a:ext cx="21701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1234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9530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19400" y="7651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819400" y="55197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8185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245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988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733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014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12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9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600200" y="1600200"/>
            <a:ext cx="73152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267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601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651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404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59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04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661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813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36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928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0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5038725"/>
            <a:ext cx="7772400" cy="1362075"/>
          </a:xfrm>
          <a:prstGeom prst="rect">
            <a:avLst/>
          </a:prstGeom>
        </p:spPr>
        <p:txBody>
          <a:bodyPr anchor="t"/>
          <a:lstStyle>
            <a:lvl1pPr algn="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6800" y="3538538"/>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3698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259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63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860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551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912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89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06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915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157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10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600200"/>
            <a:ext cx="3124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600200"/>
            <a:ext cx="3200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986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62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17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529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364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906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997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455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68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59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55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5812" y="1535113"/>
            <a:ext cx="34305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5812" y="2174875"/>
            <a:ext cx="34305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0" y="1535113"/>
            <a:ext cx="3505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0" y="2174875"/>
            <a:ext cx="3505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6853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235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539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09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296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42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98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7353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149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6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337450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85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764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541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127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37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8949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713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54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3008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60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4059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253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705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010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104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8288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639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557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3838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3788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8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685800"/>
            <a:ext cx="2170113" cy="7493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91000" y="685800"/>
            <a:ext cx="472440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92287" y="1435100"/>
            <a:ext cx="21701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90952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3404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2219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3595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5144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7813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46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065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7871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46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04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0200" y="1600200"/>
            <a:ext cx="7391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1328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accent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lumMod val="75000"/>
            </a:schemeClr>
          </a:solidFill>
          <a:latin typeface="+mn-lt"/>
        </a:defRPr>
      </a:lvl2pPr>
      <a:lvl3pPr marL="1143000" indent="-228600" algn="l" rtl="0" eaLnBrk="1" fontAlgn="base" hangingPunct="1">
        <a:spcBef>
          <a:spcPct val="20000"/>
        </a:spcBef>
        <a:spcAft>
          <a:spcPct val="0"/>
        </a:spcAft>
        <a:buChar char="•"/>
        <a:defRPr sz="2400">
          <a:solidFill>
            <a:schemeClr val="accent2">
              <a:lumMod val="75000"/>
            </a:schemeClr>
          </a:solidFill>
          <a:latin typeface="+mn-lt"/>
        </a:defRPr>
      </a:lvl3pPr>
      <a:lvl4pPr marL="1600200" indent="-228600" algn="l" rtl="0" eaLnBrk="1" fontAlgn="base" hangingPunct="1">
        <a:spcBef>
          <a:spcPct val="20000"/>
        </a:spcBef>
        <a:spcAft>
          <a:spcPct val="0"/>
        </a:spcAft>
        <a:buChar char="–"/>
        <a:defRPr sz="2000">
          <a:solidFill>
            <a:schemeClr val="accent2">
              <a:lumMod val="75000"/>
            </a:schemeClr>
          </a:solidFill>
          <a:latin typeface="+mn-lt"/>
        </a:defRPr>
      </a:lvl4pPr>
      <a:lvl5pPr marL="2057400" indent="-228600" algn="l" rtl="0" eaLnBrk="1" fontAlgn="base" hangingPunct="1">
        <a:spcBef>
          <a:spcPct val="20000"/>
        </a:spcBef>
        <a:spcAft>
          <a:spcPct val="0"/>
        </a:spcAft>
        <a:buChar char="»"/>
        <a:defRPr sz="2000">
          <a:solidFill>
            <a:schemeClr val="accent2">
              <a:lumMod val="7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53929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0200" y="1600200"/>
            <a:ext cx="7391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1475540"/>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1" fontAlgn="base" hangingPunct="1">
        <a:spcBef>
          <a:spcPct val="0"/>
        </a:spcBef>
        <a:spcAft>
          <a:spcPct val="0"/>
        </a:spcAft>
        <a:defRPr sz="4400">
          <a:solidFill>
            <a:schemeClr val="accent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lumMod val="75000"/>
            </a:schemeClr>
          </a:solidFill>
          <a:latin typeface="+mn-lt"/>
        </a:defRPr>
      </a:lvl2pPr>
      <a:lvl3pPr marL="1143000" indent="-228600" algn="l" rtl="0" eaLnBrk="1" fontAlgn="base" hangingPunct="1">
        <a:spcBef>
          <a:spcPct val="20000"/>
        </a:spcBef>
        <a:spcAft>
          <a:spcPct val="0"/>
        </a:spcAft>
        <a:buChar char="•"/>
        <a:defRPr sz="2400">
          <a:solidFill>
            <a:schemeClr val="accent2">
              <a:lumMod val="75000"/>
            </a:schemeClr>
          </a:solidFill>
          <a:latin typeface="+mn-lt"/>
        </a:defRPr>
      </a:lvl3pPr>
      <a:lvl4pPr marL="1600200" indent="-228600" algn="l" rtl="0" eaLnBrk="1" fontAlgn="base" hangingPunct="1">
        <a:spcBef>
          <a:spcPct val="20000"/>
        </a:spcBef>
        <a:spcAft>
          <a:spcPct val="0"/>
        </a:spcAft>
        <a:buChar char="–"/>
        <a:defRPr sz="2000">
          <a:solidFill>
            <a:schemeClr val="accent2">
              <a:lumMod val="75000"/>
            </a:schemeClr>
          </a:solidFill>
          <a:latin typeface="+mn-lt"/>
        </a:defRPr>
      </a:lvl4pPr>
      <a:lvl5pPr marL="2057400" indent="-228600" algn="l" rtl="0" eaLnBrk="1" fontAlgn="base" hangingPunct="1">
        <a:spcBef>
          <a:spcPct val="20000"/>
        </a:spcBef>
        <a:spcAft>
          <a:spcPct val="0"/>
        </a:spcAft>
        <a:buChar char="»"/>
        <a:defRPr sz="2000">
          <a:solidFill>
            <a:schemeClr val="accent2">
              <a:lumMod val="7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201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2110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393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574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61154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520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070F8-F385-4AC1-AD2D-A6C4B674985D}" type="datetimeFigureOut">
              <a:rPr lang="en-US" smtClean="0">
                <a:solidFill>
                  <a:prstClr val="black">
                    <a:tint val="75000"/>
                  </a:prstClr>
                </a:solidFill>
              </a:rPr>
              <a:pPr/>
              <a:t>10/18/2015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21539-4F2D-436C-AE9A-BFCD973F8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6650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www.weber.edu/nugeotec"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mailto:eewert@weber.edu"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www.weber.edu/nugeote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geotechcenter.or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581400"/>
            <a:ext cx="8839199" cy="1362075"/>
          </a:xfrm>
        </p:spPr>
        <p:txBody>
          <a:bodyPr/>
          <a:lstStyle/>
          <a:p>
            <a:pPr algn="l"/>
            <a:r>
              <a:rPr lang="en-US" sz="4000" b="0" dirty="0">
                <a:solidFill>
                  <a:srgbClr val="0624BA"/>
                </a:solidFill>
              </a:rPr>
              <a:t>Geospatial Employer Survey: Using Results to Build Better </a:t>
            </a:r>
            <a:r>
              <a:rPr lang="en-US" sz="4000" b="0" dirty="0" smtClean="0">
                <a:solidFill>
                  <a:srgbClr val="0624BA"/>
                </a:solidFill>
              </a:rPr>
              <a:t>Curriculum</a:t>
            </a:r>
            <a:r>
              <a:rPr lang="en-US" sz="4000" b="0" dirty="0" smtClean="0"/>
              <a:t/>
            </a:r>
            <a:br>
              <a:rPr lang="en-US" sz="4000" b="0" dirty="0" smtClean="0"/>
            </a:br>
            <a:r>
              <a:rPr lang="en-US" sz="2400" dirty="0" smtClean="0"/>
              <a:t>Eric C. </a:t>
            </a:r>
            <a:r>
              <a:rPr lang="en-US" sz="2400" dirty="0" err="1" smtClean="0"/>
              <a:t>Ewert</a:t>
            </a:r>
            <a:r>
              <a:rPr lang="en-US" sz="2400" dirty="0" smtClean="0"/>
              <a:t>, PhD, Weber State University, AAG April, 2015</a:t>
            </a:r>
            <a:br>
              <a:rPr lang="en-US" sz="2400" dirty="0" smtClean="0"/>
            </a:br>
            <a:r>
              <a:rPr lang="en-US" sz="2400" i="1" dirty="0" smtClean="0"/>
              <a:t>Co-PI: Michael Hernandez, PhD</a:t>
            </a:r>
            <a:endParaRPr lang="en-US" sz="2400" i="1" dirty="0"/>
          </a:p>
        </p:txBody>
      </p:sp>
      <p:sp>
        <p:nvSpPr>
          <p:cNvPr id="7" name="Text Placeholder 6"/>
          <p:cNvSpPr>
            <a:spLocks noGrp="1"/>
          </p:cNvSpPr>
          <p:nvPr>
            <p:ph type="body" idx="1"/>
          </p:nvPr>
        </p:nvSpPr>
        <p:spPr>
          <a:xfrm>
            <a:off x="152400" y="2209800"/>
            <a:ext cx="8763000" cy="1500187"/>
          </a:xfrm>
        </p:spPr>
        <p:txBody>
          <a:bodyPr/>
          <a:lstStyle/>
          <a:p>
            <a:pPr algn="l"/>
            <a:r>
              <a:rPr lang="en-US" b="1" dirty="0" smtClean="0"/>
              <a:t>Northern Utah Geospatial Technology Education Program (</a:t>
            </a:r>
            <a:r>
              <a:rPr lang="en-US" b="1" dirty="0" err="1" smtClean="0"/>
              <a:t>NUGeoTec</a:t>
            </a:r>
            <a:r>
              <a:rPr lang="en-US" b="1" dirty="0" smtClean="0"/>
              <a:t>)</a:t>
            </a:r>
            <a:endParaRPr lang="en-US" b="1" dirty="0"/>
          </a:p>
        </p:txBody>
      </p:sp>
      <p:sp>
        <p:nvSpPr>
          <p:cNvPr id="2" name="TextBox 1"/>
          <p:cNvSpPr txBox="1"/>
          <p:nvPr/>
        </p:nvSpPr>
        <p:spPr>
          <a:xfrm>
            <a:off x="3810000" y="6235987"/>
            <a:ext cx="4572000" cy="584775"/>
          </a:xfrm>
          <a:prstGeom prst="rect">
            <a:avLst/>
          </a:prstGeom>
          <a:noFill/>
        </p:spPr>
        <p:txBody>
          <a:bodyPr wrap="square" rtlCol="0">
            <a:spAutoFit/>
          </a:bodyPr>
          <a:lstStyle/>
          <a:p>
            <a:pPr fontAlgn="base">
              <a:spcBef>
                <a:spcPct val="0"/>
              </a:spcBef>
              <a:spcAft>
                <a:spcPct val="0"/>
              </a:spcAft>
            </a:pPr>
            <a:r>
              <a:rPr lang="en-US" sz="1600" dirty="0">
                <a:solidFill>
                  <a:srgbClr val="8F5F2F">
                    <a:lumMod val="75000"/>
                  </a:srgbClr>
                </a:solidFill>
              </a:rPr>
              <a:t>The NUGTEP development project is funded through </a:t>
            </a:r>
            <a:r>
              <a:rPr lang="en-US" sz="1600" dirty="0" smtClean="0">
                <a:solidFill>
                  <a:srgbClr val="8F5F2F">
                    <a:lumMod val="75000"/>
                  </a:srgbClr>
                </a:solidFill>
              </a:rPr>
              <a:t>a </a:t>
            </a:r>
            <a:r>
              <a:rPr lang="en-US" sz="1600" dirty="0">
                <a:solidFill>
                  <a:srgbClr val="8F5F2F">
                    <a:lumMod val="75000"/>
                  </a:srgbClr>
                </a:solidFill>
              </a:rPr>
              <a:t>NSF-ATE DUE-1304888 grant. </a:t>
            </a:r>
          </a:p>
        </p:txBody>
      </p:sp>
      <p:pic>
        <p:nvPicPr>
          <p:cNvPr id="1026" name="Picture 2" descr="Cli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830161"/>
            <a:ext cx="9906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40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362200" cy="563562"/>
          </a:xfrm>
        </p:spPr>
        <p:txBody>
          <a:bodyPr>
            <a:normAutofit fontScale="90000"/>
          </a:bodyPr>
          <a:lstStyle/>
          <a:p>
            <a:r>
              <a:rPr lang="en-US" dirty="0" smtClean="0"/>
              <a:t>Survey</a:t>
            </a:r>
            <a:endParaRPr lang="en-US"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52399"/>
            <a:ext cx="6400800" cy="6427033"/>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47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362200" cy="563562"/>
          </a:xfrm>
        </p:spPr>
        <p:txBody>
          <a:bodyPr>
            <a:normAutofit fontScale="90000"/>
          </a:bodyPr>
          <a:lstStyle/>
          <a:p>
            <a:r>
              <a:rPr lang="en-US" dirty="0" smtClean="0"/>
              <a:t>Survey</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799" y="76199"/>
            <a:ext cx="6477001" cy="6698211"/>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035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 of Respondents by County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8216030"/>
              </p:ext>
            </p:extLst>
          </p:nvPr>
        </p:nvGraphicFramePr>
        <p:xfrm>
          <a:off x="381000" y="11430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007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Respondents Department Categories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6498329"/>
              </p:ext>
            </p:extLst>
          </p:nvPr>
        </p:nvGraphicFramePr>
        <p:xfrm>
          <a:off x="457200" y="1219200"/>
          <a:ext cx="82296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21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Respondents’ Length of GIS Experience in Years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5285961"/>
              </p:ext>
            </p:extLst>
          </p:nvPr>
        </p:nvGraphicFramePr>
        <p:xfrm>
          <a:off x="304800" y="1219200"/>
          <a:ext cx="85344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0138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Organization 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156158"/>
              </p:ext>
            </p:extLst>
          </p:nvPr>
        </p:nvGraphicFramePr>
        <p:xfrm>
          <a:off x="457200" y="10668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051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Geospatial Technology By County</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487479"/>
              </p:ext>
            </p:extLst>
          </p:nvPr>
        </p:nvGraphicFramePr>
        <p:xfrm>
          <a:off x="152400" y="838200"/>
          <a:ext cx="8763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437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dirty="0" smtClean="0"/>
              <a:t>Current Minimum Education Levels of GIS </a:t>
            </a:r>
            <a:r>
              <a:rPr lang="en-US" sz="3200" dirty="0" smtClean="0">
                <a:solidFill>
                  <a:srgbClr val="FF0000"/>
                </a:solidFill>
              </a:rPr>
              <a:t>Technicians</a:t>
            </a:r>
            <a:r>
              <a:rPr lang="en-US" sz="3200" dirty="0" smtClean="0"/>
              <a:t> by County</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2459035"/>
              </p:ext>
            </p:extLst>
          </p:nvPr>
        </p:nvGraphicFramePr>
        <p:xfrm>
          <a:off x="152400" y="1143000"/>
          <a:ext cx="89154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813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200" dirty="0" smtClean="0"/>
              <a:t>Top Characteristics or Competencies Organizations Want When Hiring GIS </a:t>
            </a:r>
            <a:r>
              <a:rPr lang="en-US" sz="3200" dirty="0" smtClean="0">
                <a:solidFill>
                  <a:srgbClr val="FF0000"/>
                </a:solidFill>
              </a:rPr>
              <a:t>Technicians</a:t>
            </a:r>
            <a:endParaRPr lang="en-US"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335085"/>
              </p:ext>
            </p:extLst>
          </p:nvPr>
        </p:nvGraphicFramePr>
        <p:xfrm>
          <a:off x="76200" y="1066800"/>
          <a:ext cx="89154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672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Programming, Language, or Software Skills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Skills Organizations Expect GIS </a:t>
            </a:r>
            <a:r>
              <a:rPr lang="en-US" dirty="0" smtClean="0">
                <a:solidFill>
                  <a:srgbClr val="FF0000"/>
                </a:solidFill>
              </a:rPr>
              <a:t>Technicians</a:t>
            </a:r>
            <a:r>
              <a:rPr lang="en-US" dirty="0" smtClean="0"/>
              <a:t> to have at time of Hire:</a:t>
            </a:r>
          </a:p>
          <a:p>
            <a:pPr lvl="1"/>
            <a:r>
              <a:rPr lang="en-US" dirty="0" smtClean="0"/>
              <a:t>Basic Python</a:t>
            </a:r>
          </a:p>
          <a:p>
            <a:pPr lvl="1"/>
            <a:r>
              <a:rPr lang="en-US" dirty="0" smtClean="0"/>
              <a:t>Basic SQL</a:t>
            </a:r>
          </a:p>
          <a:p>
            <a:pPr lvl="1"/>
            <a:r>
              <a:rPr lang="en-US" dirty="0" smtClean="0"/>
              <a:t>Basic Macro </a:t>
            </a:r>
          </a:p>
          <a:p>
            <a:pPr lvl="1"/>
            <a:r>
              <a:rPr lang="en-US" dirty="0" smtClean="0"/>
              <a:t>ArcGIS</a:t>
            </a:r>
          </a:p>
          <a:p>
            <a:pPr lvl="1"/>
            <a:r>
              <a:rPr lang="en-US" dirty="0" smtClean="0"/>
              <a:t>ArcMap</a:t>
            </a:r>
          </a:p>
          <a:p>
            <a:pPr lvl="1"/>
            <a:r>
              <a:rPr lang="en-US" dirty="0" smtClean="0"/>
              <a:t>Nomad Pathfinder Office</a:t>
            </a:r>
          </a:p>
          <a:p>
            <a:pPr lvl="1"/>
            <a:r>
              <a:rPr lang="en-US" dirty="0" smtClean="0"/>
              <a:t>Java Script</a:t>
            </a:r>
          </a:p>
          <a:p>
            <a:pPr lvl="1"/>
            <a:r>
              <a:rPr lang="en-US" dirty="0" smtClean="0"/>
              <a:t>Word/Excel</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618572842"/>
              </p:ext>
            </p:extLst>
          </p:nvPr>
        </p:nvGraphicFramePr>
        <p:xfrm>
          <a:off x="4648200" y="1524000"/>
          <a:ext cx="4038600"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821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486400"/>
            <a:ext cx="7086600" cy="1143000"/>
          </a:xfrm>
        </p:spPr>
        <p:txBody>
          <a:bodyPr>
            <a:normAutofit/>
          </a:bodyPr>
          <a:lstStyle/>
          <a:p>
            <a:r>
              <a:rPr lang="en-US" sz="2000" dirty="0" smtClean="0"/>
              <a:t>About WSU: 126-year-old, 24,000 student public university offering 250 Certificate and Degree Programs, and 11 Graduate </a:t>
            </a:r>
            <a:r>
              <a:rPr lang="en-US" sz="2000" dirty="0"/>
              <a:t>D</a:t>
            </a:r>
            <a:r>
              <a:rPr lang="en-US" sz="2000" dirty="0" smtClean="0"/>
              <a:t>egrees as part of its Dual Mission (2 and 4-year)</a:t>
            </a:r>
            <a:endParaRPr lang="en-US" sz="20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905000"/>
            <a:ext cx="5297786" cy="340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5526386" cy="110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42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GIS </a:t>
            </a:r>
            <a:r>
              <a:rPr lang="en-US" sz="3600" dirty="0" smtClean="0">
                <a:solidFill>
                  <a:srgbClr val="FF0000"/>
                </a:solidFill>
              </a:rPr>
              <a:t>Technician</a:t>
            </a:r>
            <a:r>
              <a:rPr lang="en-US" sz="3600" dirty="0" smtClean="0"/>
              <a:t> Specific Area Experience or Education not addressed in survey</a:t>
            </a:r>
            <a:endParaRPr lang="en-US" sz="3600" dirty="0"/>
          </a:p>
        </p:txBody>
      </p:sp>
      <p:sp>
        <p:nvSpPr>
          <p:cNvPr id="6" name="Content Placeholder 5"/>
          <p:cNvSpPr>
            <a:spLocks noGrp="1"/>
          </p:cNvSpPr>
          <p:nvPr>
            <p:ph sz="half" idx="1"/>
          </p:nvPr>
        </p:nvSpPr>
        <p:spPr/>
        <p:txBody>
          <a:bodyPr>
            <a:normAutofit fontScale="77500" lnSpcReduction="20000"/>
          </a:bodyPr>
          <a:lstStyle/>
          <a:p>
            <a:r>
              <a:rPr lang="en-US" i="1" dirty="0" smtClean="0"/>
              <a:t>“We </a:t>
            </a:r>
            <a:r>
              <a:rPr lang="en-US" i="1" dirty="0"/>
              <a:t>need technicians that have experience in open source software, such as QGIS</a:t>
            </a:r>
            <a:r>
              <a:rPr lang="en-US" i="1" dirty="0" smtClean="0"/>
              <a:t>.” </a:t>
            </a:r>
            <a:r>
              <a:rPr lang="en-US" sz="1600" dirty="0" smtClean="0"/>
              <a:t>(Private Sector, Research/Education)</a:t>
            </a:r>
          </a:p>
          <a:p>
            <a:pPr marL="0" indent="0">
              <a:buNone/>
            </a:pPr>
            <a:endParaRPr lang="en-US" sz="1600" dirty="0" smtClean="0"/>
          </a:p>
          <a:p>
            <a:r>
              <a:rPr lang="en-US" i="1" dirty="0"/>
              <a:t>“Communication and organizational skills are an absolute must. These are difficult to teach, but students should understand that when I look to hire someone, I know I can teach them missing technical skills, but I can't teach them to communicate or be organized</a:t>
            </a:r>
            <a:r>
              <a:rPr lang="en-US" i="1" dirty="0" smtClean="0"/>
              <a:t>.” </a:t>
            </a:r>
            <a:r>
              <a:rPr lang="en-US" sz="1700" dirty="0" smtClean="0"/>
              <a:t>(Private Sector)</a:t>
            </a:r>
          </a:p>
          <a:p>
            <a:endParaRPr lang="en-US" dirty="0"/>
          </a:p>
          <a:p>
            <a:endParaRPr lang="en-US" dirty="0"/>
          </a:p>
          <a:p>
            <a:endParaRPr lang="en-US" dirty="0"/>
          </a:p>
        </p:txBody>
      </p:sp>
      <p:sp>
        <p:nvSpPr>
          <p:cNvPr id="9" name="Content Placeholder 8"/>
          <p:cNvSpPr>
            <a:spLocks noGrp="1"/>
          </p:cNvSpPr>
          <p:nvPr>
            <p:ph sz="half" idx="2"/>
          </p:nvPr>
        </p:nvSpPr>
        <p:spPr/>
        <p:txBody>
          <a:bodyPr>
            <a:normAutofit fontScale="77500" lnSpcReduction="20000"/>
          </a:bodyPr>
          <a:lstStyle/>
          <a:p>
            <a:r>
              <a:rPr lang="en-US" i="1" dirty="0" smtClean="0"/>
              <a:t>“General </a:t>
            </a:r>
            <a:r>
              <a:rPr lang="en-US" i="1" dirty="0"/>
              <a:t>computer skills such as Windows XP, 7, 8 and Microsoft Office. Good communication skills (written and verbal</a:t>
            </a:r>
            <a:r>
              <a:rPr lang="en-US" i="1" dirty="0" smtClean="0"/>
              <a:t>).”  </a:t>
            </a:r>
            <a:r>
              <a:rPr lang="en-US" sz="1600" dirty="0" smtClean="0"/>
              <a:t>(Local Government)</a:t>
            </a:r>
            <a:endParaRPr lang="en-US" i="1" dirty="0"/>
          </a:p>
          <a:p>
            <a:endParaRPr lang="en-US" dirty="0" smtClean="0"/>
          </a:p>
          <a:p>
            <a:r>
              <a:rPr lang="en-US" i="1" dirty="0" smtClean="0"/>
              <a:t>“A </a:t>
            </a:r>
            <a:r>
              <a:rPr lang="en-US" i="1" dirty="0"/>
              <a:t>working knowledge of GPS would be very helpful for our technicians.  Other wise it takes a while for them to get up to speed and gather data effectively</a:t>
            </a:r>
            <a:r>
              <a:rPr lang="en-US" i="1" dirty="0" smtClean="0"/>
              <a:t>.” </a:t>
            </a:r>
            <a:r>
              <a:rPr lang="en-US" dirty="0" smtClean="0"/>
              <a:t> </a:t>
            </a:r>
            <a:r>
              <a:rPr lang="en-US" sz="1600" dirty="0" smtClean="0"/>
              <a:t>(Local Government)</a:t>
            </a:r>
            <a:endParaRPr lang="en-US" i="1" dirty="0"/>
          </a:p>
          <a:p>
            <a:pPr marL="0" indent="0">
              <a:buNone/>
            </a:pPr>
            <a:endParaRPr lang="en-US" dirty="0"/>
          </a:p>
        </p:txBody>
      </p:sp>
    </p:spTree>
    <p:extLst>
      <p:ext uri="{BB962C8B-B14F-4D97-AF65-F5344CB8AC3E}">
        <p14:creationId xmlns:p14="http://schemas.microsoft.com/office/powerpoint/2010/main" val="2960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New Skills GIS </a:t>
            </a:r>
            <a:r>
              <a:rPr lang="en-US" sz="3600" dirty="0" smtClean="0">
                <a:solidFill>
                  <a:srgbClr val="FF0000"/>
                </a:solidFill>
              </a:rPr>
              <a:t>Technician</a:t>
            </a:r>
            <a:r>
              <a:rPr lang="en-US" sz="3600" dirty="0" smtClean="0"/>
              <a:t> Will Need </a:t>
            </a:r>
            <a:br>
              <a:rPr lang="en-US" sz="3600" dirty="0" smtClean="0"/>
            </a:br>
            <a:r>
              <a:rPr lang="en-US" sz="3600" dirty="0" smtClean="0"/>
              <a:t>5-10 years from now</a:t>
            </a:r>
            <a:endParaRPr lang="en-US" sz="3600" dirty="0"/>
          </a:p>
        </p:txBody>
      </p:sp>
      <p:sp>
        <p:nvSpPr>
          <p:cNvPr id="3" name="Content Placeholder 2"/>
          <p:cNvSpPr>
            <a:spLocks noGrp="1"/>
          </p:cNvSpPr>
          <p:nvPr>
            <p:ph idx="1"/>
          </p:nvPr>
        </p:nvSpPr>
        <p:spPr>
          <a:xfrm>
            <a:off x="457200" y="1371600"/>
            <a:ext cx="8229600" cy="5486400"/>
          </a:xfrm>
        </p:spPr>
        <p:txBody>
          <a:bodyPr>
            <a:noAutofit/>
          </a:bodyPr>
          <a:lstStyle/>
          <a:p>
            <a:r>
              <a:rPr lang="en-US" sz="1800" i="1" dirty="0" smtClean="0"/>
              <a:t>“The </a:t>
            </a:r>
            <a:r>
              <a:rPr lang="en-US" sz="1800" i="1" dirty="0"/>
              <a:t>applications for the technology continue to expand--even for our small city.  Those new applications should be at least mentioned to give the </a:t>
            </a:r>
            <a:r>
              <a:rPr lang="en-US" sz="1800" i="1" dirty="0" smtClean="0"/>
              <a:t>students </a:t>
            </a:r>
            <a:r>
              <a:rPr lang="en-US" sz="1800" i="1" dirty="0"/>
              <a:t>a vision of where the field could take them</a:t>
            </a:r>
            <a:r>
              <a:rPr lang="en-US" sz="1800" i="1" dirty="0" smtClean="0"/>
              <a:t>.”  </a:t>
            </a:r>
            <a:r>
              <a:rPr lang="en-US" sz="1200" dirty="0" smtClean="0"/>
              <a:t>(Local Government)</a:t>
            </a:r>
          </a:p>
          <a:p>
            <a:endParaRPr lang="en-US" sz="1600" i="1" dirty="0" smtClean="0"/>
          </a:p>
          <a:p>
            <a:r>
              <a:rPr lang="en-US" sz="1800" i="1" dirty="0" smtClean="0"/>
              <a:t>“Experience </a:t>
            </a:r>
            <a:r>
              <a:rPr lang="en-US" sz="1800" i="1" dirty="0"/>
              <a:t>with multiple platforms and systems with familiarity with cad and 3d </a:t>
            </a:r>
            <a:r>
              <a:rPr lang="en-US" sz="1800" i="1" dirty="0" smtClean="0"/>
              <a:t>applications.” </a:t>
            </a:r>
            <a:r>
              <a:rPr lang="en-US" sz="1200" dirty="0" smtClean="0"/>
              <a:t>(Research/Education)</a:t>
            </a:r>
          </a:p>
          <a:p>
            <a:endParaRPr lang="en-US" sz="1600" dirty="0" smtClean="0"/>
          </a:p>
          <a:p>
            <a:r>
              <a:rPr lang="en-US" sz="1800" i="1" dirty="0" smtClean="0"/>
              <a:t>“A </a:t>
            </a:r>
            <a:r>
              <a:rPr lang="en-US" sz="1800" i="1" dirty="0"/>
              <a:t>physical relationship and understanding of what they are truly doing.  For instance an AutoCAD technician will be far better off having had experience with technical drawing by hand.  Do not lose the "old-way" and reasons of doing things on the computer</a:t>
            </a:r>
            <a:r>
              <a:rPr lang="en-US" sz="1800" i="1" dirty="0" smtClean="0"/>
              <a:t>.”</a:t>
            </a:r>
            <a:r>
              <a:rPr lang="en-US" sz="1600" i="1" dirty="0" smtClean="0"/>
              <a:t> </a:t>
            </a:r>
            <a:r>
              <a:rPr lang="en-US" sz="1200" dirty="0" smtClean="0"/>
              <a:t>(Private Sector)</a:t>
            </a:r>
          </a:p>
          <a:p>
            <a:pPr marL="0" indent="0">
              <a:buNone/>
            </a:pPr>
            <a:endParaRPr lang="en-US" sz="1200" dirty="0" smtClean="0"/>
          </a:p>
          <a:p>
            <a:r>
              <a:rPr lang="en-US" sz="1800" i="1" dirty="0" smtClean="0"/>
              <a:t>“Some </a:t>
            </a:r>
            <a:r>
              <a:rPr lang="en-US" sz="1800" i="1" dirty="0"/>
              <a:t>application development/programming, internet mapping skills</a:t>
            </a:r>
            <a:r>
              <a:rPr lang="en-US" sz="1800" i="1" dirty="0" smtClean="0"/>
              <a:t>.“ </a:t>
            </a:r>
            <a:r>
              <a:rPr lang="en-US" sz="1200" dirty="0" smtClean="0"/>
              <a:t>(Local Government)</a:t>
            </a:r>
            <a:endParaRPr lang="en-US" sz="1200" dirty="0"/>
          </a:p>
          <a:p>
            <a:endParaRPr lang="en-US" sz="1600" dirty="0"/>
          </a:p>
          <a:p>
            <a:r>
              <a:rPr lang="en-US" sz="1800" i="1" dirty="0" smtClean="0"/>
              <a:t>“Core </a:t>
            </a:r>
            <a:r>
              <a:rPr lang="en-US" sz="1800" i="1" dirty="0"/>
              <a:t>skills in working with ESRI software will be required.  Helpful additional skills might include working with GPS, developing mapping apps, working with imagery, database management experience, etc</a:t>
            </a:r>
            <a:r>
              <a:rPr lang="en-US" sz="1800" i="1" dirty="0" smtClean="0"/>
              <a:t>.” </a:t>
            </a:r>
            <a:r>
              <a:rPr lang="en-US" sz="1200" dirty="0" smtClean="0"/>
              <a:t>(Local Government)</a:t>
            </a:r>
            <a:endParaRPr lang="en-US" sz="1200" dirty="0"/>
          </a:p>
          <a:p>
            <a:endParaRPr lang="en-US" sz="1600" dirty="0"/>
          </a:p>
          <a:p>
            <a:pPr marL="0" indent="0">
              <a:buNone/>
            </a:pPr>
            <a:endParaRPr lang="en-US" sz="1600" dirty="0"/>
          </a:p>
        </p:txBody>
      </p:sp>
    </p:spTree>
    <p:extLst>
      <p:ext uri="{BB962C8B-B14F-4D97-AF65-F5344CB8AC3E}">
        <p14:creationId xmlns:p14="http://schemas.microsoft.com/office/powerpoint/2010/main" val="1021371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dirty="0" smtClean="0"/>
              <a:t>Current Minimum Education Levels of GIS </a:t>
            </a:r>
            <a:r>
              <a:rPr lang="en-US" sz="3200" dirty="0" smtClean="0">
                <a:solidFill>
                  <a:srgbClr val="FF0000"/>
                </a:solidFill>
              </a:rPr>
              <a:t>Analysts</a:t>
            </a:r>
            <a:r>
              <a:rPr lang="en-US" sz="3200" dirty="0" smtClean="0"/>
              <a:t> by County</a:t>
            </a:r>
            <a:endParaRPr lang="en-US" sz="320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534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988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200" dirty="0" smtClean="0"/>
              <a:t>Top Characteristics or Competencies Organizations Want When Hiring GIS </a:t>
            </a:r>
            <a:r>
              <a:rPr lang="en-US" sz="3200" dirty="0" smtClean="0">
                <a:solidFill>
                  <a:srgbClr val="FF0000"/>
                </a:solidFill>
              </a:rPr>
              <a:t>Analysts</a:t>
            </a:r>
            <a:endParaRPr lang="en-US" sz="32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7507932"/>
              </p:ext>
            </p:extLst>
          </p:nvPr>
        </p:nvGraphicFramePr>
        <p:xfrm>
          <a:off x="152400" y="1219200"/>
          <a:ext cx="8763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8919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Programming, Language, or Software Skills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Skills Organizations Expect GIS </a:t>
            </a:r>
            <a:r>
              <a:rPr lang="en-US" dirty="0" smtClean="0">
                <a:solidFill>
                  <a:srgbClr val="FF0000"/>
                </a:solidFill>
              </a:rPr>
              <a:t>Analysts</a:t>
            </a:r>
            <a:r>
              <a:rPr lang="en-US" dirty="0" smtClean="0"/>
              <a:t> to have at time of Hire:</a:t>
            </a:r>
          </a:p>
          <a:p>
            <a:pPr lvl="1"/>
            <a:r>
              <a:rPr lang="en-US" dirty="0" smtClean="0"/>
              <a:t>Basic Python</a:t>
            </a:r>
          </a:p>
          <a:p>
            <a:pPr lvl="1"/>
            <a:r>
              <a:rPr lang="en-US" dirty="0" smtClean="0"/>
              <a:t>Java Script</a:t>
            </a:r>
          </a:p>
          <a:p>
            <a:pPr lvl="1"/>
            <a:r>
              <a:rPr lang="en-US" dirty="0" smtClean="0"/>
              <a:t>Basic SQL</a:t>
            </a:r>
          </a:p>
          <a:p>
            <a:pPr lvl="1"/>
            <a:r>
              <a:rPr lang="en-US" dirty="0" smtClean="0"/>
              <a:t>Adobe Flex</a:t>
            </a:r>
          </a:p>
          <a:p>
            <a:pPr lvl="1"/>
            <a:r>
              <a:rPr lang="en-US" dirty="0" smtClean="0"/>
              <a:t>Basic Macro</a:t>
            </a:r>
          </a:p>
          <a:p>
            <a:pPr lvl="1"/>
            <a:r>
              <a:rPr lang="en-US" dirty="0" smtClean="0"/>
              <a:t>Integrate GIS Systems with other systems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024720610"/>
              </p:ext>
            </p:extLst>
          </p:nvPr>
        </p:nvGraphicFramePr>
        <p:xfrm>
          <a:off x="4419600" y="1676400"/>
          <a:ext cx="441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657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Skills GIS </a:t>
            </a:r>
            <a:r>
              <a:rPr lang="en-US" dirty="0" smtClean="0">
                <a:solidFill>
                  <a:srgbClr val="FF0000"/>
                </a:solidFill>
              </a:rPr>
              <a:t>Analyst</a:t>
            </a:r>
            <a:r>
              <a:rPr lang="en-US" dirty="0" smtClean="0"/>
              <a:t> Will </a:t>
            </a:r>
            <a:r>
              <a:rPr lang="en-US" dirty="0"/>
              <a:t>Need </a:t>
            </a:r>
            <a:br>
              <a:rPr lang="en-US" dirty="0"/>
            </a:br>
            <a:r>
              <a:rPr lang="en-US" dirty="0"/>
              <a:t>5-10 years from now</a:t>
            </a:r>
          </a:p>
        </p:txBody>
      </p:sp>
      <p:sp>
        <p:nvSpPr>
          <p:cNvPr id="3" name="Content Placeholder 2"/>
          <p:cNvSpPr>
            <a:spLocks noGrp="1"/>
          </p:cNvSpPr>
          <p:nvPr>
            <p:ph idx="1"/>
          </p:nvPr>
        </p:nvSpPr>
        <p:spPr>
          <a:xfrm>
            <a:off x="457200" y="1600200"/>
            <a:ext cx="8229600" cy="5029200"/>
          </a:xfrm>
        </p:spPr>
        <p:txBody>
          <a:bodyPr>
            <a:normAutofit/>
          </a:bodyPr>
          <a:lstStyle/>
          <a:p>
            <a:r>
              <a:rPr lang="en-US" sz="2400" i="1" dirty="0" smtClean="0"/>
              <a:t>“ArcGIS </a:t>
            </a:r>
            <a:r>
              <a:rPr lang="en-US" sz="2400" i="1" dirty="0"/>
              <a:t>SDE experience, problem solving </a:t>
            </a:r>
            <a:r>
              <a:rPr lang="en-US" sz="2400" i="1" dirty="0" smtClean="0"/>
              <a:t>skills” </a:t>
            </a:r>
            <a:r>
              <a:rPr lang="en-US" sz="1200" dirty="0" smtClean="0"/>
              <a:t>(Federal Government)</a:t>
            </a:r>
          </a:p>
          <a:p>
            <a:pPr marL="0" indent="0">
              <a:buNone/>
            </a:pPr>
            <a:endParaRPr lang="en-US" sz="1200" dirty="0" smtClean="0"/>
          </a:p>
          <a:p>
            <a:r>
              <a:rPr lang="en-US" sz="2400" i="1" dirty="0" smtClean="0"/>
              <a:t>“An </a:t>
            </a:r>
            <a:r>
              <a:rPr lang="en-US" sz="2400" i="1" dirty="0"/>
              <a:t>analyst will need experience in and general knowledge of their industry in order to effectively apply GIS skills to support the industry</a:t>
            </a:r>
            <a:r>
              <a:rPr lang="en-US" sz="2400" i="1" dirty="0" smtClean="0"/>
              <a:t>.” </a:t>
            </a:r>
            <a:r>
              <a:rPr lang="en-US" sz="1200" dirty="0" smtClean="0"/>
              <a:t>(Local Government)</a:t>
            </a:r>
          </a:p>
          <a:p>
            <a:pPr marL="0" indent="0">
              <a:buNone/>
            </a:pPr>
            <a:endParaRPr lang="en-US" sz="1200" i="1" dirty="0" smtClean="0"/>
          </a:p>
          <a:p>
            <a:r>
              <a:rPr lang="en-US" sz="2400" i="1" dirty="0" smtClean="0"/>
              <a:t>“I </a:t>
            </a:r>
            <a:r>
              <a:rPr lang="en-US" sz="2400" i="1" dirty="0"/>
              <a:t>know it was mentioned, but programming skills  and data management skills (</a:t>
            </a:r>
            <a:r>
              <a:rPr lang="en-US" sz="2400" i="1" dirty="0" err="1"/>
              <a:t>ArcServer</a:t>
            </a:r>
            <a:r>
              <a:rPr lang="en-US" sz="2400" i="1" dirty="0"/>
              <a:t>, etc.) </a:t>
            </a:r>
            <a:r>
              <a:rPr lang="en-US" sz="2400" i="1" dirty="0" smtClean="0"/>
              <a:t>will </a:t>
            </a:r>
            <a:r>
              <a:rPr lang="en-US" sz="2400" i="1" dirty="0"/>
              <a:t>be vital in the next 5-10 years</a:t>
            </a:r>
            <a:r>
              <a:rPr lang="en-US" sz="2400" i="1" dirty="0" smtClean="0"/>
              <a:t>.” </a:t>
            </a:r>
            <a:r>
              <a:rPr lang="en-US" sz="1200" dirty="0" smtClean="0"/>
              <a:t>(Federal Government)</a:t>
            </a:r>
          </a:p>
          <a:p>
            <a:pPr marL="0" indent="0">
              <a:buNone/>
            </a:pPr>
            <a:endParaRPr lang="en-US" sz="1200" dirty="0" smtClean="0"/>
          </a:p>
          <a:p>
            <a:r>
              <a:rPr lang="en-US" sz="2400" i="1" dirty="0" smtClean="0"/>
              <a:t>“Web </a:t>
            </a:r>
            <a:r>
              <a:rPr lang="en-US" sz="2400" i="1" dirty="0"/>
              <a:t>programming and utilization </a:t>
            </a:r>
            <a:r>
              <a:rPr lang="en-US" sz="2400" i="1" dirty="0" smtClean="0"/>
              <a:t>skills.” </a:t>
            </a:r>
            <a:r>
              <a:rPr lang="en-US" sz="1200" i="1" dirty="0" smtClean="0"/>
              <a:t>(Research/Education)</a:t>
            </a:r>
          </a:p>
          <a:p>
            <a:pPr marL="0" indent="0">
              <a:buNone/>
            </a:pPr>
            <a:endParaRPr lang="en-US" sz="1200" i="1" dirty="0"/>
          </a:p>
          <a:p>
            <a:r>
              <a:rPr lang="en-US" sz="2400" i="1" dirty="0" smtClean="0"/>
              <a:t>“Mobile GIS” </a:t>
            </a:r>
            <a:r>
              <a:rPr lang="en-US" sz="1200" dirty="0" smtClean="0"/>
              <a:t>(Local Government)</a:t>
            </a:r>
            <a:endParaRPr lang="en-US" sz="2400" i="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49790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14400"/>
          </a:xfrm>
        </p:spPr>
        <p:txBody>
          <a:bodyPr>
            <a:normAutofit/>
          </a:bodyPr>
          <a:lstStyle/>
          <a:p>
            <a:r>
              <a:rPr lang="en-US" sz="3600" dirty="0" smtClean="0"/>
              <a:t>Additional Comments</a:t>
            </a:r>
            <a:endParaRPr lang="en-US" sz="3600" dirty="0"/>
          </a:p>
        </p:txBody>
      </p:sp>
      <p:sp>
        <p:nvSpPr>
          <p:cNvPr id="3" name="Content Placeholder 2"/>
          <p:cNvSpPr>
            <a:spLocks noGrp="1"/>
          </p:cNvSpPr>
          <p:nvPr>
            <p:ph idx="1"/>
          </p:nvPr>
        </p:nvSpPr>
        <p:spPr>
          <a:xfrm>
            <a:off x="457200" y="838200"/>
            <a:ext cx="8229600" cy="5715000"/>
          </a:xfrm>
        </p:spPr>
        <p:txBody>
          <a:bodyPr>
            <a:normAutofit fontScale="92500" lnSpcReduction="20000"/>
          </a:bodyPr>
          <a:lstStyle/>
          <a:p>
            <a:r>
              <a:rPr lang="en-US" sz="2400" i="1" dirty="0" smtClean="0"/>
              <a:t>“I </a:t>
            </a:r>
            <a:r>
              <a:rPr lang="en-US" sz="2400" i="1" dirty="0"/>
              <a:t>highly encourage the geospatial program to incorporate some level of student exposure to the operations/goals of different industries that use geospatial technologies</a:t>
            </a:r>
            <a:r>
              <a:rPr lang="en-US" sz="2400" i="1" dirty="0" smtClean="0"/>
              <a:t>.” </a:t>
            </a:r>
            <a:r>
              <a:rPr lang="en-US" sz="1500" dirty="0" smtClean="0"/>
              <a:t>(Local Government)</a:t>
            </a:r>
          </a:p>
          <a:p>
            <a:pPr marL="0" indent="0">
              <a:buNone/>
            </a:pPr>
            <a:endParaRPr lang="en-US" sz="1500" dirty="0" smtClean="0"/>
          </a:p>
          <a:p>
            <a:r>
              <a:rPr lang="en-US" sz="2400" i="1" dirty="0" smtClean="0"/>
              <a:t>“Partnerships </a:t>
            </a:r>
            <a:r>
              <a:rPr lang="en-US" sz="2400" i="1" dirty="0"/>
              <a:t>with other departments such as Business, Health Care, Botany, Zoology, Computer Systems, Programming, Etc. to show how GIS can benefit each of these departments and the students in their future careers</a:t>
            </a:r>
            <a:r>
              <a:rPr lang="en-US" sz="2400" i="1" dirty="0" smtClean="0"/>
              <a:t>.” </a:t>
            </a:r>
            <a:r>
              <a:rPr lang="en-US" sz="1500" dirty="0" smtClean="0"/>
              <a:t>(Local Government)</a:t>
            </a:r>
          </a:p>
          <a:p>
            <a:pPr marL="0" indent="0">
              <a:buNone/>
            </a:pPr>
            <a:endParaRPr lang="en-US" sz="1500" dirty="0" smtClean="0"/>
          </a:p>
          <a:p>
            <a:r>
              <a:rPr lang="en-US" sz="2400" i="1" dirty="0" smtClean="0"/>
              <a:t>“Not </a:t>
            </a:r>
            <a:r>
              <a:rPr lang="en-US" sz="2400" i="1" dirty="0"/>
              <a:t>all of the organizations that have to adapt GIS technology have the size or budget to hire a specialist.  Non GIS specialist training is what would benefit us</a:t>
            </a:r>
            <a:r>
              <a:rPr lang="en-US" sz="2400" i="1" dirty="0" smtClean="0"/>
              <a:t>.” </a:t>
            </a:r>
            <a:r>
              <a:rPr lang="en-US" sz="1500" dirty="0" smtClean="0"/>
              <a:t>(Local Government)</a:t>
            </a:r>
            <a:endParaRPr lang="en-US" sz="1500" dirty="0"/>
          </a:p>
          <a:p>
            <a:endParaRPr lang="en-US" sz="1500" i="1" dirty="0" smtClean="0"/>
          </a:p>
          <a:p>
            <a:r>
              <a:rPr lang="en-US" sz="2400" i="1" dirty="0" smtClean="0"/>
              <a:t>“I </a:t>
            </a:r>
            <a:r>
              <a:rPr lang="en-US" sz="2400" i="1" dirty="0"/>
              <a:t>believe that a broad-based intro to GIS would include education in working not only with ESRI software, but also some related disciplines such as survey techniques, field data collection, GPS, image processing/analysis, etc.  I'd highly encourage the advanced GIS curriculum to be based on real-world industry--GIS for environmental, GIS for business, GIS for government, GIS for utilities, etc</a:t>
            </a:r>
            <a:r>
              <a:rPr lang="en-US" sz="2400" i="1" dirty="0" smtClean="0"/>
              <a:t>.”  </a:t>
            </a:r>
            <a:r>
              <a:rPr lang="en-US" sz="1600" dirty="0" smtClean="0"/>
              <a:t>(Private Sector)</a:t>
            </a:r>
            <a:endParaRPr lang="en-US" sz="1600" dirty="0"/>
          </a:p>
          <a:p>
            <a:endParaRPr lang="en-US" sz="1500" i="1" dirty="0"/>
          </a:p>
          <a:p>
            <a:endParaRPr lang="en-US" sz="1500" i="1" dirty="0"/>
          </a:p>
          <a:p>
            <a:endParaRPr lang="en-US" i="1" dirty="0"/>
          </a:p>
          <a:p>
            <a:endParaRPr lang="en-US" dirty="0"/>
          </a:p>
        </p:txBody>
      </p:sp>
    </p:spTree>
    <p:extLst>
      <p:ext uri="{BB962C8B-B14F-4D97-AF65-F5344CB8AC3E}">
        <p14:creationId xmlns:p14="http://schemas.microsoft.com/office/powerpoint/2010/main" val="2272214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Comments</a:t>
            </a:r>
            <a:endParaRPr lang="en-US" dirty="0"/>
          </a:p>
        </p:txBody>
      </p:sp>
      <p:sp>
        <p:nvSpPr>
          <p:cNvPr id="3" name="Content Placeholder 2"/>
          <p:cNvSpPr>
            <a:spLocks noGrp="1"/>
          </p:cNvSpPr>
          <p:nvPr>
            <p:ph idx="1"/>
          </p:nvPr>
        </p:nvSpPr>
        <p:spPr/>
        <p:txBody>
          <a:bodyPr>
            <a:normAutofit fontScale="77500" lnSpcReduction="20000"/>
          </a:bodyPr>
          <a:lstStyle/>
          <a:p>
            <a:r>
              <a:rPr lang="en-US" sz="3500" i="1" dirty="0"/>
              <a:t>Knowing GIS isn’t the biggest thing I look for when I hire someone.  Obviously working with others is a big deal.  Most importantly is the ability to solve problems.  Can the person work though an issue and find the solution to the problem is very important.  Can they think through a problem and apply what they have learned and use GIS to get to the solution.  I have found that sometimes students just know how to click buttons in the software but don’t understand why they are pushing certain buttons. Critical thinking and problem solving are very important</a:t>
            </a:r>
            <a:r>
              <a:rPr lang="en-US" sz="3500" i="1" dirty="0" smtClean="0"/>
              <a:t>.</a:t>
            </a:r>
            <a:r>
              <a:rPr lang="en-US" sz="3500" dirty="0" smtClean="0"/>
              <a:t> </a:t>
            </a:r>
            <a:r>
              <a:rPr lang="en-US" sz="2300" dirty="0" smtClean="0"/>
              <a:t>(Federal Government)</a:t>
            </a:r>
            <a:endParaRPr lang="en-US" sz="2300" i="1" dirty="0"/>
          </a:p>
          <a:p>
            <a:endParaRPr lang="en-US" dirty="0"/>
          </a:p>
        </p:txBody>
      </p:sp>
    </p:spTree>
    <p:extLst>
      <p:ext uri="{BB962C8B-B14F-4D97-AF65-F5344CB8AC3E}">
        <p14:creationId xmlns:p14="http://schemas.microsoft.com/office/powerpoint/2010/main" val="3231285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2286000" cy="914400"/>
          </a:xfrm>
        </p:spPr>
        <p:txBody>
          <a:bodyPr>
            <a:noAutofit/>
          </a:bodyPr>
          <a:lstStyle/>
          <a:p>
            <a:r>
              <a:rPr lang="en-US" sz="3600" dirty="0" smtClean="0"/>
              <a:t>Survey</a:t>
            </a:r>
            <a:br>
              <a:rPr lang="en-US" sz="3600" dirty="0" smtClean="0"/>
            </a:br>
            <a:r>
              <a:rPr lang="en-US" sz="3600" dirty="0" smtClean="0"/>
              <a:t>Summary</a:t>
            </a:r>
            <a:endParaRPr lang="en-US" sz="36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1" y="107718"/>
            <a:ext cx="4953334" cy="6597882"/>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392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2362200" cy="792162"/>
          </a:xfrm>
        </p:spPr>
        <p:txBody>
          <a:bodyPr/>
          <a:lstStyle/>
          <a:p>
            <a:r>
              <a:rPr lang="en-US" dirty="0" smtClean="0"/>
              <a:t>Syllabus</a:t>
            </a:r>
            <a:endParaRPr lang="en-US" dirty="0"/>
          </a:p>
        </p:txBody>
      </p:sp>
      <p:pic>
        <p:nvPicPr>
          <p:cNvPr id="921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2400"/>
            <a:ext cx="4724400" cy="654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680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6858000" cy="1143000"/>
          </a:xfrm>
        </p:spPr>
        <p:txBody>
          <a:bodyPr>
            <a:normAutofit/>
          </a:bodyPr>
          <a:lstStyle/>
          <a:p>
            <a:r>
              <a:rPr lang="en-US" sz="2400" dirty="0" smtClean="0"/>
              <a:t>Located primarily in Ogden, Utah, WSU serves</a:t>
            </a:r>
            <a:br>
              <a:rPr lang="en-US" sz="2400" dirty="0" smtClean="0"/>
            </a:br>
            <a:r>
              <a:rPr lang="en-US" sz="2400" dirty="0" smtClean="0"/>
              <a:t> northern Utah and parts of adjacent states.</a:t>
            </a:r>
            <a:endParaRPr lang="en-US" sz="2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548308"/>
            <a:ext cx="6941422" cy="4577855"/>
          </a:xfrm>
          <a:prstGeom prst="rect">
            <a:avLst/>
          </a:prstGeom>
          <a:noFill/>
          <a:ln w="9525">
            <a:solidFill>
              <a:schemeClr val="tx1"/>
            </a:solidFill>
            <a:miter lim="800000"/>
            <a:headEnd/>
            <a:tailEnd/>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5163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2286000" cy="838200"/>
          </a:xfrm>
        </p:spPr>
        <p:txBody>
          <a:bodyPr/>
          <a:lstStyle/>
          <a:p>
            <a:r>
              <a:rPr lang="en-US" dirty="0" smtClean="0">
                <a:hlinkClick r:id="rId3"/>
              </a:rPr>
              <a:t>Website</a:t>
            </a:r>
            <a:endParaRPr lang="en-US" dirty="0">
              <a:hlinkClick r:id="rId3"/>
            </a:endParaRPr>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38400" y="107718"/>
            <a:ext cx="5029199" cy="6698935"/>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691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581400"/>
            <a:ext cx="8839199" cy="1362075"/>
          </a:xfrm>
        </p:spPr>
        <p:txBody>
          <a:bodyPr/>
          <a:lstStyle/>
          <a:p>
            <a:pPr algn="ctr"/>
            <a:r>
              <a:rPr lang="en-US" sz="4000" b="0" dirty="0">
                <a:solidFill>
                  <a:srgbClr val="0624BA"/>
                </a:solidFill>
              </a:rPr>
              <a:t>Geospatial Employer Survey: Using Results to Build Better </a:t>
            </a:r>
            <a:r>
              <a:rPr lang="en-US" sz="4000" b="0" dirty="0" smtClean="0">
                <a:solidFill>
                  <a:srgbClr val="0624BA"/>
                </a:solidFill>
              </a:rPr>
              <a:t>Curriculum</a:t>
            </a:r>
            <a:r>
              <a:rPr lang="en-US" sz="4000" b="0" dirty="0" smtClean="0"/>
              <a:t/>
            </a:r>
            <a:br>
              <a:rPr lang="en-US" sz="4000" b="0" dirty="0" smtClean="0"/>
            </a:br>
            <a:r>
              <a:rPr lang="en-US" sz="2400" dirty="0" smtClean="0"/>
              <a:t>AAG April, 2015</a:t>
            </a:r>
            <a:br>
              <a:rPr lang="en-US" sz="2400" dirty="0" smtClean="0"/>
            </a:br>
            <a:endParaRPr lang="en-US" sz="2400" i="1" dirty="0"/>
          </a:p>
        </p:txBody>
      </p:sp>
      <p:sp>
        <p:nvSpPr>
          <p:cNvPr id="7" name="Text Placeholder 6"/>
          <p:cNvSpPr>
            <a:spLocks noGrp="1"/>
          </p:cNvSpPr>
          <p:nvPr>
            <p:ph type="body" idx="1"/>
          </p:nvPr>
        </p:nvSpPr>
        <p:spPr>
          <a:xfrm>
            <a:off x="152400" y="2209800"/>
            <a:ext cx="8763000" cy="1500187"/>
          </a:xfrm>
        </p:spPr>
        <p:txBody>
          <a:bodyPr/>
          <a:lstStyle/>
          <a:p>
            <a:pPr algn="l"/>
            <a:r>
              <a:rPr lang="en-US" b="1" dirty="0" smtClean="0"/>
              <a:t>Northern Utah Geospatial Technology Education Program (</a:t>
            </a:r>
            <a:r>
              <a:rPr lang="en-US" b="1" dirty="0" err="1" smtClean="0"/>
              <a:t>NUGeoTec</a:t>
            </a:r>
            <a:r>
              <a:rPr lang="en-US" b="1" dirty="0" smtClean="0"/>
              <a:t>)</a:t>
            </a:r>
            <a:endParaRPr lang="en-US" b="1" dirty="0"/>
          </a:p>
        </p:txBody>
      </p:sp>
      <p:sp>
        <p:nvSpPr>
          <p:cNvPr id="2" name="TextBox 1"/>
          <p:cNvSpPr txBox="1"/>
          <p:nvPr/>
        </p:nvSpPr>
        <p:spPr>
          <a:xfrm>
            <a:off x="3810000" y="6235987"/>
            <a:ext cx="4572000" cy="584775"/>
          </a:xfrm>
          <a:prstGeom prst="rect">
            <a:avLst/>
          </a:prstGeom>
          <a:noFill/>
        </p:spPr>
        <p:txBody>
          <a:bodyPr wrap="square" rtlCol="0">
            <a:spAutoFit/>
          </a:bodyPr>
          <a:lstStyle/>
          <a:p>
            <a:pPr fontAlgn="base">
              <a:spcBef>
                <a:spcPct val="0"/>
              </a:spcBef>
              <a:spcAft>
                <a:spcPct val="0"/>
              </a:spcAft>
            </a:pPr>
            <a:r>
              <a:rPr lang="en-US" sz="1600" dirty="0">
                <a:solidFill>
                  <a:srgbClr val="8F5F2F">
                    <a:lumMod val="75000"/>
                  </a:srgbClr>
                </a:solidFill>
              </a:rPr>
              <a:t>The NUGTEP development project is funded through </a:t>
            </a:r>
            <a:r>
              <a:rPr lang="en-US" sz="1600" dirty="0" smtClean="0">
                <a:solidFill>
                  <a:srgbClr val="8F5F2F">
                    <a:lumMod val="75000"/>
                  </a:srgbClr>
                </a:solidFill>
              </a:rPr>
              <a:t>a </a:t>
            </a:r>
            <a:r>
              <a:rPr lang="en-US" sz="1600" dirty="0">
                <a:solidFill>
                  <a:srgbClr val="8F5F2F">
                    <a:lumMod val="75000"/>
                  </a:srgbClr>
                </a:solidFill>
              </a:rPr>
              <a:t>NSF-ATE DUE-1304888 grant. </a:t>
            </a:r>
          </a:p>
        </p:txBody>
      </p:sp>
      <p:pic>
        <p:nvPicPr>
          <p:cNvPr id="1026" name="Picture 2" descr="Cli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830161"/>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82807" y="1371600"/>
            <a:ext cx="4464364" cy="1569660"/>
          </a:xfrm>
          <a:prstGeom prst="rect">
            <a:avLst/>
          </a:prstGeom>
          <a:noFill/>
        </p:spPr>
        <p:txBody>
          <a:bodyPr wrap="none" rtlCol="0">
            <a:spAutoFit/>
          </a:bodyPr>
          <a:lstStyle/>
          <a:p>
            <a:r>
              <a:rPr lang="en-US" sz="2400" dirty="0" smtClean="0">
                <a:solidFill>
                  <a:srgbClr val="002060"/>
                </a:solidFill>
              </a:rPr>
              <a:t>Thanks and Questions</a:t>
            </a:r>
          </a:p>
          <a:p>
            <a:r>
              <a:rPr lang="en-US" sz="2400" dirty="0" smtClean="0">
                <a:solidFill>
                  <a:srgbClr val="002060"/>
                </a:solidFill>
              </a:rPr>
              <a:t>Eric: </a:t>
            </a:r>
            <a:r>
              <a:rPr lang="en-US" sz="2400" dirty="0" smtClean="0">
                <a:solidFill>
                  <a:srgbClr val="002060"/>
                </a:solidFill>
                <a:hlinkClick r:id="rId3"/>
              </a:rPr>
              <a:t>eewert@weber.edu</a:t>
            </a:r>
            <a:endParaRPr lang="en-US" sz="2400" dirty="0" smtClean="0">
              <a:solidFill>
                <a:srgbClr val="002060"/>
              </a:solidFill>
            </a:endParaRPr>
          </a:p>
          <a:p>
            <a:r>
              <a:rPr lang="en-US" sz="2400" dirty="0" err="1" smtClean="0">
                <a:solidFill>
                  <a:srgbClr val="002060"/>
                </a:solidFill>
              </a:rPr>
              <a:t>NUGeoTec</a:t>
            </a:r>
            <a:r>
              <a:rPr lang="en-US" sz="2400" dirty="0" smtClean="0">
                <a:solidFill>
                  <a:srgbClr val="002060"/>
                </a:solidFill>
              </a:rPr>
              <a:t>:</a:t>
            </a:r>
          </a:p>
          <a:p>
            <a:r>
              <a:rPr lang="en-US" sz="2400" dirty="0" smtClean="0">
                <a:solidFill>
                  <a:srgbClr val="002060"/>
                </a:solidFill>
                <a:hlinkClick r:id="rId4"/>
              </a:rPr>
              <a:t>http</a:t>
            </a:r>
            <a:r>
              <a:rPr lang="en-US" sz="2400" dirty="0">
                <a:solidFill>
                  <a:srgbClr val="002060"/>
                </a:solidFill>
                <a:hlinkClick r:id="rId4"/>
              </a:rPr>
              <a:t>://www.weber.edu/nugeotec</a:t>
            </a:r>
            <a:endParaRPr lang="en-US" sz="2400" dirty="0">
              <a:solidFill>
                <a:srgbClr val="002060"/>
              </a:solidFill>
            </a:endParaRPr>
          </a:p>
        </p:txBody>
      </p:sp>
    </p:spTree>
    <p:extLst>
      <p:ext uri="{BB962C8B-B14F-4D97-AF65-F5344CB8AC3E}">
        <p14:creationId xmlns:p14="http://schemas.microsoft.com/office/powerpoint/2010/main" val="723626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NUGeoTec</a:t>
            </a:r>
            <a:r>
              <a:rPr lang="en-US" dirty="0" smtClean="0"/>
              <a:t> Objectives</a:t>
            </a:r>
            <a:endParaRPr lang="en-US" dirty="0"/>
          </a:p>
        </p:txBody>
      </p:sp>
      <p:sp>
        <p:nvSpPr>
          <p:cNvPr id="5" name="Content Placeholder 4"/>
          <p:cNvSpPr>
            <a:spLocks noGrp="1"/>
          </p:cNvSpPr>
          <p:nvPr>
            <p:ph idx="1"/>
          </p:nvPr>
        </p:nvSpPr>
        <p:spPr>
          <a:xfrm>
            <a:off x="2209800" y="1600200"/>
            <a:ext cx="6858000" cy="4876800"/>
          </a:xfrm>
        </p:spPr>
        <p:txBody>
          <a:bodyPr>
            <a:normAutofit fontScale="85000" lnSpcReduction="10000"/>
          </a:bodyPr>
          <a:lstStyle/>
          <a:p>
            <a:r>
              <a:rPr lang="en-US" dirty="0" smtClean="0"/>
              <a:t>Develop a Geospatial Training Program</a:t>
            </a:r>
          </a:p>
          <a:p>
            <a:r>
              <a:rPr lang="en-US" dirty="0" smtClean="0">
                <a:solidFill>
                  <a:srgbClr val="8F5F2F">
                    <a:lumMod val="75000"/>
                  </a:srgbClr>
                </a:solidFill>
              </a:rPr>
              <a:t>Make it Two-tiered: Technician &amp; Analyst</a:t>
            </a:r>
            <a:endParaRPr lang="en-US" dirty="0" smtClean="0"/>
          </a:p>
          <a:p>
            <a:r>
              <a:rPr lang="en-US" dirty="0" smtClean="0"/>
              <a:t>Be Guided by the Geospatial Technology Competency Model (U.S. Dept. Labor)</a:t>
            </a:r>
          </a:p>
          <a:p>
            <a:r>
              <a:rPr lang="en-US" dirty="0" smtClean="0"/>
              <a:t>Use the Best Practices as Compiled by the National </a:t>
            </a:r>
            <a:r>
              <a:rPr lang="en-US" dirty="0" err="1" smtClean="0"/>
              <a:t>GeoTECH</a:t>
            </a:r>
            <a:r>
              <a:rPr lang="en-US" dirty="0" smtClean="0"/>
              <a:t> Center (Louisville, Kentucky)</a:t>
            </a:r>
          </a:p>
          <a:p>
            <a:r>
              <a:rPr lang="en-US" dirty="0" smtClean="0"/>
              <a:t>Assemble a Geospatial Advisory Board</a:t>
            </a:r>
          </a:p>
          <a:p>
            <a:r>
              <a:rPr lang="en-US" dirty="0" smtClean="0"/>
              <a:t>Administer a Workforce Needs Survey</a:t>
            </a:r>
          </a:p>
          <a:p>
            <a:r>
              <a:rPr lang="en-US" dirty="0" smtClean="0"/>
              <a:t>Build Appropriate Curriculum</a:t>
            </a:r>
          </a:p>
          <a:p>
            <a:r>
              <a:rPr lang="en-US" dirty="0" smtClean="0"/>
              <a:t>Offer Classes and Evaluate</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52868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6858000" cy="868362"/>
          </a:xfrm>
        </p:spPr>
        <p:txBody>
          <a:bodyPr>
            <a:normAutofit/>
          </a:bodyPr>
          <a:lstStyle/>
          <a:p>
            <a:r>
              <a:rPr lang="en-US" sz="2400" dirty="0" smtClean="0"/>
              <a:t>Geospatial Technology Competency Model</a:t>
            </a:r>
            <a:br>
              <a:rPr lang="en-US" sz="2400" dirty="0" smtClean="0"/>
            </a:br>
            <a:r>
              <a:rPr lang="en-US" sz="1800" dirty="0" smtClean="0"/>
              <a:t>(US. Department of Labor and </a:t>
            </a:r>
            <a:r>
              <a:rPr lang="en-US" sz="1800" dirty="0" err="1" smtClean="0"/>
              <a:t>GeoTECH</a:t>
            </a:r>
            <a:r>
              <a:rPr lang="en-US" sz="1800" dirty="0" smtClean="0"/>
              <a:t>, 2014)</a:t>
            </a:r>
            <a:endParaRPr lang="en-US" sz="1800" dirty="0"/>
          </a:p>
        </p:txBody>
      </p:sp>
      <p:pic>
        <p:nvPicPr>
          <p:cNvPr id="3074" name="Picture 2" descr="C:\Users\eewert\Pictures\Geog-GIS images\pyramid_geospatial.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086115"/>
            <a:ext cx="6019800" cy="548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8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1676400"/>
            <a:ext cx="4953000" cy="762000"/>
          </a:xfrm>
        </p:spPr>
        <p:txBody>
          <a:bodyPr>
            <a:normAutofit/>
          </a:bodyPr>
          <a:lstStyle/>
          <a:p>
            <a:r>
              <a:rPr lang="en-US" sz="1800" dirty="0" smtClean="0">
                <a:hlinkClick r:id="rId3"/>
              </a:rPr>
              <a:t>GEOTECHCENTER.ORG</a:t>
            </a:r>
            <a:endParaRPr lang="en-US" sz="1800" dirty="0"/>
          </a:p>
        </p:txBody>
      </p:sp>
      <p:pic>
        <p:nvPicPr>
          <p:cNvPr id="4098" name="Picture 2" descr="C:\Users\eewert\Pictures\Geog-GIS images\GeoTech Cente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6200"/>
            <a:ext cx="7934325" cy="139915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ewert\Pictures\Ogden, Weber, Utah\geotech webpage cropped.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91998" y="2286000"/>
            <a:ext cx="8624091" cy="392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96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fontScale="90000"/>
          </a:bodyPr>
          <a:lstStyle/>
          <a:p>
            <a:r>
              <a:rPr lang="en-US" dirty="0" err="1" smtClean="0"/>
              <a:t>GeoSpatial</a:t>
            </a:r>
            <a:r>
              <a:rPr lang="en-US" dirty="0" smtClean="0"/>
              <a:t> Technology Logic Model Template</a:t>
            </a:r>
            <a:endParaRPr lang="en-US" dirty="0"/>
          </a:p>
        </p:txBody>
      </p:sp>
      <p:pic>
        <p:nvPicPr>
          <p:cNvPr id="5" name="Content Placeholder 4"/>
          <p:cNvPicPr>
            <a:picLocks noGrp="1" noChangeAspect="1"/>
          </p:cNvPicPr>
          <p:nvPr>
            <p:ph idx="1"/>
          </p:nvPr>
        </p:nvPicPr>
        <p:blipFill rotWithShape="1">
          <a:blip r:embed="rId3"/>
          <a:srcRect l="32292" t="46522" r="29166" b="8709"/>
          <a:stretch/>
        </p:blipFill>
        <p:spPr>
          <a:xfrm>
            <a:off x="152400" y="1295400"/>
            <a:ext cx="8813187" cy="5410200"/>
          </a:xfrm>
          <a:prstGeom prst="rect">
            <a:avLst/>
          </a:prstGeom>
        </p:spPr>
      </p:pic>
    </p:spTree>
    <p:extLst>
      <p:ext uri="{BB962C8B-B14F-4D97-AF65-F5344CB8AC3E}">
        <p14:creationId xmlns:p14="http://schemas.microsoft.com/office/powerpoint/2010/main" val="1756242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792162"/>
          </a:xfrm>
        </p:spPr>
        <p:txBody>
          <a:bodyPr>
            <a:normAutofit fontScale="90000"/>
          </a:bodyPr>
          <a:lstStyle/>
          <a:p>
            <a:r>
              <a:rPr lang="en-US" sz="2800" dirty="0" err="1" smtClean="0"/>
              <a:t>GeoTECH</a:t>
            </a:r>
            <a:r>
              <a:rPr lang="en-US" sz="2800" dirty="0" smtClean="0"/>
              <a:t> Center DACUM</a:t>
            </a:r>
            <a:br>
              <a:rPr lang="en-US" sz="2800" dirty="0" smtClean="0"/>
            </a:br>
            <a:r>
              <a:rPr lang="en-US" sz="2800" dirty="0" smtClean="0"/>
              <a:t>(Developing a Curriculum)</a:t>
            </a:r>
            <a:endParaRPr lang="en-US" sz="28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958942"/>
            <a:ext cx="8877300" cy="574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28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362200" cy="563562"/>
          </a:xfrm>
        </p:spPr>
        <p:txBody>
          <a:bodyPr>
            <a:normAutofit fontScale="90000"/>
          </a:bodyPr>
          <a:lstStyle/>
          <a:p>
            <a:r>
              <a:rPr lang="en-US" dirty="0" smtClean="0"/>
              <a:t>Survey</a:t>
            </a:r>
            <a:endParaRPr lang="en-US" dirty="0"/>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228600"/>
            <a:ext cx="6400800" cy="6394901"/>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52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rectional grid">
  <a:themeElements>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rectional grid">
  <a:themeElements>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509</TotalTime>
  <Words>1889</Words>
  <Application>Microsoft Office PowerPoint</Application>
  <PresentationFormat>On-screen Show (4:3)</PresentationFormat>
  <Paragraphs>226</Paragraphs>
  <Slides>31</Slides>
  <Notes>27</Notes>
  <HiddenSlides>0</HiddenSlides>
  <MMClips>0</MMClips>
  <ScaleCrop>false</ScaleCrop>
  <HeadingPairs>
    <vt:vector size="4" baseType="variant">
      <vt:variant>
        <vt:lpstr>Theme</vt:lpstr>
      </vt:variant>
      <vt:variant>
        <vt:i4>10</vt:i4>
      </vt:variant>
      <vt:variant>
        <vt:lpstr>Slide Titles</vt:lpstr>
      </vt:variant>
      <vt:variant>
        <vt:i4>31</vt:i4>
      </vt:variant>
    </vt:vector>
  </HeadingPairs>
  <TitlesOfParts>
    <vt:vector size="41" baseType="lpstr">
      <vt:lpstr>directional grid</vt:lpstr>
      <vt:lpstr>1_directional grid</vt:lpstr>
      <vt:lpstr>Office Theme</vt:lpstr>
      <vt:lpstr>1_Office Theme</vt:lpstr>
      <vt:lpstr>2_Office Theme</vt:lpstr>
      <vt:lpstr>3_Office Theme</vt:lpstr>
      <vt:lpstr>4_Office Theme</vt:lpstr>
      <vt:lpstr>5_Office Theme</vt:lpstr>
      <vt:lpstr>6_Office Theme</vt:lpstr>
      <vt:lpstr>7_Office Theme</vt:lpstr>
      <vt:lpstr>Geospatial Employer Survey: Using Results to Build Better Curriculum Eric C. Ewert, PhD, Weber State University, AAG April, 2015 Co-PI: Michael Hernandez, PhD</vt:lpstr>
      <vt:lpstr>About WSU: 126-year-old, 24,000 student public university offering 250 Certificate and Degree Programs, and 11 Graduate Degrees as part of its Dual Mission (2 and 4-year)</vt:lpstr>
      <vt:lpstr>Located primarily in Ogden, Utah, WSU serves  northern Utah and parts of adjacent states.</vt:lpstr>
      <vt:lpstr>NUGeoTec Objectives</vt:lpstr>
      <vt:lpstr>Geospatial Technology Competency Model (US. Department of Labor and GeoTECH, 2014)</vt:lpstr>
      <vt:lpstr>GEOTECHCENTER.ORG</vt:lpstr>
      <vt:lpstr>GeoSpatial Technology Logic Model Template</vt:lpstr>
      <vt:lpstr>GeoTECH Center DACUM (Developing a Curriculum)</vt:lpstr>
      <vt:lpstr>Survey</vt:lpstr>
      <vt:lpstr>Survey</vt:lpstr>
      <vt:lpstr>Survey</vt:lpstr>
      <vt:lpstr># of Respondents by County</vt:lpstr>
      <vt:lpstr>Respondents Department Categories</vt:lpstr>
      <vt:lpstr>Respondents’ Length of GIS Experience in Years</vt:lpstr>
      <vt:lpstr>Organization Type</vt:lpstr>
      <vt:lpstr>Geospatial Technology By County</vt:lpstr>
      <vt:lpstr>Current Minimum Education Levels of GIS Technicians by County</vt:lpstr>
      <vt:lpstr>Top Characteristics or Competencies Organizations Want When Hiring GIS Technicians</vt:lpstr>
      <vt:lpstr>Basic Programming, Language, or Software Skills</vt:lpstr>
      <vt:lpstr>GIS Technician Specific Area Experience or Education not addressed in survey</vt:lpstr>
      <vt:lpstr>New Skills GIS Technician Will Need  5-10 years from now</vt:lpstr>
      <vt:lpstr>Current Minimum Education Levels of GIS Analysts by County</vt:lpstr>
      <vt:lpstr>Top Characteristics or Competencies Organizations Want When Hiring GIS Analysts</vt:lpstr>
      <vt:lpstr>Basic Programming, Language, or Software Skills</vt:lpstr>
      <vt:lpstr>New Skills GIS Analyst Will Need  5-10 years from now</vt:lpstr>
      <vt:lpstr>Additional Comments</vt:lpstr>
      <vt:lpstr>Additional Comments</vt:lpstr>
      <vt:lpstr>Survey Summary</vt:lpstr>
      <vt:lpstr>Syllabus</vt:lpstr>
      <vt:lpstr>Website</vt:lpstr>
      <vt:lpstr>Geospatial Employer Survey: Using Results to Build Better Curriculum AAG April, 2015 </vt:lpstr>
    </vt:vector>
  </TitlesOfParts>
  <Company>Weber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Geospatial Employer Survey: Using Results to Build Better Curriculum Eric C. Ewert, PhD, Weber State University, AAG April, 2014</dc:title>
  <dc:creator>Eric Ewert</dc:creator>
  <cp:lastModifiedBy>Eric Ewert</cp:lastModifiedBy>
  <cp:revision>42</cp:revision>
  <dcterms:created xsi:type="dcterms:W3CDTF">2015-04-16T23:20:41Z</dcterms:created>
  <dcterms:modified xsi:type="dcterms:W3CDTF">2015-10-18T23:09:59Z</dcterms:modified>
</cp:coreProperties>
</file>