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notesSlides/notesSlide4.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notesSlides/notesSlide5.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notesSlides/notesSlide6.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drawings/drawing1.xml" ContentType="application/vnd.openxmlformats-officedocument.drawingml.chartshapes+xml"/>
  <Override PartName="/ppt/notesSlides/notesSlide7.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notesSlides/notesSlide8.xml" ContentType="application/vnd.openxmlformats-officedocument.presentationml.notesSlide+xml"/>
  <Override PartName="/ppt/charts/chart10.xml" ContentType="application/vnd.openxmlformats-officedocument.drawingml.chart+xml"/>
  <Override PartName="/ppt/theme/themeOverride10.xml" ContentType="application/vnd.openxmlformats-officedocument.themeOverride+xml"/>
  <Override PartName="/ppt/notesSlides/notesSlide9.xml" ContentType="application/vnd.openxmlformats-officedocument.presentationml.notesSlide+xml"/>
  <Override PartName="/ppt/charts/chart11.xml" ContentType="application/vnd.openxmlformats-officedocument.drawingml.chart+xml"/>
  <Override PartName="/ppt/theme/themeOverride11.xml" ContentType="application/vnd.openxmlformats-officedocument.themeOverride+xml"/>
  <Override PartName="/ppt/notesSlides/notesSlide10.xml" ContentType="application/vnd.openxmlformats-officedocument.presentationml.notesSlide+xml"/>
  <Override PartName="/ppt/charts/chart12.xml" ContentType="application/vnd.openxmlformats-officedocument.drawingml.chart+xml"/>
  <Override PartName="/ppt/theme/themeOverride12.xml" ContentType="application/vnd.openxmlformats-officedocument.themeOverride+xml"/>
  <Override PartName="/ppt/notesSlides/notesSlide11.xml" ContentType="application/vnd.openxmlformats-officedocument.presentationml.notesSlide+xml"/>
  <Override PartName="/ppt/charts/chart13.xml" ContentType="application/vnd.openxmlformats-officedocument.drawingml.chart+xml"/>
  <Override PartName="/ppt/theme/themeOverride13.xml" ContentType="application/vnd.openxmlformats-officedocument.themeOverride+xml"/>
  <Override PartName="/ppt/notesSlides/notesSlide12.xml" ContentType="application/vnd.openxmlformats-officedocument.presentationml.notesSlide+xml"/>
  <Override PartName="/ppt/charts/chart14.xml" ContentType="application/vnd.openxmlformats-officedocument.drawingml.chart+xml"/>
  <Override PartName="/ppt/theme/themeOverride14.xml" ContentType="application/vnd.openxmlformats-officedocument.themeOverride+xml"/>
  <Override PartName="/ppt/notesSlides/notesSlide13.xml" ContentType="application/vnd.openxmlformats-officedocument.presentationml.notesSlide+xml"/>
  <Override PartName="/ppt/charts/chart15.xml" ContentType="application/vnd.openxmlformats-officedocument.drawingml.chart+xml"/>
  <Override PartName="/ppt/theme/themeOverride15.xml" ContentType="application/vnd.openxmlformats-officedocument.themeOverride+xml"/>
  <Override PartName="/ppt/notesSlides/notesSlide14.xml" ContentType="application/vnd.openxmlformats-officedocument.presentationml.notesSlide+xml"/>
  <Override PartName="/ppt/charts/chart16.xml" ContentType="application/vnd.openxmlformats-officedocument.drawingml.chart+xml"/>
  <Override PartName="/ppt/theme/themeOverride16.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7.xml" ContentType="application/vnd.openxmlformats-officedocument.drawingml.chart+xml"/>
  <Override PartName="/ppt/theme/themeOverride17.xml" ContentType="application/vnd.openxmlformats-officedocument.themeOverride+xml"/>
  <Override PartName="/ppt/notesSlides/notesSlide18.xml" ContentType="application/vnd.openxmlformats-officedocument.presentationml.notesSlide+xml"/>
  <Override PartName="/ppt/charts/chart18.xml" ContentType="application/vnd.openxmlformats-officedocument.drawingml.chart+xml"/>
  <Override PartName="/ppt/theme/themeOverride18.xml" ContentType="application/vnd.openxmlformats-officedocument.themeOverride+xml"/>
  <Override PartName="/ppt/notesSlides/notesSlide19.xml" ContentType="application/vnd.openxmlformats-officedocument.presentationml.notesSlide+xml"/>
  <Override PartName="/ppt/charts/chart19.xml" ContentType="application/vnd.openxmlformats-officedocument.drawingml.chart+xml"/>
  <Override PartName="/ppt/theme/themeOverride19.xml" ContentType="application/vnd.openxmlformats-officedocument.themeOverride+xml"/>
  <Override PartName="/ppt/notesSlides/notesSlide20.xml" ContentType="application/vnd.openxmlformats-officedocument.presentationml.notesSlide+xml"/>
  <Override PartName="/ppt/charts/chart20.xml" ContentType="application/vnd.openxmlformats-officedocument.drawingml.chart+xml"/>
  <Override PartName="/ppt/theme/themeOverride20.xml" ContentType="application/vnd.openxmlformats-officedocument.themeOverride+xml"/>
  <Override PartName="/ppt/notesSlides/notesSlide21.xml" ContentType="application/vnd.openxmlformats-officedocument.presentationml.notesSlide+xml"/>
  <Override PartName="/ppt/charts/chart21.xml" ContentType="application/vnd.openxmlformats-officedocument.drawingml.chart+xml"/>
  <Override PartName="/ppt/theme/themeOverride21.xml" ContentType="application/vnd.openxmlformats-officedocument.themeOverride+xml"/>
  <Override PartName="/ppt/notesSlides/notesSlide22.xml" ContentType="application/vnd.openxmlformats-officedocument.presentationml.notesSlide+xml"/>
  <Override PartName="/ppt/charts/chart22.xml" ContentType="application/vnd.openxmlformats-officedocument.drawingml.chart+xml"/>
  <Override PartName="/ppt/theme/themeOverride22.xml" ContentType="application/vnd.openxmlformats-officedocument.themeOverride+xml"/>
  <Override PartName="/ppt/notesSlides/notesSlide23.xml" ContentType="application/vnd.openxmlformats-officedocument.presentationml.notesSlide+xml"/>
  <Override PartName="/ppt/charts/chart23.xml" ContentType="application/vnd.openxmlformats-officedocument.drawingml.chart+xml"/>
  <Override PartName="/ppt/theme/themeOverride23.xml" ContentType="application/vnd.openxmlformats-officedocument.themeOverride+xml"/>
  <Override PartName="/ppt/notesSlides/notesSlide24.xml" ContentType="application/vnd.openxmlformats-officedocument.presentationml.notesSlide+xml"/>
  <Override PartName="/ppt/charts/chart24.xml" ContentType="application/vnd.openxmlformats-officedocument.drawingml.chart+xml"/>
  <Override PartName="/ppt/theme/themeOverride24.xml" ContentType="application/vnd.openxmlformats-officedocument.themeOverride+xml"/>
  <Override PartName="/ppt/notesSlides/notesSlide25.xml" ContentType="application/vnd.openxmlformats-officedocument.presentationml.notesSlide+xml"/>
  <Override PartName="/ppt/charts/chart25.xml" ContentType="application/vnd.openxmlformats-officedocument.drawingml.chart+xml"/>
  <Override PartName="/ppt/theme/themeOverride25.xml" ContentType="application/vnd.openxmlformats-officedocument.themeOverride+xml"/>
  <Override PartName="/ppt/notesSlides/notesSlide26.xml" ContentType="application/vnd.openxmlformats-officedocument.presentationml.notesSlide+xml"/>
  <Override PartName="/ppt/charts/chart26.xml" ContentType="application/vnd.openxmlformats-officedocument.drawingml.chart+xml"/>
  <Override PartName="/ppt/theme/themeOverride26.xml" ContentType="application/vnd.openxmlformats-officedocument.themeOverride+xml"/>
  <Override PartName="/ppt/notesSlides/notesSlide27.xml" ContentType="application/vnd.openxmlformats-officedocument.presentationml.notesSlide+xml"/>
  <Override PartName="/ppt/charts/chart27.xml" ContentType="application/vnd.openxmlformats-officedocument.drawingml.chart+xml"/>
  <Override PartName="/ppt/theme/themeOverride27.xml" ContentType="application/vnd.openxmlformats-officedocument.themeOverr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8" r:id="rId3"/>
    <p:sldId id="257" r:id="rId4"/>
    <p:sldId id="259" r:id="rId5"/>
    <p:sldId id="260" r:id="rId6"/>
    <p:sldId id="261" r:id="rId7"/>
    <p:sldId id="262" r:id="rId8"/>
    <p:sldId id="264" r:id="rId9"/>
    <p:sldId id="263" r:id="rId10"/>
    <p:sldId id="265" r:id="rId11"/>
    <p:sldId id="266" r:id="rId12"/>
    <p:sldId id="267" r:id="rId13"/>
    <p:sldId id="271" r:id="rId14"/>
    <p:sldId id="272" r:id="rId15"/>
    <p:sldId id="273" r:id="rId16"/>
    <p:sldId id="274" r:id="rId17"/>
    <p:sldId id="275" r:id="rId18"/>
    <p:sldId id="276" r:id="rId19"/>
    <p:sldId id="277" r:id="rId20"/>
    <p:sldId id="278" r:id="rId21"/>
    <p:sldId id="269" r:id="rId22"/>
    <p:sldId id="270" r:id="rId23"/>
    <p:sldId id="279" r:id="rId24"/>
    <p:sldId id="280" r:id="rId25"/>
    <p:sldId id="281" r:id="rId26"/>
    <p:sldId id="282" r:id="rId27"/>
    <p:sldId id="283" r:id="rId28"/>
    <p:sldId id="284" r:id="rId29"/>
    <p:sldId id="285" r:id="rId30"/>
    <p:sldId id="286" r:id="rId31"/>
    <p:sldId id="268" r:id="rId32"/>
    <p:sldId id="287" r:id="rId33"/>
    <p:sldId id="288" r:id="rId34"/>
    <p:sldId id="289" r:id="rId35"/>
    <p:sldId id="290" r:id="rId36"/>
    <p:sldId id="291" r:id="rId37"/>
    <p:sldId id="292" r:id="rId38"/>
    <p:sldId id="293" r:id="rId39"/>
    <p:sldId id="294" r:id="rId40"/>
    <p:sldId id="295" r:id="rId41"/>
    <p:sldId id="296" r:id="rId42"/>
    <p:sldId id="298" r:id="rId43"/>
    <p:sldId id="297"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800" autoAdjust="0"/>
  </p:normalViewPr>
  <p:slideViewPr>
    <p:cSldViewPr>
      <p:cViewPr>
        <p:scale>
          <a:sx n="99" d="100"/>
          <a:sy n="99" d="100"/>
        </p:scale>
        <p:origin x="-133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oleObject" Target="file:///F:\Weber%20State%20University\Tech%20Graph%20Data.xlsx"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2" Type="http://schemas.openxmlformats.org/officeDocument/2006/relationships/oleObject" Target="file:///F:\Weber%20State%20University\Tech%20Graph%20Data.xlsx" TargetMode="External"/><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2" Type="http://schemas.openxmlformats.org/officeDocument/2006/relationships/oleObject" Target="file:///F:\Weber%20State%20University\Tech%20Graph%20Data.xlsx"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2" Type="http://schemas.openxmlformats.org/officeDocument/2006/relationships/oleObject" Target="file:///F:\Weber%20State%20University\Tech%20Graph%20Data.xlsx"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2" Type="http://schemas.openxmlformats.org/officeDocument/2006/relationships/oleObject" Target="file:///C:\Users\Mary\AppData\Roaming\Microsoft\Excel\Tech%20Graph%20Data%20(version%201).xlsb" TargetMode="External"/><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2" Type="http://schemas.openxmlformats.org/officeDocument/2006/relationships/oleObject" Target="file:///F:\Weber%20State%20University\Tech%20Graph%20Data.xlsx"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2" Type="http://schemas.openxmlformats.org/officeDocument/2006/relationships/oleObject" Target="file:///F:\Weber%20State%20University\Analyst%20Graph%20Data.xlsx" TargetMode="External"/><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2" Type="http://schemas.openxmlformats.org/officeDocument/2006/relationships/oleObject" Target="file:///F:\Weber%20State%20University\Analyst%20Graph%20Data.xlsx" TargetMode="External"/><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2" Type="http://schemas.openxmlformats.org/officeDocument/2006/relationships/oleObject" Target="file:///F:\Weber%20State%20University\Analyst%20Graph%20Data.xlsx" TargetMode="External"/><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2" Type="http://schemas.openxmlformats.org/officeDocument/2006/relationships/oleObject" Target="file:///F:\Weber%20State%20University\Analyst%20Graph%20Data.xlsx" TargetMode="External"/><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2" Type="http://schemas.openxmlformats.org/officeDocument/2006/relationships/oleObject" Target="file:///F:\Weber%20State%20University\Analyst%20Graph%20Data.xlsx" TargetMode="External"/><Relationship Id="rId1" Type="http://schemas.openxmlformats.org/officeDocument/2006/relationships/themeOverride" Target="../theme/themeOverride21.xml"/></Relationships>
</file>

<file path=ppt/charts/_rels/chart22.xml.rels><?xml version="1.0" encoding="UTF-8" standalone="yes"?>
<Relationships xmlns="http://schemas.openxmlformats.org/package/2006/relationships"><Relationship Id="rId2" Type="http://schemas.openxmlformats.org/officeDocument/2006/relationships/oleObject" Target="file:///F:\Weber%20State%20University\Tech%20Dacum%20Graph%20Data.xlsx" TargetMode="External"/><Relationship Id="rId1" Type="http://schemas.openxmlformats.org/officeDocument/2006/relationships/themeOverride" Target="../theme/themeOverride22.xml"/></Relationships>
</file>

<file path=ppt/charts/_rels/chart23.xml.rels><?xml version="1.0" encoding="UTF-8" standalone="yes"?>
<Relationships xmlns="http://schemas.openxmlformats.org/package/2006/relationships"><Relationship Id="rId2" Type="http://schemas.openxmlformats.org/officeDocument/2006/relationships/oleObject" Target="file:///F:\Weber%20State%20University\Tech%20Dacum%20Graph%20Data.xlsx" TargetMode="External"/><Relationship Id="rId1" Type="http://schemas.openxmlformats.org/officeDocument/2006/relationships/themeOverride" Target="../theme/themeOverride23.xml"/></Relationships>
</file>

<file path=ppt/charts/_rels/chart24.xml.rels><?xml version="1.0" encoding="UTF-8" standalone="yes"?>
<Relationships xmlns="http://schemas.openxmlformats.org/package/2006/relationships"><Relationship Id="rId2" Type="http://schemas.openxmlformats.org/officeDocument/2006/relationships/oleObject" Target="file:///F:\Weber%20State%20University\Tech%20Dacum%20Graph%20Data.xlsx" TargetMode="External"/><Relationship Id="rId1" Type="http://schemas.openxmlformats.org/officeDocument/2006/relationships/themeOverride" Target="../theme/themeOverride24.xml"/></Relationships>
</file>

<file path=ppt/charts/_rels/chart25.xml.rels><?xml version="1.0" encoding="UTF-8" standalone="yes"?>
<Relationships xmlns="http://schemas.openxmlformats.org/package/2006/relationships"><Relationship Id="rId2" Type="http://schemas.openxmlformats.org/officeDocument/2006/relationships/oleObject" Target="file:///F:\Weber%20State%20University\Analyst%20Dacum%20Graph%20Data.xlsx" TargetMode="External"/><Relationship Id="rId1" Type="http://schemas.openxmlformats.org/officeDocument/2006/relationships/themeOverride" Target="../theme/themeOverride25.xml"/></Relationships>
</file>

<file path=ppt/charts/_rels/chart26.xml.rels><?xml version="1.0" encoding="UTF-8" standalone="yes"?>
<Relationships xmlns="http://schemas.openxmlformats.org/package/2006/relationships"><Relationship Id="rId2" Type="http://schemas.openxmlformats.org/officeDocument/2006/relationships/oleObject" Target="file:///F:\Weber%20State%20University\Analyst%20Dacum%20Graph%20Data.xlsx" TargetMode="External"/><Relationship Id="rId1" Type="http://schemas.openxmlformats.org/officeDocument/2006/relationships/themeOverride" Target="../theme/themeOverride26.xml"/></Relationships>
</file>

<file path=ppt/charts/_rels/chart27.xml.rels><?xml version="1.0" encoding="UTF-8" standalone="yes"?>
<Relationships xmlns="http://schemas.openxmlformats.org/package/2006/relationships"><Relationship Id="rId2" Type="http://schemas.openxmlformats.org/officeDocument/2006/relationships/oleObject" Target="file:///F:\Weber%20State%20University\Analyst%20Dacum%20Graph%20Data.xlsx" TargetMode="External"/><Relationship Id="rId1" Type="http://schemas.openxmlformats.org/officeDocument/2006/relationships/themeOverride" Target="../theme/themeOverride27.xml"/></Relationships>
</file>

<file path=ppt/charts/_rels/chart3.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F:\Weber%20State%20University\Graph%20Data.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oleObject" Target="file:///F:\Weber%20State%20University\Graph%20Data.xlsx" TargetMode="External"/><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F:\Weber%20State%20University\Tech%20Graph%20Data.xlsx"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oleObject" Target="file:///F:\Weber%20State%20University\Tech%20Graph%20Data.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b="0"/>
            </a:pPr>
            <a:r>
              <a:rPr lang="en-US" sz="1400" b="0" dirty="0" smtClean="0"/>
              <a:t>n=30 (no response</a:t>
            </a:r>
            <a:r>
              <a:rPr lang="en-US" sz="1400" b="0" baseline="0" dirty="0" smtClean="0"/>
              <a:t> = 3)</a:t>
            </a:r>
            <a:r>
              <a:rPr lang="en-US" sz="1400" b="0" dirty="0" smtClean="0"/>
              <a:t> </a:t>
            </a:r>
            <a:endParaRPr lang="en-US" sz="1400" b="0" dirty="0"/>
          </a:p>
        </c:rich>
      </c:tx>
      <c:layout>
        <c:manualLayout>
          <c:xMode val="edge"/>
          <c:yMode val="edge"/>
          <c:x val="0.36152388937493923"/>
          <c:y val="0"/>
        </c:manualLayout>
      </c:layout>
      <c:overlay val="0"/>
    </c:title>
    <c:autoTitleDeleted val="0"/>
    <c:plotArea>
      <c:layout>
        <c:manualLayout>
          <c:layoutTarget val="inner"/>
          <c:xMode val="edge"/>
          <c:yMode val="edge"/>
          <c:x val="6.4893311947117727E-2"/>
          <c:y val="7.4819798644572416E-2"/>
          <c:w val="0.91813137941090694"/>
          <c:h val="0.86286265522779804"/>
        </c:manualLayout>
      </c:layout>
      <c:barChart>
        <c:barDir val="col"/>
        <c:grouping val="clustered"/>
        <c:varyColors val="0"/>
        <c:ser>
          <c:idx val="0"/>
          <c:order val="0"/>
          <c:tx>
            <c:strRef>
              <c:f>DemoData!$A$3</c:f>
              <c:strCache>
                <c:ptCount val="1"/>
                <c:pt idx="0">
                  <c:v>Number of Respondents per County</c:v>
                </c:pt>
              </c:strCache>
            </c:strRef>
          </c:tx>
          <c:invertIfNegative val="0"/>
          <c:cat>
            <c:strRef>
              <c:f>DemoData!$B$2:$H$2</c:f>
              <c:strCache>
                <c:ptCount val="7"/>
                <c:pt idx="0">
                  <c:v>Weber County</c:v>
                </c:pt>
                <c:pt idx="1">
                  <c:v>Morgan County</c:v>
                </c:pt>
                <c:pt idx="2">
                  <c:v>Cache County</c:v>
                </c:pt>
                <c:pt idx="3">
                  <c:v>Davis County</c:v>
                </c:pt>
                <c:pt idx="4">
                  <c:v>Salt Lake County</c:v>
                </c:pt>
                <c:pt idx="5">
                  <c:v>Utah County</c:v>
                </c:pt>
                <c:pt idx="6">
                  <c:v>DC County</c:v>
                </c:pt>
              </c:strCache>
            </c:strRef>
          </c:cat>
          <c:val>
            <c:numRef>
              <c:f>DemoData!$B$3:$H$3</c:f>
              <c:numCache>
                <c:formatCode>General</c:formatCode>
                <c:ptCount val="7"/>
                <c:pt idx="0">
                  <c:v>8</c:v>
                </c:pt>
                <c:pt idx="1">
                  <c:v>1</c:v>
                </c:pt>
                <c:pt idx="2">
                  <c:v>3</c:v>
                </c:pt>
                <c:pt idx="3">
                  <c:v>5</c:v>
                </c:pt>
                <c:pt idx="4">
                  <c:v>6</c:v>
                </c:pt>
                <c:pt idx="5">
                  <c:v>6</c:v>
                </c:pt>
                <c:pt idx="6">
                  <c:v>1</c:v>
                </c:pt>
              </c:numCache>
            </c:numRef>
          </c:val>
        </c:ser>
        <c:dLbls>
          <c:showLegendKey val="0"/>
          <c:showVal val="0"/>
          <c:showCatName val="0"/>
          <c:showSerName val="0"/>
          <c:showPercent val="0"/>
          <c:showBubbleSize val="0"/>
        </c:dLbls>
        <c:gapWidth val="150"/>
        <c:axId val="36541952"/>
        <c:axId val="36543488"/>
      </c:barChart>
      <c:catAx>
        <c:axId val="36541952"/>
        <c:scaling>
          <c:orientation val="minMax"/>
        </c:scaling>
        <c:delete val="0"/>
        <c:axPos val="b"/>
        <c:majorTickMark val="none"/>
        <c:minorTickMark val="none"/>
        <c:tickLblPos val="nextTo"/>
        <c:crossAx val="36543488"/>
        <c:crosses val="autoZero"/>
        <c:auto val="1"/>
        <c:lblAlgn val="ctr"/>
        <c:lblOffset val="100"/>
        <c:noMultiLvlLbl val="0"/>
      </c:catAx>
      <c:valAx>
        <c:axId val="36543488"/>
        <c:scaling>
          <c:orientation val="minMax"/>
        </c:scaling>
        <c:delete val="0"/>
        <c:axPos val="l"/>
        <c:majorGridlines/>
        <c:title>
          <c:tx>
            <c:rich>
              <a:bodyPr/>
              <a:lstStyle/>
              <a:p>
                <a:pPr>
                  <a:defRPr/>
                </a:pPr>
                <a:r>
                  <a:rPr lang="en-US"/>
                  <a:t># of Respondents by County</a:t>
                </a:r>
              </a:p>
            </c:rich>
          </c:tx>
          <c:layout/>
          <c:overlay val="0"/>
        </c:title>
        <c:numFmt formatCode="General" sourceLinked="1"/>
        <c:majorTickMark val="none"/>
        <c:minorTickMark val="none"/>
        <c:tickLblPos val="nextTo"/>
        <c:crossAx val="36541952"/>
        <c:crosses val="autoZero"/>
        <c:crossBetween val="between"/>
      </c:valAx>
    </c:plotArea>
    <c:plotVisOnly val="1"/>
    <c:dispBlanksAs val="gap"/>
    <c:showDLblsOverMax val="0"/>
  </c:chart>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7061129902776244E-2"/>
          <c:y val="4.3684476940382445E-2"/>
          <c:w val="0.89680037244464161"/>
          <c:h val="0.85466366704161978"/>
        </c:manualLayout>
      </c:layout>
      <c:barChart>
        <c:barDir val="col"/>
        <c:grouping val="percentStacked"/>
        <c:varyColors val="0"/>
        <c:ser>
          <c:idx val="0"/>
          <c:order val="0"/>
          <c:tx>
            <c:strRef>
              <c:f>TechData!$A$21</c:f>
              <c:strCache>
                <c:ptCount val="1"/>
                <c:pt idx="0">
                  <c:v>High School</c:v>
                </c:pt>
              </c:strCache>
            </c:strRef>
          </c:tx>
          <c:invertIfNegative val="0"/>
          <c:dLbls>
            <c:dLbl>
              <c:idx val="0"/>
              <c:delete val="1"/>
            </c:dLbl>
            <c:dLbl>
              <c:idx val="1"/>
              <c:delete val="1"/>
            </c:dLbl>
            <c:dLbl>
              <c:idx val="2"/>
              <c:delete val="1"/>
            </c:dLbl>
            <c:dLbl>
              <c:idx val="3"/>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TechData!$B$20:$G$20</c:f>
              <c:strCache>
                <c:ptCount val="6"/>
                <c:pt idx="0">
                  <c:v>Local Gov</c:v>
                </c:pt>
                <c:pt idx="1">
                  <c:v>Regional Gov</c:v>
                </c:pt>
                <c:pt idx="2">
                  <c:v>State Gov</c:v>
                </c:pt>
                <c:pt idx="3">
                  <c:v>Federal Gov</c:v>
                </c:pt>
                <c:pt idx="4">
                  <c:v>Private Sector</c:v>
                </c:pt>
                <c:pt idx="5">
                  <c:v>Research/Edu</c:v>
                </c:pt>
              </c:strCache>
            </c:strRef>
          </c:cat>
          <c:val>
            <c:numRef>
              <c:f>TechData!$B$21:$G$21</c:f>
              <c:numCache>
                <c:formatCode>General</c:formatCode>
                <c:ptCount val="6"/>
                <c:pt idx="0">
                  <c:v>0</c:v>
                </c:pt>
                <c:pt idx="1">
                  <c:v>0</c:v>
                </c:pt>
                <c:pt idx="2">
                  <c:v>0</c:v>
                </c:pt>
                <c:pt idx="3">
                  <c:v>0</c:v>
                </c:pt>
                <c:pt idx="4">
                  <c:v>1</c:v>
                </c:pt>
                <c:pt idx="5">
                  <c:v>0</c:v>
                </c:pt>
              </c:numCache>
            </c:numRef>
          </c:val>
        </c:ser>
        <c:ser>
          <c:idx val="1"/>
          <c:order val="1"/>
          <c:tx>
            <c:strRef>
              <c:f>TechData!$A$22</c:f>
              <c:strCache>
                <c:ptCount val="1"/>
                <c:pt idx="0">
                  <c:v>VocTech</c:v>
                </c:pt>
              </c:strCache>
            </c:strRef>
          </c:tx>
          <c:invertIfNegative val="0"/>
          <c:dLbls>
            <c:dLbl>
              <c:idx val="0"/>
              <c:delete val="1"/>
            </c:dLbl>
            <c:dLbl>
              <c:idx val="1"/>
              <c:delete val="1"/>
            </c:dLbl>
            <c:dLbl>
              <c:idx val="2"/>
              <c:delete val="1"/>
            </c:dLbl>
            <c:dLbl>
              <c:idx val="3"/>
              <c:delete val="1"/>
            </c:dLbl>
            <c:dLbl>
              <c:idx val="4"/>
              <c:delete val="1"/>
            </c:dLbl>
            <c:txPr>
              <a:bodyPr/>
              <a:lstStyle/>
              <a:p>
                <a:pPr>
                  <a:defRPr b="1"/>
                </a:pPr>
                <a:endParaRPr lang="en-US"/>
              </a:p>
            </c:txPr>
            <c:showLegendKey val="0"/>
            <c:showVal val="0"/>
            <c:showCatName val="0"/>
            <c:showSerName val="1"/>
            <c:showPercent val="0"/>
            <c:showBubbleSize val="0"/>
            <c:showLeaderLines val="0"/>
          </c:dLbls>
          <c:cat>
            <c:strRef>
              <c:f>TechData!$B$20:$G$20</c:f>
              <c:strCache>
                <c:ptCount val="6"/>
                <c:pt idx="0">
                  <c:v>Local Gov</c:v>
                </c:pt>
                <c:pt idx="1">
                  <c:v>Regional Gov</c:v>
                </c:pt>
                <c:pt idx="2">
                  <c:v>State Gov</c:v>
                </c:pt>
                <c:pt idx="3">
                  <c:v>Federal Gov</c:v>
                </c:pt>
                <c:pt idx="4">
                  <c:v>Private Sector</c:v>
                </c:pt>
                <c:pt idx="5">
                  <c:v>Research/Edu</c:v>
                </c:pt>
              </c:strCache>
            </c:strRef>
          </c:cat>
          <c:val>
            <c:numRef>
              <c:f>TechData!$B$22:$G$22</c:f>
              <c:numCache>
                <c:formatCode>General</c:formatCode>
                <c:ptCount val="6"/>
                <c:pt idx="0">
                  <c:v>0</c:v>
                </c:pt>
                <c:pt idx="1">
                  <c:v>0</c:v>
                </c:pt>
                <c:pt idx="2">
                  <c:v>0</c:v>
                </c:pt>
                <c:pt idx="3">
                  <c:v>0</c:v>
                </c:pt>
                <c:pt idx="4">
                  <c:v>0</c:v>
                </c:pt>
                <c:pt idx="5">
                  <c:v>1</c:v>
                </c:pt>
              </c:numCache>
            </c:numRef>
          </c:val>
        </c:ser>
        <c:ser>
          <c:idx val="2"/>
          <c:order val="2"/>
          <c:tx>
            <c:strRef>
              <c:f>TechData!$A$23</c:f>
              <c:strCache>
                <c:ptCount val="1"/>
                <c:pt idx="0">
                  <c:v>CC gis-focused degree</c:v>
                </c:pt>
              </c:strCache>
            </c:strRef>
          </c:tx>
          <c:invertIfNegative val="0"/>
          <c:dLbls>
            <c:dLbl>
              <c:idx val="0"/>
              <c:layout>
                <c:manualLayout>
                  <c:x val="1.1494252873563204E-2"/>
                  <c:y val="0"/>
                </c:manualLayout>
              </c:layout>
              <c:tx>
                <c:rich>
                  <a:bodyPr/>
                  <a:lstStyle/>
                  <a:p>
                    <a:r>
                      <a:rPr lang="en-US" smtClean="0"/>
                      <a:t>CC</a:t>
                    </a:r>
                  </a:p>
                  <a:p>
                    <a:r>
                      <a:rPr lang="en-US" smtClean="0"/>
                      <a:t> </a:t>
                    </a:r>
                    <a:r>
                      <a:rPr lang="en-US" dirty="0" err="1"/>
                      <a:t>gis</a:t>
                    </a:r>
                    <a:r>
                      <a:rPr lang="en-US" dirty="0"/>
                      <a:t>-focused degree</a:t>
                    </a:r>
                  </a:p>
                </c:rich>
              </c:tx>
              <c:showLegendKey val="0"/>
              <c:showVal val="0"/>
              <c:showCatName val="0"/>
              <c:showSerName val="1"/>
              <c:showPercent val="0"/>
              <c:showBubbleSize val="0"/>
            </c:dLbl>
            <c:dLbl>
              <c:idx val="1"/>
              <c:delete val="1"/>
            </c:dLbl>
            <c:dLbl>
              <c:idx val="2"/>
              <c:delete val="1"/>
            </c:dLbl>
            <c:dLbl>
              <c:idx val="3"/>
              <c:delete val="1"/>
            </c:dLbl>
            <c:dLbl>
              <c:idx val="4"/>
              <c:delete val="1"/>
            </c:dLbl>
            <c:txPr>
              <a:bodyPr/>
              <a:lstStyle/>
              <a:p>
                <a:pPr>
                  <a:defRPr b="1"/>
                </a:pPr>
                <a:endParaRPr lang="en-US"/>
              </a:p>
            </c:txPr>
            <c:showLegendKey val="0"/>
            <c:showVal val="0"/>
            <c:showCatName val="0"/>
            <c:showSerName val="1"/>
            <c:showPercent val="0"/>
            <c:showBubbleSize val="0"/>
            <c:showLeaderLines val="0"/>
          </c:dLbls>
          <c:cat>
            <c:strRef>
              <c:f>TechData!$B$20:$G$20</c:f>
              <c:strCache>
                <c:ptCount val="6"/>
                <c:pt idx="0">
                  <c:v>Local Gov</c:v>
                </c:pt>
                <c:pt idx="1">
                  <c:v>Regional Gov</c:v>
                </c:pt>
                <c:pt idx="2">
                  <c:v>State Gov</c:v>
                </c:pt>
                <c:pt idx="3">
                  <c:v>Federal Gov</c:v>
                </c:pt>
                <c:pt idx="4">
                  <c:v>Private Sector</c:v>
                </c:pt>
                <c:pt idx="5">
                  <c:v>Research/Edu</c:v>
                </c:pt>
              </c:strCache>
            </c:strRef>
          </c:cat>
          <c:val>
            <c:numRef>
              <c:f>TechData!$B$23:$G$23</c:f>
              <c:numCache>
                <c:formatCode>General</c:formatCode>
                <c:ptCount val="6"/>
                <c:pt idx="0">
                  <c:v>5</c:v>
                </c:pt>
                <c:pt idx="1">
                  <c:v>0</c:v>
                </c:pt>
                <c:pt idx="2">
                  <c:v>0</c:v>
                </c:pt>
                <c:pt idx="3">
                  <c:v>0</c:v>
                </c:pt>
                <c:pt idx="4">
                  <c:v>0</c:v>
                </c:pt>
                <c:pt idx="5">
                  <c:v>1</c:v>
                </c:pt>
              </c:numCache>
            </c:numRef>
          </c:val>
        </c:ser>
        <c:ser>
          <c:idx val="3"/>
          <c:order val="3"/>
          <c:tx>
            <c:strRef>
              <c:f>TechData!$A$24</c:f>
              <c:strCache>
                <c:ptCount val="1"/>
                <c:pt idx="0">
                  <c:v>CC non-gis degree</c:v>
                </c:pt>
              </c:strCache>
            </c:strRef>
          </c:tx>
          <c:invertIfNegative val="0"/>
          <c:dLbls>
            <c:dLbl>
              <c:idx val="0"/>
              <c:layout/>
              <c:tx>
                <c:rich>
                  <a:bodyPr/>
                  <a:lstStyle/>
                  <a:p>
                    <a:r>
                      <a:rPr lang="en-US"/>
                      <a:t>CC </a:t>
                    </a:r>
                    <a:r>
                      <a:rPr lang="en-US" smtClean="0"/>
                      <a:t> </a:t>
                    </a:r>
                  </a:p>
                  <a:p>
                    <a:r>
                      <a:rPr lang="en-US" smtClean="0"/>
                      <a:t>non-gis </a:t>
                    </a:r>
                    <a:r>
                      <a:rPr lang="en-US" dirty="0"/>
                      <a:t>degree</a:t>
                    </a:r>
                  </a:p>
                </c:rich>
              </c:tx>
              <c:showLegendKey val="0"/>
              <c:showVal val="0"/>
              <c:showCatName val="0"/>
              <c:showSerName val="1"/>
              <c:showPercent val="0"/>
              <c:showBubbleSize val="0"/>
            </c:dLbl>
            <c:dLbl>
              <c:idx val="1"/>
              <c:delete val="1"/>
            </c:dLbl>
            <c:dLbl>
              <c:idx val="2"/>
              <c:delete val="1"/>
            </c:dLbl>
            <c:dLbl>
              <c:idx val="3"/>
              <c:delete val="1"/>
            </c:dLbl>
            <c:dLbl>
              <c:idx val="4"/>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TechData!$B$20:$G$20</c:f>
              <c:strCache>
                <c:ptCount val="6"/>
                <c:pt idx="0">
                  <c:v>Local Gov</c:v>
                </c:pt>
                <c:pt idx="1">
                  <c:v>Regional Gov</c:v>
                </c:pt>
                <c:pt idx="2">
                  <c:v>State Gov</c:v>
                </c:pt>
                <c:pt idx="3">
                  <c:v>Federal Gov</c:v>
                </c:pt>
                <c:pt idx="4">
                  <c:v>Private Sector</c:v>
                </c:pt>
                <c:pt idx="5">
                  <c:v>Research/Edu</c:v>
                </c:pt>
              </c:strCache>
            </c:strRef>
          </c:cat>
          <c:val>
            <c:numRef>
              <c:f>TechData!$B$24:$G$24</c:f>
              <c:numCache>
                <c:formatCode>General</c:formatCode>
                <c:ptCount val="6"/>
                <c:pt idx="0">
                  <c:v>1</c:v>
                </c:pt>
                <c:pt idx="1">
                  <c:v>0</c:v>
                </c:pt>
                <c:pt idx="2">
                  <c:v>0</c:v>
                </c:pt>
                <c:pt idx="3">
                  <c:v>0</c:v>
                </c:pt>
                <c:pt idx="4">
                  <c:v>0</c:v>
                </c:pt>
                <c:pt idx="5">
                  <c:v>0</c:v>
                </c:pt>
              </c:numCache>
            </c:numRef>
          </c:val>
        </c:ser>
        <c:ser>
          <c:idx val="4"/>
          <c:order val="4"/>
          <c:tx>
            <c:strRef>
              <c:f>TechData!$A$25</c:f>
              <c:strCache>
                <c:ptCount val="1"/>
                <c:pt idx="0">
                  <c:v>College gis-focused major</c:v>
                </c:pt>
              </c:strCache>
            </c:strRef>
          </c:tx>
          <c:invertIfNegative val="0"/>
          <c:dLbls>
            <c:dLbl>
              <c:idx val="0"/>
              <c:layout>
                <c:manualLayout>
                  <c:x val="8.6206896551724137E-3"/>
                  <c:y val="-4.7619047619047623E-3"/>
                </c:manualLayout>
              </c:layout>
              <c:tx>
                <c:rich>
                  <a:bodyPr/>
                  <a:lstStyle/>
                  <a:p>
                    <a:r>
                      <a:rPr lang="en-US" smtClean="0"/>
                      <a:t>College</a:t>
                    </a:r>
                  </a:p>
                  <a:p>
                    <a:r>
                      <a:rPr lang="en-US" smtClean="0"/>
                      <a:t> </a:t>
                    </a:r>
                    <a:r>
                      <a:rPr lang="en-US" dirty="0" err="1"/>
                      <a:t>gis</a:t>
                    </a:r>
                    <a:r>
                      <a:rPr lang="en-US" dirty="0"/>
                      <a:t>-focused major</a:t>
                    </a:r>
                  </a:p>
                </c:rich>
              </c:tx>
              <c:showLegendKey val="0"/>
              <c:showVal val="0"/>
              <c:showCatName val="0"/>
              <c:showSerName val="1"/>
              <c:showPercent val="0"/>
              <c:showBubbleSize val="0"/>
            </c:dLbl>
            <c:dLbl>
              <c:idx val="1"/>
              <c:delete val="1"/>
            </c:dLbl>
            <c:dLbl>
              <c:idx val="2"/>
              <c:delete val="1"/>
            </c:dLbl>
            <c:dLbl>
              <c:idx val="3"/>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TechData!$B$20:$G$20</c:f>
              <c:strCache>
                <c:ptCount val="6"/>
                <c:pt idx="0">
                  <c:v>Local Gov</c:v>
                </c:pt>
                <c:pt idx="1">
                  <c:v>Regional Gov</c:v>
                </c:pt>
                <c:pt idx="2">
                  <c:v>State Gov</c:v>
                </c:pt>
                <c:pt idx="3">
                  <c:v>Federal Gov</c:v>
                </c:pt>
                <c:pt idx="4">
                  <c:v>Private Sector</c:v>
                </c:pt>
                <c:pt idx="5">
                  <c:v>Research/Edu</c:v>
                </c:pt>
              </c:strCache>
            </c:strRef>
          </c:cat>
          <c:val>
            <c:numRef>
              <c:f>TechData!$B$25:$G$25</c:f>
              <c:numCache>
                <c:formatCode>General</c:formatCode>
                <c:ptCount val="6"/>
                <c:pt idx="0">
                  <c:v>5</c:v>
                </c:pt>
                <c:pt idx="1">
                  <c:v>0</c:v>
                </c:pt>
                <c:pt idx="2">
                  <c:v>0</c:v>
                </c:pt>
                <c:pt idx="3">
                  <c:v>0</c:v>
                </c:pt>
                <c:pt idx="4">
                  <c:v>5</c:v>
                </c:pt>
                <c:pt idx="5">
                  <c:v>0</c:v>
                </c:pt>
              </c:numCache>
            </c:numRef>
          </c:val>
        </c:ser>
        <c:ser>
          <c:idx val="5"/>
          <c:order val="5"/>
          <c:tx>
            <c:strRef>
              <c:f>TechData!$A$26</c:f>
              <c:strCache>
                <c:ptCount val="1"/>
                <c:pt idx="0">
                  <c:v>College non-gis major</c:v>
                </c:pt>
              </c:strCache>
            </c:strRef>
          </c:tx>
          <c:invertIfNegative val="0"/>
          <c:dLbls>
            <c:dLbl>
              <c:idx val="0"/>
              <c:layout>
                <c:manualLayout>
                  <c:x val="1.4367816091954023E-3"/>
                  <c:y val="-4.7619047619047623E-3"/>
                </c:manualLayout>
              </c:layout>
              <c:tx>
                <c:rich>
                  <a:bodyPr/>
                  <a:lstStyle/>
                  <a:p>
                    <a:r>
                      <a:rPr lang="en-US" dirty="0" smtClean="0"/>
                      <a:t>College</a:t>
                    </a:r>
                  </a:p>
                  <a:p>
                    <a:r>
                      <a:rPr lang="en-US" dirty="0" smtClean="0"/>
                      <a:t> </a:t>
                    </a:r>
                    <a:r>
                      <a:rPr lang="en-US" dirty="0"/>
                      <a:t>non-gis major</a:t>
                    </a:r>
                  </a:p>
                </c:rich>
              </c:tx>
              <c:showLegendKey val="0"/>
              <c:showVal val="0"/>
              <c:showCatName val="0"/>
              <c:showSerName val="1"/>
              <c:showPercent val="0"/>
              <c:showBubbleSize val="0"/>
            </c:dLbl>
            <c:dLbl>
              <c:idx val="1"/>
              <c:delete val="1"/>
            </c:dLbl>
            <c:dLbl>
              <c:idx val="2"/>
              <c:delete val="1"/>
            </c:dLbl>
            <c:dLbl>
              <c:idx val="3"/>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TechData!$B$20:$G$20</c:f>
              <c:strCache>
                <c:ptCount val="6"/>
                <c:pt idx="0">
                  <c:v>Local Gov</c:v>
                </c:pt>
                <c:pt idx="1">
                  <c:v>Regional Gov</c:v>
                </c:pt>
                <c:pt idx="2">
                  <c:v>State Gov</c:v>
                </c:pt>
                <c:pt idx="3">
                  <c:v>Federal Gov</c:v>
                </c:pt>
                <c:pt idx="4">
                  <c:v>Private Sector</c:v>
                </c:pt>
                <c:pt idx="5">
                  <c:v>Research/Edu</c:v>
                </c:pt>
              </c:strCache>
            </c:strRef>
          </c:cat>
          <c:val>
            <c:numRef>
              <c:f>TechData!$B$26:$G$26</c:f>
              <c:numCache>
                <c:formatCode>General</c:formatCode>
                <c:ptCount val="6"/>
                <c:pt idx="0">
                  <c:v>2</c:v>
                </c:pt>
                <c:pt idx="1">
                  <c:v>0</c:v>
                </c:pt>
                <c:pt idx="2">
                  <c:v>0</c:v>
                </c:pt>
                <c:pt idx="3">
                  <c:v>0</c:v>
                </c:pt>
                <c:pt idx="4">
                  <c:v>1</c:v>
                </c:pt>
                <c:pt idx="5">
                  <c:v>0</c:v>
                </c:pt>
              </c:numCache>
            </c:numRef>
          </c:val>
        </c:ser>
        <c:dLbls>
          <c:showLegendKey val="0"/>
          <c:showVal val="0"/>
          <c:showCatName val="0"/>
          <c:showSerName val="0"/>
          <c:showPercent val="0"/>
          <c:showBubbleSize val="0"/>
        </c:dLbls>
        <c:gapWidth val="55"/>
        <c:overlap val="100"/>
        <c:axId val="62157184"/>
        <c:axId val="62159104"/>
      </c:barChart>
      <c:catAx>
        <c:axId val="62157184"/>
        <c:scaling>
          <c:orientation val="minMax"/>
        </c:scaling>
        <c:delete val="0"/>
        <c:axPos val="b"/>
        <c:title>
          <c:tx>
            <c:rich>
              <a:bodyPr/>
              <a:lstStyle/>
              <a:p>
                <a:pPr>
                  <a:defRPr/>
                </a:pPr>
                <a:r>
                  <a:rPr lang="en-US"/>
                  <a:t>Organization Type</a:t>
                </a:r>
              </a:p>
            </c:rich>
          </c:tx>
          <c:layout/>
          <c:overlay val="0"/>
        </c:title>
        <c:majorTickMark val="none"/>
        <c:minorTickMark val="none"/>
        <c:tickLblPos val="nextTo"/>
        <c:crossAx val="62159104"/>
        <c:crosses val="autoZero"/>
        <c:auto val="1"/>
        <c:lblAlgn val="ctr"/>
        <c:lblOffset val="100"/>
        <c:noMultiLvlLbl val="0"/>
      </c:catAx>
      <c:valAx>
        <c:axId val="62159104"/>
        <c:scaling>
          <c:orientation val="minMax"/>
        </c:scaling>
        <c:delete val="0"/>
        <c:axPos val="l"/>
        <c:majorGridlines/>
        <c:title>
          <c:tx>
            <c:rich>
              <a:bodyPr/>
              <a:lstStyle/>
              <a:p>
                <a:pPr>
                  <a:defRPr/>
                </a:pPr>
                <a:r>
                  <a:rPr lang="en-US" dirty="0"/>
                  <a:t>% </a:t>
                </a:r>
                <a:r>
                  <a:rPr lang="en-US" dirty="0" smtClean="0"/>
                  <a:t>Selected by Category</a:t>
                </a:r>
                <a:endParaRPr lang="en-US" dirty="0"/>
              </a:p>
            </c:rich>
          </c:tx>
          <c:layout/>
          <c:overlay val="0"/>
        </c:title>
        <c:numFmt formatCode="0%" sourceLinked="1"/>
        <c:majorTickMark val="none"/>
        <c:minorTickMark val="none"/>
        <c:tickLblPos val="nextTo"/>
        <c:crossAx val="62157184"/>
        <c:crosses val="autoZero"/>
        <c:crossBetween val="between"/>
      </c:valAx>
    </c:plotArea>
    <c:plotVisOnly val="1"/>
    <c:dispBlanksAs val="gap"/>
    <c:showDLblsOverMax val="0"/>
  </c:chart>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6755652253994564E-2"/>
          <c:y val="1.4325163579904624E-2"/>
          <c:w val="0.89716247640097624"/>
          <c:h val="0.87842907840745255"/>
        </c:manualLayout>
      </c:layout>
      <c:barChart>
        <c:barDir val="col"/>
        <c:grouping val="percentStacked"/>
        <c:varyColors val="0"/>
        <c:ser>
          <c:idx val="0"/>
          <c:order val="0"/>
          <c:tx>
            <c:strRef>
              <c:f>TechData!$A$29</c:f>
              <c:strCache>
                <c:ptCount val="1"/>
                <c:pt idx="0">
                  <c:v>High School</c:v>
                </c:pt>
              </c:strCache>
            </c:strRef>
          </c:tx>
          <c:invertIfNegative val="0"/>
          <c:dLbls>
            <c:dLbl>
              <c:idx val="0"/>
              <c:delete val="1"/>
            </c:dLbl>
            <c:dLbl>
              <c:idx val="1"/>
              <c:delete val="1"/>
            </c:dLbl>
            <c:dLbl>
              <c:idx val="2"/>
              <c:delete val="1"/>
            </c:dLbl>
            <c:dLbl>
              <c:idx val="3"/>
              <c:delete val="1"/>
            </c:dLbl>
            <c:dLbl>
              <c:idx val="4"/>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TechData!$B$28:$H$28</c:f>
              <c:strCache>
                <c:ptCount val="7"/>
                <c:pt idx="0">
                  <c:v>Weber</c:v>
                </c:pt>
                <c:pt idx="1">
                  <c:v>Morgan</c:v>
                </c:pt>
                <c:pt idx="2">
                  <c:v>Cache</c:v>
                </c:pt>
                <c:pt idx="3">
                  <c:v>Davis </c:v>
                </c:pt>
                <c:pt idx="4">
                  <c:v>Salt Lake</c:v>
                </c:pt>
                <c:pt idx="5">
                  <c:v>Utah</c:v>
                </c:pt>
                <c:pt idx="6">
                  <c:v>DC</c:v>
                </c:pt>
              </c:strCache>
            </c:strRef>
          </c:cat>
          <c:val>
            <c:numRef>
              <c:f>TechData!$B$29:$H$29</c:f>
              <c:numCache>
                <c:formatCode>General</c:formatCode>
                <c:ptCount val="7"/>
                <c:pt idx="0">
                  <c:v>0</c:v>
                </c:pt>
                <c:pt idx="1">
                  <c:v>0</c:v>
                </c:pt>
                <c:pt idx="2">
                  <c:v>0</c:v>
                </c:pt>
                <c:pt idx="3">
                  <c:v>0</c:v>
                </c:pt>
                <c:pt idx="4">
                  <c:v>0</c:v>
                </c:pt>
                <c:pt idx="5">
                  <c:v>1</c:v>
                </c:pt>
                <c:pt idx="6">
                  <c:v>0</c:v>
                </c:pt>
              </c:numCache>
            </c:numRef>
          </c:val>
        </c:ser>
        <c:ser>
          <c:idx val="1"/>
          <c:order val="1"/>
          <c:tx>
            <c:strRef>
              <c:f>TechData!$A$30</c:f>
              <c:strCache>
                <c:ptCount val="1"/>
                <c:pt idx="0">
                  <c:v>VocTech</c:v>
                </c:pt>
              </c:strCache>
            </c:strRef>
          </c:tx>
          <c:invertIfNegative val="0"/>
          <c:cat>
            <c:strRef>
              <c:f>TechData!$B$28:$H$28</c:f>
              <c:strCache>
                <c:ptCount val="7"/>
                <c:pt idx="0">
                  <c:v>Weber</c:v>
                </c:pt>
                <c:pt idx="1">
                  <c:v>Morgan</c:v>
                </c:pt>
                <c:pt idx="2">
                  <c:v>Cache</c:v>
                </c:pt>
                <c:pt idx="3">
                  <c:v>Davis </c:v>
                </c:pt>
                <c:pt idx="4">
                  <c:v>Salt Lake</c:v>
                </c:pt>
                <c:pt idx="5">
                  <c:v>Utah</c:v>
                </c:pt>
                <c:pt idx="6">
                  <c:v>DC</c:v>
                </c:pt>
              </c:strCache>
            </c:strRef>
          </c:cat>
          <c:val>
            <c:numRef>
              <c:f>TechData!$B$30:$H$30</c:f>
              <c:numCache>
                <c:formatCode>General</c:formatCode>
                <c:ptCount val="7"/>
                <c:pt idx="0">
                  <c:v>1</c:v>
                </c:pt>
                <c:pt idx="1">
                  <c:v>0</c:v>
                </c:pt>
                <c:pt idx="2">
                  <c:v>0</c:v>
                </c:pt>
                <c:pt idx="3">
                  <c:v>0</c:v>
                </c:pt>
                <c:pt idx="4">
                  <c:v>0</c:v>
                </c:pt>
                <c:pt idx="5">
                  <c:v>0</c:v>
                </c:pt>
                <c:pt idx="6">
                  <c:v>0</c:v>
                </c:pt>
              </c:numCache>
            </c:numRef>
          </c:val>
        </c:ser>
        <c:ser>
          <c:idx val="2"/>
          <c:order val="2"/>
          <c:tx>
            <c:strRef>
              <c:f>TechData!$A$31</c:f>
              <c:strCache>
                <c:ptCount val="1"/>
                <c:pt idx="0">
                  <c:v>CC gis-focused degree</c:v>
                </c:pt>
              </c:strCache>
            </c:strRef>
          </c:tx>
          <c:invertIfNegative val="0"/>
          <c:dLbls>
            <c:dLbl>
              <c:idx val="1"/>
              <c:delete val="1"/>
            </c:dLbl>
            <c:dLbl>
              <c:idx val="4"/>
              <c:layout>
                <c:manualLayout>
                  <c:x val="0"/>
                  <c:y val="-6.4724919093851127E-2"/>
                </c:manualLayout>
              </c:layout>
              <c:showLegendKey val="0"/>
              <c:showVal val="0"/>
              <c:showCatName val="0"/>
              <c:showSerName val="1"/>
              <c:showPercent val="0"/>
              <c:showBubbleSize val="0"/>
            </c:dLbl>
            <c:dLbl>
              <c:idx val="5"/>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TechData!$B$28:$H$28</c:f>
              <c:strCache>
                <c:ptCount val="7"/>
                <c:pt idx="0">
                  <c:v>Weber</c:v>
                </c:pt>
                <c:pt idx="1">
                  <c:v>Morgan</c:v>
                </c:pt>
                <c:pt idx="2">
                  <c:v>Cache</c:v>
                </c:pt>
                <c:pt idx="3">
                  <c:v>Davis </c:v>
                </c:pt>
                <c:pt idx="4">
                  <c:v>Salt Lake</c:v>
                </c:pt>
                <c:pt idx="5">
                  <c:v>Utah</c:v>
                </c:pt>
                <c:pt idx="6">
                  <c:v>DC</c:v>
                </c:pt>
              </c:strCache>
            </c:strRef>
          </c:cat>
          <c:val>
            <c:numRef>
              <c:f>TechData!$B$31:$H$31</c:f>
              <c:numCache>
                <c:formatCode>General</c:formatCode>
                <c:ptCount val="7"/>
                <c:pt idx="0">
                  <c:v>1</c:v>
                </c:pt>
                <c:pt idx="1">
                  <c:v>0</c:v>
                </c:pt>
                <c:pt idx="2">
                  <c:v>1</c:v>
                </c:pt>
                <c:pt idx="3">
                  <c:v>3</c:v>
                </c:pt>
                <c:pt idx="4">
                  <c:v>1</c:v>
                </c:pt>
                <c:pt idx="5">
                  <c:v>0</c:v>
                </c:pt>
                <c:pt idx="6">
                  <c:v>0</c:v>
                </c:pt>
              </c:numCache>
            </c:numRef>
          </c:val>
        </c:ser>
        <c:ser>
          <c:idx val="3"/>
          <c:order val="3"/>
          <c:tx>
            <c:strRef>
              <c:f>TechData!$A$32</c:f>
              <c:strCache>
                <c:ptCount val="1"/>
                <c:pt idx="0">
                  <c:v>CC non-gis degree</c:v>
                </c:pt>
              </c:strCache>
            </c:strRef>
          </c:tx>
          <c:invertIfNegative val="0"/>
          <c:dLbls>
            <c:dLbl>
              <c:idx val="0"/>
              <c:delete val="1"/>
            </c:dLbl>
            <c:dLbl>
              <c:idx val="1"/>
              <c:delete val="1"/>
            </c:dLbl>
            <c:dLbl>
              <c:idx val="2"/>
              <c:delete val="1"/>
            </c:dLbl>
            <c:dLbl>
              <c:idx val="4"/>
              <c:delete val="1"/>
            </c:dLbl>
            <c:dLbl>
              <c:idx val="5"/>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TechData!$B$28:$H$28</c:f>
              <c:strCache>
                <c:ptCount val="7"/>
                <c:pt idx="0">
                  <c:v>Weber</c:v>
                </c:pt>
                <c:pt idx="1">
                  <c:v>Morgan</c:v>
                </c:pt>
                <c:pt idx="2">
                  <c:v>Cache</c:v>
                </c:pt>
                <c:pt idx="3">
                  <c:v>Davis </c:v>
                </c:pt>
                <c:pt idx="4">
                  <c:v>Salt Lake</c:v>
                </c:pt>
                <c:pt idx="5">
                  <c:v>Utah</c:v>
                </c:pt>
                <c:pt idx="6">
                  <c:v>DC</c:v>
                </c:pt>
              </c:strCache>
            </c:strRef>
          </c:cat>
          <c:val>
            <c:numRef>
              <c:f>TechData!$B$32:$H$32</c:f>
              <c:numCache>
                <c:formatCode>General</c:formatCode>
                <c:ptCount val="7"/>
                <c:pt idx="0">
                  <c:v>0</c:v>
                </c:pt>
                <c:pt idx="1">
                  <c:v>0</c:v>
                </c:pt>
                <c:pt idx="2">
                  <c:v>0</c:v>
                </c:pt>
                <c:pt idx="3">
                  <c:v>1</c:v>
                </c:pt>
                <c:pt idx="4">
                  <c:v>0</c:v>
                </c:pt>
                <c:pt idx="5">
                  <c:v>0</c:v>
                </c:pt>
                <c:pt idx="6">
                  <c:v>0</c:v>
                </c:pt>
              </c:numCache>
            </c:numRef>
          </c:val>
        </c:ser>
        <c:ser>
          <c:idx val="4"/>
          <c:order val="4"/>
          <c:tx>
            <c:strRef>
              <c:f>TechData!$A$33</c:f>
              <c:strCache>
                <c:ptCount val="1"/>
                <c:pt idx="0">
                  <c:v>College gis-focused major</c:v>
                </c:pt>
              </c:strCache>
            </c:strRef>
          </c:tx>
          <c:invertIfNegative val="0"/>
          <c:dLbls>
            <c:dLbl>
              <c:idx val="1"/>
              <c:delete val="1"/>
            </c:dLbl>
            <c:dLbl>
              <c:idx val="4"/>
              <c:layout>
                <c:manualLayout>
                  <c:x val="8.8028169014084511E-3"/>
                  <c:y val="4.8543689320388383E-2"/>
                </c:manualLayout>
              </c:layout>
              <c:showLegendKey val="0"/>
              <c:showVal val="0"/>
              <c:showCatName val="0"/>
              <c:showSerName val="1"/>
              <c:showPercent val="0"/>
              <c:showBubbleSize val="0"/>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TechData!$B$28:$H$28</c:f>
              <c:strCache>
                <c:ptCount val="7"/>
                <c:pt idx="0">
                  <c:v>Weber</c:v>
                </c:pt>
                <c:pt idx="1">
                  <c:v>Morgan</c:v>
                </c:pt>
                <c:pt idx="2">
                  <c:v>Cache</c:v>
                </c:pt>
                <c:pt idx="3">
                  <c:v>Davis </c:v>
                </c:pt>
                <c:pt idx="4">
                  <c:v>Salt Lake</c:v>
                </c:pt>
                <c:pt idx="5">
                  <c:v>Utah</c:v>
                </c:pt>
                <c:pt idx="6">
                  <c:v>DC</c:v>
                </c:pt>
              </c:strCache>
            </c:strRef>
          </c:cat>
          <c:val>
            <c:numRef>
              <c:f>TechData!$B$33:$H$33</c:f>
              <c:numCache>
                <c:formatCode>General</c:formatCode>
                <c:ptCount val="7"/>
                <c:pt idx="0">
                  <c:v>1</c:v>
                </c:pt>
                <c:pt idx="1">
                  <c:v>0</c:v>
                </c:pt>
                <c:pt idx="2">
                  <c:v>2</c:v>
                </c:pt>
                <c:pt idx="3">
                  <c:v>1</c:v>
                </c:pt>
                <c:pt idx="4">
                  <c:v>1</c:v>
                </c:pt>
                <c:pt idx="5">
                  <c:v>5</c:v>
                </c:pt>
                <c:pt idx="6">
                  <c:v>0</c:v>
                </c:pt>
              </c:numCache>
            </c:numRef>
          </c:val>
        </c:ser>
        <c:ser>
          <c:idx val="5"/>
          <c:order val="5"/>
          <c:tx>
            <c:strRef>
              <c:f>TechData!$A$34</c:f>
              <c:strCache>
                <c:ptCount val="1"/>
                <c:pt idx="0">
                  <c:v>College non-gis major</c:v>
                </c:pt>
              </c:strCache>
            </c:strRef>
          </c:tx>
          <c:invertIfNegative val="0"/>
          <c:dLbls>
            <c:dLbl>
              <c:idx val="1"/>
              <c:delete val="1"/>
            </c:dLbl>
            <c:dLbl>
              <c:idx val="2"/>
              <c:delete val="1"/>
            </c:dLbl>
            <c:dLbl>
              <c:idx val="4"/>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TechData!$B$28:$H$28</c:f>
              <c:strCache>
                <c:ptCount val="7"/>
                <c:pt idx="0">
                  <c:v>Weber</c:v>
                </c:pt>
                <c:pt idx="1">
                  <c:v>Morgan</c:v>
                </c:pt>
                <c:pt idx="2">
                  <c:v>Cache</c:v>
                </c:pt>
                <c:pt idx="3">
                  <c:v>Davis </c:v>
                </c:pt>
                <c:pt idx="4">
                  <c:v>Salt Lake</c:v>
                </c:pt>
                <c:pt idx="5">
                  <c:v>Utah</c:v>
                </c:pt>
                <c:pt idx="6">
                  <c:v>DC</c:v>
                </c:pt>
              </c:strCache>
            </c:strRef>
          </c:cat>
          <c:val>
            <c:numRef>
              <c:f>TechData!$B$34:$H$34</c:f>
              <c:numCache>
                <c:formatCode>General</c:formatCode>
                <c:ptCount val="7"/>
                <c:pt idx="0">
                  <c:v>1</c:v>
                </c:pt>
                <c:pt idx="1">
                  <c:v>0</c:v>
                </c:pt>
                <c:pt idx="2">
                  <c:v>0</c:v>
                </c:pt>
                <c:pt idx="3">
                  <c:v>1</c:v>
                </c:pt>
                <c:pt idx="4">
                  <c:v>0</c:v>
                </c:pt>
                <c:pt idx="5">
                  <c:v>1</c:v>
                </c:pt>
                <c:pt idx="6">
                  <c:v>0</c:v>
                </c:pt>
              </c:numCache>
            </c:numRef>
          </c:val>
        </c:ser>
        <c:dLbls>
          <c:showLegendKey val="0"/>
          <c:showVal val="0"/>
          <c:showCatName val="0"/>
          <c:showSerName val="0"/>
          <c:showPercent val="0"/>
          <c:showBubbleSize val="0"/>
        </c:dLbls>
        <c:gapWidth val="55"/>
        <c:overlap val="100"/>
        <c:axId val="62576512"/>
        <c:axId val="70881280"/>
      </c:barChart>
      <c:catAx>
        <c:axId val="62576512"/>
        <c:scaling>
          <c:orientation val="minMax"/>
        </c:scaling>
        <c:delete val="0"/>
        <c:axPos val="b"/>
        <c:title>
          <c:tx>
            <c:rich>
              <a:bodyPr/>
              <a:lstStyle/>
              <a:p>
                <a:pPr>
                  <a:defRPr/>
                </a:pPr>
                <a:r>
                  <a:rPr lang="en-US"/>
                  <a:t>County</a:t>
                </a:r>
              </a:p>
            </c:rich>
          </c:tx>
          <c:layout/>
          <c:overlay val="0"/>
        </c:title>
        <c:majorTickMark val="none"/>
        <c:minorTickMark val="none"/>
        <c:tickLblPos val="nextTo"/>
        <c:crossAx val="70881280"/>
        <c:crosses val="autoZero"/>
        <c:auto val="1"/>
        <c:lblAlgn val="ctr"/>
        <c:lblOffset val="100"/>
        <c:noMultiLvlLbl val="0"/>
      </c:catAx>
      <c:valAx>
        <c:axId val="70881280"/>
        <c:scaling>
          <c:orientation val="minMax"/>
        </c:scaling>
        <c:delete val="0"/>
        <c:axPos val="l"/>
        <c:majorGridlines/>
        <c:title>
          <c:tx>
            <c:rich>
              <a:bodyPr/>
              <a:lstStyle/>
              <a:p>
                <a:pPr>
                  <a:defRPr/>
                </a:pPr>
                <a:r>
                  <a:rPr lang="en-US" dirty="0"/>
                  <a:t>% </a:t>
                </a:r>
                <a:r>
                  <a:rPr lang="en-US" dirty="0" smtClean="0"/>
                  <a:t>selected by category</a:t>
                </a:r>
                <a:endParaRPr lang="en-US" dirty="0"/>
              </a:p>
            </c:rich>
          </c:tx>
          <c:layout/>
          <c:overlay val="0"/>
        </c:title>
        <c:numFmt formatCode="0%" sourceLinked="1"/>
        <c:majorTickMark val="none"/>
        <c:minorTickMark val="none"/>
        <c:tickLblPos val="nextTo"/>
        <c:crossAx val="62576512"/>
        <c:crosses val="autoZero"/>
        <c:crossBetween val="between"/>
      </c:valAx>
    </c:plotArea>
    <c:plotVisOnly val="1"/>
    <c:dispBlanksAs val="gap"/>
    <c:showDLblsOverMax val="0"/>
  </c:chart>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6755652253994564E-2"/>
          <c:y val="1.4529808773903263E-2"/>
          <c:w val="0.89716247640097624"/>
          <c:h val="0.87669235095613052"/>
        </c:manualLayout>
      </c:layout>
      <c:barChart>
        <c:barDir val="col"/>
        <c:grouping val="percentStacked"/>
        <c:varyColors val="0"/>
        <c:ser>
          <c:idx val="0"/>
          <c:order val="0"/>
          <c:tx>
            <c:strRef>
              <c:f>TechData!$A$37</c:f>
              <c:strCache>
                <c:ptCount val="1"/>
                <c:pt idx="0">
                  <c:v>High School</c:v>
                </c:pt>
              </c:strCache>
            </c:strRef>
          </c:tx>
          <c:invertIfNegative val="0"/>
          <c:dLbls>
            <c:dLbl>
              <c:idx val="1"/>
              <c:delete val="1"/>
            </c:dLbl>
            <c:dLbl>
              <c:idx val="2"/>
              <c:delete val="1"/>
            </c:dLbl>
            <c:dLbl>
              <c:idx val="3"/>
              <c:delete val="1"/>
            </c:dLbl>
            <c:dLbl>
              <c:idx val="4"/>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TechData!$B$36:$G$36</c:f>
              <c:strCache>
                <c:ptCount val="6"/>
                <c:pt idx="0">
                  <c:v>Local Gov</c:v>
                </c:pt>
                <c:pt idx="1">
                  <c:v>Regional Gov</c:v>
                </c:pt>
                <c:pt idx="2">
                  <c:v>State Gov</c:v>
                </c:pt>
                <c:pt idx="3">
                  <c:v>Federal Gov</c:v>
                </c:pt>
                <c:pt idx="4">
                  <c:v>Private Sector</c:v>
                </c:pt>
                <c:pt idx="5">
                  <c:v>Research/Edu</c:v>
                </c:pt>
              </c:strCache>
            </c:strRef>
          </c:cat>
          <c:val>
            <c:numRef>
              <c:f>TechData!$B$37:$G$37</c:f>
              <c:numCache>
                <c:formatCode>General</c:formatCode>
                <c:ptCount val="6"/>
                <c:pt idx="0">
                  <c:v>1</c:v>
                </c:pt>
                <c:pt idx="1">
                  <c:v>0</c:v>
                </c:pt>
                <c:pt idx="2">
                  <c:v>0</c:v>
                </c:pt>
                <c:pt idx="3">
                  <c:v>0</c:v>
                </c:pt>
                <c:pt idx="4">
                  <c:v>0</c:v>
                </c:pt>
                <c:pt idx="5">
                  <c:v>0</c:v>
                </c:pt>
              </c:numCache>
            </c:numRef>
          </c:val>
        </c:ser>
        <c:ser>
          <c:idx val="1"/>
          <c:order val="1"/>
          <c:tx>
            <c:strRef>
              <c:f>TechData!$A$38</c:f>
              <c:strCache>
                <c:ptCount val="1"/>
                <c:pt idx="0">
                  <c:v>VocTech</c:v>
                </c:pt>
              </c:strCache>
            </c:strRef>
          </c:tx>
          <c:invertIfNegative val="0"/>
          <c:dLbls>
            <c:dLbl>
              <c:idx val="1"/>
              <c:delete val="1"/>
            </c:dLbl>
            <c:dLbl>
              <c:idx val="2"/>
              <c:delete val="1"/>
            </c:dLbl>
            <c:dLbl>
              <c:idx val="3"/>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TechData!$B$36:$G$36</c:f>
              <c:strCache>
                <c:ptCount val="6"/>
                <c:pt idx="0">
                  <c:v>Local Gov</c:v>
                </c:pt>
                <c:pt idx="1">
                  <c:v>Regional Gov</c:v>
                </c:pt>
                <c:pt idx="2">
                  <c:v>State Gov</c:v>
                </c:pt>
                <c:pt idx="3">
                  <c:v>Federal Gov</c:v>
                </c:pt>
                <c:pt idx="4">
                  <c:v>Private Sector</c:v>
                </c:pt>
                <c:pt idx="5">
                  <c:v>Research/Edu</c:v>
                </c:pt>
              </c:strCache>
            </c:strRef>
          </c:cat>
          <c:val>
            <c:numRef>
              <c:f>TechData!$B$38:$G$38</c:f>
              <c:numCache>
                <c:formatCode>General</c:formatCode>
                <c:ptCount val="6"/>
                <c:pt idx="0">
                  <c:v>3</c:v>
                </c:pt>
                <c:pt idx="1">
                  <c:v>0</c:v>
                </c:pt>
                <c:pt idx="2">
                  <c:v>0</c:v>
                </c:pt>
                <c:pt idx="3">
                  <c:v>0</c:v>
                </c:pt>
                <c:pt idx="4">
                  <c:v>1</c:v>
                </c:pt>
                <c:pt idx="5">
                  <c:v>0</c:v>
                </c:pt>
              </c:numCache>
            </c:numRef>
          </c:val>
        </c:ser>
        <c:ser>
          <c:idx val="2"/>
          <c:order val="2"/>
          <c:tx>
            <c:strRef>
              <c:f>TechData!$A$39</c:f>
              <c:strCache>
                <c:ptCount val="1"/>
                <c:pt idx="0">
                  <c:v>CC gis-focused degree</c:v>
                </c:pt>
              </c:strCache>
            </c:strRef>
          </c:tx>
          <c:invertIfNegative val="0"/>
          <c:dLbls>
            <c:dLbl>
              <c:idx val="1"/>
              <c:delete val="1"/>
            </c:dLbl>
            <c:dLbl>
              <c:idx val="2"/>
              <c:delete val="1"/>
            </c:dLbl>
            <c:txPr>
              <a:bodyPr/>
              <a:lstStyle/>
              <a:p>
                <a:pPr>
                  <a:defRPr b="1"/>
                </a:pPr>
                <a:endParaRPr lang="en-US"/>
              </a:p>
            </c:txPr>
            <c:showLegendKey val="0"/>
            <c:showVal val="0"/>
            <c:showCatName val="0"/>
            <c:showSerName val="1"/>
            <c:showPercent val="0"/>
            <c:showBubbleSize val="0"/>
            <c:showLeaderLines val="0"/>
          </c:dLbls>
          <c:cat>
            <c:strRef>
              <c:f>TechData!$B$36:$G$36</c:f>
              <c:strCache>
                <c:ptCount val="6"/>
                <c:pt idx="0">
                  <c:v>Local Gov</c:v>
                </c:pt>
                <c:pt idx="1">
                  <c:v>Regional Gov</c:v>
                </c:pt>
                <c:pt idx="2">
                  <c:v>State Gov</c:v>
                </c:pt>
                <c:pt idx="3">
                  <c:v>Federal Gov</c:v>
                </c:pt>
                <c:pt idx="4">
                  <c:v>Private Sector</c:v>
                </c:pt>
                <c:pt idx="5">
                  <c:v>Research/Edu</c:v>
                </c:pt>
              </c:strCache>
            </c:strRef>
          </c:cat>
          <c:val>
            <c:numRef>
              <c:f>TechData!$B$39:$G$39</c:f>
              <c:numCache>
                <c:formatCode>General</c:formatCode>
                <c:ptCount val="6"/>
                <c:pt idx="0">
                  <c:v>6</c:v>
                </c:pt>
                <c:pt idx="1">
                  <c:v>0</c:v>
                </c:pt>
                <c:pt idx="2">
                  <c:v>0</c:v>
                </c:pt>
                <c:pt idx="3">
                  <c:v>2</c:v>
                </c:pt>
                <c:pt idx="4">
                  <c:v>2</c:v>
                </c:pt>
                <c:pt idx="5">
                  <c:v>1</c:v>
                </c:pt>
              </c:numCache>
            </c:numRef>
          </c:val>
        </c:ser>
        <c:ser>
          <c:idx val="3"/>
          <c:order val="3"/>
          <c:tx>
            <c:strRef>
              <c:f>TechData!$A$40</c:f>
              <c:strCache>
                <c:ptCount val="1"/>
                <c:pt idx="0">
                  <c:v>College gis-focused major</c:v>
                </c:pt>
              </c:strCache>
            </c:strRef>
          </c:tx>
          <c:invertIfNegative val="0"/>
          <c:dLbls>
            <c:dLbl>
              <c:idx val="1"/>
              <c:delete val="1"/>
            </c:dLbl>
            <c:dLbl>
              <c:idx val="2"/>
              <c:delete val="1"/>
            </c:dLbl>
            <c:dLbl>
              <c:idx val="3"/>
              <c:delete val="1"/>
            </c:dLbl>
            <c:txPr>
              <a:bodyPr/>
              <a:lstStyle/>
              <a:p>
                <a:pPr>
                  <a:defRPr b="1"/>
                </a:pPr>
                <a:endParaRPr lang="en-US"/>
              </a:p>
            </c:txPr>
            <c:showLegendKey val="0"/>
            <c:showVal val="0"/>
            <c:showCatName val="0"/>
            <c:showSerName val="1"/>
            <c:showPercent val="0"/>
            <c:showBubbleSize val="0"/>
            <c:showLeaderLines val="0"/>
          </c:dLbls>
          <c:cat>
            <c:strRef>
              <c:f>TechData!$B$36:$G$36</c:f>
              <c:strCache>
                <c:ptCount val="6"/>
                <c:pt idx="0">
                  <c:v>Local Gov</c:v>
                </c:pt>
                <c:pt idx="1">
                  <c:v>Regional Gov</c:v>
                </c:pt>
                <c:pt idx="2">
                  <c:v>State Gov</c:v>
                </c:pt>
                <c:pt idx="3">
                  <c:v>Federal Gov</c:v>
                </c:pt>
                <c:pt idx="4">
                  <c:v>Private Sector</c:v>
                </c:pt>
                <c:pt idx="5">
                  <c:v>Research/Edu</c:v>
                </c:pt>
              </c:strCache>
            </c:strRef>
          </c:cat>
          <c:val>
            <c:numRef>
              <c:f>TechData!$B$40:$G$40</c:f>
              <c:numCache>
                <c:formatCode>General</c:formatCode>
                <c:ptCount val="6"/>
                <c:pt idx="0">
                  <c:v>7</c:v>
                </c:pt>
                <c:pt idx="1">
                  <c:v>0</c:v>
                </c:pt>
                <c:pt idx="2">
                  <c:v>0</c:v>
                </c:pt>
                <c:pt idx="3">
                  <c:v>0</c:v>
                </c:pt>
                <c:pt idx="4">
                  <c:v>4</c:v>
                </c:pt>
                <c:pt idx="5">
                  <c:v>1</c:v>
                </c:pt>
              </c:numCache>
            </c:numRef>
          </c:val>
        </c:ser>
        <c:dLbls>
          <c:showLegendKey val="0"/>
          <c:showVal val="0"/>
          <c:showCatName val="0"/>
          <c:showSerName val="0"/>
          <c:showPercent val="0"/>
          <c:showBubbleSize val="0"/>
        </c:dLbls>
        <c:gapWidth val="55"/>
        <c:overlap val="100"/>
        <c:axId val="70993408"/>
        <c:axId val="70995328"/>
      </c:barChart>
      <c:catAx>
        <c:axId val="70993408"/>
        <c:scaling>
          <c:orientation val="minMax"/>
        </c:scaling>
        <c:delete val="0"/>
        <c:axPos val="b"/>
        <c:title>
          <c:tx>
            <c:rich>
              <a:bodyPr/>
              <a:lstStyle/>
              <a:p>
                <a:pPr>
                  <a:defRPr/>
                </a:pPr>
                <a:r>
                  <a:rPr lang="en-US"/>
                  <a:t>Organization Type</a:t>
                </a:r>
              </a:p>
            </c:rich>
          </c:tx>
          <c:layout/>
          <c:overlay val="0"/>
        </c:title>
        <c:majorTickMark val="none"/>
        <c:minorTickMark val="none"/>
        <c:tickLblPos val="nextTo"/>
        <c:crossAx val="70995328"/>
        <c:crosses val="autoZero"/>
        <c:auto val="1"/>
        <c:lblAlgn val="ctr"/>
        <c:lblOffset val="100"/>
        <c:noMultiLvlLbl val="0"/>
      </c:catAx>
      <c:valAx>
        <c:axId val="70995328"/>
        <c:scaling>
          <c:orientation val="minMax"/>
        </c:scaling>
        <c:delete val="0"/>
        <c:axPos val="l"/>
        <c:majorGridlines/>
        <c:title>
          <c:tx>
            <c:rich>
              <a:bodyPr/>
              <a:lstStyle/>
              <a:p>
                <a:pPr>
                  <a:defRPr/>
                </a:pPr>
                <a:r>
                  <a:rPr lang="en-US" dirty="0"/>
                  <a:t>% </a:t>
                </a:r>
                <a:r>
                  <a:rPr lang="en-US" dirty="0" smtClean="0"/>
                  <a:t>Selected by</a:t>
                </a:r>
                <a:r>
                  <a:rPr lang="en-US" baseline="0" dirty="0" smtClean="0"/>
                  <a:t> </a:t>
                </a:r>
                <a:r>
                  <a:rPr lang="en-US" dirty="0" smtClean="0"/>
                  <a:t> category </a:t>
                </a:r>
                <a:endParaRPr lang="en-US" dirty="0"/>
              </a:p>
            </c:rich>
          </c:tx>
          <c:layout/>
          <c:overlay val="0"/>
        </c:title>
        <c:numFmt formatCode="0%" sourceLinked="1"/>
        <c:majorTickMark val="none"/>
        <c:minorTickMark val="none"/>
        <c:tickLblPos val="nextTo"/>
        <c:crossAx val="70993408"/>
        <c:crosses val="autoZero"/>
        <c:crossBetween val="between"/>
      </c:valAx>
    </c:plotArea>
    <c:plotVisOnly val="1"/>
    <c:dispBlanksAs val="gap"/>
    <c:showDLblsOverMax val="0"/>
  </c:chart>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0"/>
          <c:order val="0"/>
          <c:tx>
            <c:strRef>
              <c:f>TechData!$A$43</c:f>
              <c:strCache>
                <c:ptCount val="1"/>
                <c:pt idx="0">
                  <c:v>High School</c:v>
                </c:pt>
              </c:strCache>
            </c:strRef>
          </c:tx>
          <c:invertIfNegative val="0"/>
          <c:dLbls>
            <c:dLbl>
              <c:idx val="1"/>
              <c:delete val="1"/>
            </c:dLbl>
            <c:dLbl>
              <c:idx val="2"/>
              <c:delete val="1"/>
            </c:dLbl>
            <c:dLbl>
              <c:idx val="3"/>
              <c:delete val="1"/>
            </c:dLbl>
            <c:dLbl>
              <c:idx val="4"/>
              <c:delete val="1"/>
            </c:dLbl>
            <c:dLbl>
              <c:idx val="5"/>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TechData!$B$42:$H$42</c:f>
              <c:strCache>
                <c:ptCount val="7"/>
                <c:pt idx="0">
                  <c:v>Weber</c:v>
                </c:pt>
                <c:pt idx="1">
                  <c:v>Morgan</c:v>
                </c:pt>
                <c:pt idx="2">
                  <c:v>Cache</c:v>
                </c:pt>
                <c:pt idx="3">
                  <c:v>Davis </c:v>
                </c:pt>
                <c:pt idx="4">
                  <c:v>Salt Lake</c:v>
                </c:pt>
                <c:pt idx="5">
                  <c:v>Utah</c:v>
                </c:pt>
                <c:pt idx="6">
                  <c:v>DC</c:v>
                </c:pt>
              </c:strCache>
            </c:strRef>
          </c:cat>
          <c:val>
            <c:numRef>
              <c:f>TechData!$B$43:$H$43</c:f>
              <c:numCache>
                <c:formatCode>General</c:formatCode>
                <c:ptCount val="7"/>
                <c:pt idx="0">
                  <c:v>1</c:v>
                </c:pt>
                <c:pt idx="1">
                  <c:v>0</c:v>
                </c:pt>
                <c:pt idx="2">
                  <c:v>0</c:v>
                </c:pt>
                <c:pt idx="3">
                  <c:v>0</c:v>
                </c:pt>
                <c:pt idx="4">
                  <c:v>0</c:v>
                </c:pt>
                <c:pt idx="5">
                  <c:v>0</c:v>
                </c:pt>
                <c:pt idx="6">
                  <c:v>0</c:v>
                </c:pt>
              </c:numCache>
            </c:numRef>
          </c:val>
        </c:ser>
        <c:ser>
          <c:idx val="1"/>
          <c:order val="1"/>
          <c:tx>
            <c:strRef>
              <c:f>TechData!$A$44</c:f>
              <c:strCache>
                <c:ptCount val="1"/>
                <c:pt idx="0">
                  <c:v>VocTech</c:v>
                </c:pt>
              </c:strCache>
            </c:strRef>
          </c:tx>
          <c:invertIfNegative val="0"/>
          <c:dLbls>
            <c:dLbl>
              <c:idx val="1"/>
              <c:delete val="1"/>
            </c:dLbl>
            <c:dLbl>
              <c:idx val="2"/>
              <c:delete val="1"/>
            </c:dLbl>
            <c:dLbl>
              <c:idx val="4"/>
              <c:delete val="1"/>
            </c:dLbl>
            <c:dLbl>
              <c:idx val="5"/>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TechData!$B$42:$H$42</c:f>
              <c:strCache>
                <c:ptCount val="7"/>
                <c:pt idx="0">
                  <c:v>Weber</c:v>
                </c:pt>
                <c:pt idx="1">
                  <c:v>Morgan</c:v>
                </c:pt>
                <c:pt idx="2">
                  <c:v>Cache</c:v>
                </c:pt>
                <c:pt idx="3">
                  <c:v>Davis </c:v>
                </c:pt>
                <c:pt idx="4">
                  <c:v>Salt Lake</c:v>
                </c:pt>
                <c:pt idx="5">
                  <c:v>Utah</c:v>
                </c:pt>
                <c:pt idx="6">
                  <c:v>DC</c:v>
                </c:pt>
              </c:strCache>
            </c:strRef>
          </c:cat>
          <c:val>
            <c:numRef>
              <c:f>TechData!$B$44:$H$44</c:f>
              <c:numCache>
                <c:formatCode>General</c:formatCode>
                <c:ptCount val="7"/>
                <c:pt idx="0">
                  <c:v>2</c:v>
                </c:pt>
                <c:pt idx="1">
                  <c:v>0</c:v>
                </c:pt>
                <c:pt idx="2">
                  <c:v>0</c:v>
                </c:pt>
                <c:pt idx="3">
                  <c:v>1</c:v>
                </c:pt>
                <c:pt idx="4">
                  <c:v>0</c:v>
                </c:pt>
                <c:pt idx="5">
                  <c:v>0</c:v>
                </c:pt>
                <c:pt idx="6">
                  <c:v>0</c:v>
                </c:pt>
              </c:numCache>
            </c:numRef>
          </c:val>
        </c:ser>
        <c:ser>
          <c:idx val="2"/>
          <c:order val="2"/>
          <c:tx>
            <c:strRef>
              <c:f>TechData!$A$45</c:f>
              <c:strCache>
                <c:ptCount val="1"/>
                <c:pt idx="0">
                  <c:v>CC gis-focused degree</c:v>
                </c:pt>
              </c:strCache>
            </c:strRef>
          </c:tx>
          <c:invertIfNegative val="0"/>
          <c:dLbls>
            <c:dLbl>
              <c:idx val="1"/>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TechData!$B$42:$H$42</c:f>
              <c:strCache>
                <c:ptCount val="7"/>
                <c:pt idx="0">
                  <c:v>Weber</c:v>
                </c:pt>
                <c:pt idx="1">
                  <c:v>Morgan</c:v>
                </c:pt>
                <c:pt idx="2">
                  <c:v>Cache</c:v>
                </c:pt>
                <c:pt idx="3">
                  <c:v>Davis </c:v>
                </c:pt>
                <c:pt idx="4">
                  <c:v>Salt Lake</c:v>
                </c:pt>
                <c:pt idx="5">
                  <c:v>Utah</c:v>
                </c:pt>
                <c:pt idx="6">
                  <c:v>DC</c:v>
                </c:pt>
              </c:strCache>
            </c:strRef>
          </c:cat>
          <c:val>
            <c:numRef>
              <c:f>TechData!$B$45:$H$45</c:f>
              <c:numCache>
                <c:formatCode>General</c:formatCode>
                <c:ptCount val="7"/>
                <c:pt idx="0">
                  <c:v>3</c:v>
                </c:pt>
                <c:pt idx="1">
                  <c:v>0</c:v>
                </c:pt>
                <c:pt idx="2">
                  <c:v>1</c:v>
                </c:pt>
                <c:pt idx="3">
                  <c:v>3</c:v>
                </c:pt>
                <c:pt idx="4">
                  <c:v>3</c:v>
                </c:pt>
                <c:pt idx="5">
                  <c:v>1</c:v>
                </c:pt>
                <c:pt idx="6">
                  <c:v>0</c:v>
                </c:pt>
              </c:numCache>
            </c:numRef>
          </c:val>
        </c:ser>
        <c:ser>
          <c:idx val="3"/>
          <c:order val="3"/>
          <c:tx>
            <c:strRef>
              <c:f>TechData!$A$46</c:f>
              <c:strCache>
                <c:ptCount val="1"/>
                <c:pt idx="0">
                  <c:v>College gis-focused major</c:v>
                </c:pt>
              </c:strCache>
            </c:strRef>
          </c:tx>
          <c:invertIfNegative val="0"/>
          <c:dLbls>
            <c:dLbl>
              <c:idx val="1"/>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TechData!$B$42:$H$42</c:f>
              <c:strCache>
                <c:ptCount val="7"/>
                <c:pt idx="0">
                  <c:v>Weber</c:v>
                </c:pt>
                <c:pt idx="1">
                  <c:v>Morgan</c:v>
                </c:pt>
                <c:pt idx="2">
                  <c:v>Cache</c:v>
                </c:pt>
                <c:pt idx="3">
                  <c:v>Davis </c:v>
                </c:pt>
                <c:pt idx="4">
                  <c:v>Salt Lake</c:v>
                </c:pt>
                <c:pt idx="5">
                  <c:v>Utah</c:v>
                </c:pt>
                <c:pt idx="6">
                  <c:v>DC</c:v>
                </c:pt>
              </c:strCache>
            </c:strRef>
          </c:cat>
          <c:val>
            <c:numRef>
              <c:f>TechData!$B$46:$H$46</c:f>
              <c:numCache>
                <c:formatCode>General</c:formatCode>
                <c:ptCount val="7"/>
                <c:pt idx="0">
                  <c:v>1</c:v>
                </c:pt>
                <c:pt idx="1">
                  <c:v>0</c:v>
                </c:pt>
                <c:pt idx="2">
                  <c:v>2</c:v>
                </c:pt>
                <c:pt idx="3">
                  <c:v>4</c:v>
                </c:pt>
                <c:pt idx="4">
                  <c:v>1</c:v>
                </c:pt>
                <c:pt idx="5">
                  <c:v>2</c:v>
                </c:pt>
                <c:pt idx="6">
                  <c:v>0</c:v>
                </c:pt>
              </c:numCache>
            </c:numRef>
          </c:val>
        </c:ser>
        <c:dLbls>
          <c:showLegendKey val="0"/>
          <c:showVal val="0"/>
          <c:showCatName val="0"/>
          <c:showSerName val="0"/>
          <c:showPercent val="0"/>
          <c:showBubbleSize val="0"/>
        </c:dLbls>
        <c:gapWidth val="55"/>
        <c:overlap val="100"/>
        <c:axId val="71062656"/>
        <c:axId val="71064576"/>
      </c:barChart>
      <c:catAx>
        <c:axId val="71062656"/>
        <c:scaling>
          <c:orientation val="minMax"/>
        </c:scaling>
        <c:delete val="0"/>
        <c:axPos val="b"/>
        <c:title>
          <c:tx>
            <c:rich>
              <a:bodyPr/>
              <a:lstStyle/>
              <a:p>
                <a:pPr>
                  <a:defRPr/>
                </a:pPr>
                <a:r>
                  <a:rPr lang="en-US"/>
                  <a:t>County</a:t>
                </a:r>
              </a:p>
            </c:rich>
          </c:tx>
          <c:layout/>
          <c:overlay val="0"/>
        </c:title>
        <c:majorTickMark val="none"/>
        <c:minorTickMark val="none"/>
        <c:tickLblPos val="nextTo"/>
        <c:crossAx val="71064576"/>
        <c:crosses val="autoZero"/>
        <c:auto val="1"/>
        <c:lblAlgn val="ctr"/>
        <c:lblOffset val="100"/>
        <c:noMultiLvlLbl val="0"/>
      </c:catAx>
      <c:valAx>
        <c:axId val="71064576"/>
        <c:scaling>
          <c:orientation val="minMax"/>
        </c:scaling>
        <c:delete val="0"/>
        <c:axPos val="l"/>
        <c:majorGridlines/>
        <c:title>
          <c:tx>
            <c:rich>
              <a:bodyPr/>
              <a:lstStyle/>
              <a:p>
                <a:pPr>
                  <a:defRPr/>
                </a:pPr>
                <a:r>
                  <a:rPr lang="en-US" dirty="0" smtClean="0"/>
                  <a:t>% </a:t>
                </a:r>
                <a:r>
                  <a:rPr lang="en-US" dirty="0"/>
                  <a:t>selected</a:t>
                </a:r>
                <a:r>
                  <a:rPr lang="en-US" baseline="0" dirty="0"/>
                  <a:t> </a:t>
                </a:r>
                <a:r>
                  <a:rPr lang="en-US" baseline="0" dirty="0" smtClean="0"/>
                  <a:t>by  category</a:t>
                </a:r>
                <a:endParaRPr lang="en-US" dirty="0"/>
              </a:p>
            </c:rich>
          </c:tx>
          <c:layout/>
          <c:overlay val="0"/>
        </c:title>
        <c:numFmt formatCode="0%" sourceLinked="1"/>
        <c:majorTickMark val="none"/>
        <c:minorTickMark val="none"/>
        <c:tickLblPos val="nextTo"/>
        <c:crossAx val="71062656"/>
        <c:crosses val="autoZero"/>
        <c:crossBetween val="between"/>
      </c:valAx>
    </c:plotArea>
    <c:plotVisOnly val="1"/>
    <c:dispBlanksAs val="gap"/>
    <c:showDLblsOverMax val="0"/>
  </c:chart>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1"/>
        <c:ser>
          <c:idx val="0"/>
          <c:order val="0"/>
          <c:invertIfNegative val="0"/>
          <c:cat>
            <c:strRef>
              <c:f>TechData!$A$51:$A$64</c:f>
              <c:strCache>
                <c:ptCount val="14"/>
                <c:pt idx="0">
                  <c:v>ESRI~GIS Software</c:v>
                </c:pt>
                <c:pt idx="1">
                  <c:v>Desire to learn</c:v>
                </c:pt>
                <c:pt idx="2">
                  <c:v>ArcGIS Desktop Experience</c:v>
                </c:pt>
                <c:pt idx="3">
                  <c:v>Ability to create/use database</c:v>
                </c:pt>
                <c:pt idx="4">
                  <c:v>Communication Skills</c:v>
                </c:pt>
                <c:pt idx="5">
                  <c:v>GPS</c:v>
                </c:pt>
                <c:pt idx="6">
                  <c:v>General Computer Skills</c:v>
                </c:pt>
                <c:pt idx="7">
                  <c:v>Work Independently/Self-starter</c:v>
                </c:pt>
                <c:pt idx="8">
                  <c:v>Problem-solving skills</c:v>
                </c:pt>
                <c:pt idx="9">
                  <c:v>Understand local government</c:v>
                </c:pt>
                <c:pt idx="10">
                  <c:v>Cartography Skills</c:v>
                </c:pt>
                <c:pt idx="11">
                  <c:v>Team Player</c:v>
                </c:pt>
                <c:pt idx="12">
                  <c:v>Experience</c:v>
                </c:pt>
                <c:pt idx="13">
                  <c:v>CAD</c:v>
                </c:pt>
              </c:strCache>
            </c:strRef>
          </c:cat>
          <c:val>
            <c:numRef>
              <c:f>TechData!$B$51:$B$64</c:f>
              <c:numCache>
                <c:formatCode>General</c:formatCode>
                <c:ptCount val="14"/>
                <c:pt idx="0">
                  <c:v>10</c:v>
                </c:pt>
                <c:pt idx="1">
                  <c:v>5</c:v>
                </c:pt>
                <c:pt idx="2">
                  <c:v>4</c:v>
                </c:pt>
                <c:pt idx="3">
                  <c:v>3</c:v>
                </c:pt>
                <c:pt idx="4">
                  <c:v>2</c:v>
                </c:pt>
                <c:pt idx="5">
                  <c:v>2</c:v>
                </c:pt>
                <c:pt idx="6">
                  <c:v>2</c:v>
                </c:pt>
                <c:pt idx="7">
                  <c:v>2</c:v>
                </c:pt>
                <c:pt idx="8">
                  <c:v>2</c:v>
                </c:pt>
                <c:pt idx="9">
                  <c:v>2</c:v>
                </c:pt>
                <c:pt idx="10">
                  <c:v>2</c:v>
                </c:pt>
                <c:pt idx="11">
                  <c:v>1</c:v>
                </c:pt>
                <c:pt idx="12">
                  <c:v>1</c:v>
                </c:pt>
                <c:pt idx="13">
                  <c:v>1</c:v>
                </c:pt>
              </c:numCache>
            </c:numRef>
          </c:val>
        </c:ser>
        <c:dLbls>
          <c:showLegendKey val="0"/>
          <c:showVal val="0"/>
          <c:showCatName val="0"/>
          <c:showSerName val="0"/>
          <c:showPercent val="0"/>
          <c:showBubbleSize val="0"/>
        </c:dLbls>
        <c:gapWidth val="150"/>
        <c:axId val="71119616"/>
        <c:axId val="71121536"/>
      </c:barChart>
      <c:catAx>
        <c:axId val="71119616"/>
        <c:scaling>
          <c:orientation val="minMax"/>
        </c:scaling>
        <c:delete val="0"/>
        <c:axPos val="b"/>
        <c:title>
          <c:tx>
            <c:rich>
              <a:bodyPr/>
              <a:lstStyle/>
              <a:p>
                <a:pPr>
                  <a:defRPr/>
                </a:pPr>
                <a:r>
                  <a:rPr lang="en-US"/>
                  <a:t>Characteristics</a:t>
                </a:r>
              </a:p>
            </c:rich>
          </c:tx>
          <c:layout/>
          <c:overlay val="0"/>
        </c:title>
        <c:majorTickMark val="none"/>
        <c:minorTickMark val="none"/>
        <c:tickLblPos val="nextTo"/>
        <c:txPr>
          <a:bodyPr/>
          <a:lstStyle/>
          <a:p>
            <a:pPr>
              <a:defRPr sz="1100" baseline="0"/>
            </a:pPr>
            <a:endParaRPr lang="en-US"/>
          </a:p>
        </c:txPr>
        <c:crossAx val="71121536"/>
        <c:crosses val="autoZero"/>
        <c:auto val="1"/>
        <c:lblAlgn val="ctr"/>
        <c:lblOffset val="100"/>
        <c:noMultiLvlLbl val="0"/>
      </c:catAx>
      <c:valAx>
        <c:axId val="71121536"/>
        <c:scaling>
          <c:orientation val="minMax"/>
        </c:scaling>
        <c:delete val="0"/>
        <c:axPos val="l"/>
        <c:majorGridlines/>
        <c:title>
          <c:tx>
            <c:rich>
              <a:bodyPr/>
              <a:lstStyle/>
              <a:p>
                <a:pPr>
                  <a:defRPr/>
                </a:pPr>
                <a:r>
                  <a:rPr lang="en-US"/>
                  <a:t># of Respondents</a:t>
                </a:r>
              </a:p>
            </c:rich>
          </c:tx>
          <c:layout/>
          <c:overlay val="0"/>
        </c:title>
        <c:numFmt formatCode="General" sourceLinked="1"/>
        <c:majorTickMark val="out"/>
        <c:minorTickMark val="none"/>
        <c:tickLblPos val="nextTo"/>
        <c:crossAx val="71119616"/>
        <c:crosses val="autoZero"/>
        <c:crossBetween val="between"/>
      </c:valAx>
    </c:plotArea>
    <c:plotVisOnly val="1"/>
    <c:dispBlanksAs val="gap"/>
    <c:showDLblsOverMax val="0"/>
  </c:chart>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stacked"/>
        <c:varyColors val="1"/>
        <c:ser>
          <c:idx val="0"/>
          <c:order val="0"/>
          <c:invertIfNegative val="0"/>
          <c:cat>
            <c:strRef>
              <c:f>TechData!$A$67:$A$74</c:f>
              <c:strCache>
                <c:ptCount val="8"/>
                <c:pt idx="0">
                  <c:v>Basic Python</c:v>
                </c:pt>
                <c:pt idx="1">
                  <c:v>Basic SQL</c:v>
                </c:pt>
                <c:pt idx="2">
                  <c:v>Basic Macro familiarity</c:v>
                </c:pt>
                <c:pt idx="3">
                  <c:v>ArcGIS famliarity</c:v>
                </c:pt>
                <c:pt idx="4">
                  <c:v>ArcMap</c:v>
                </c:pt>
                <c:pt idx="5">
                  <c:v>Nomad Pathfinder Office</c:v>
                </c:pt>
                <c:pt idx="6">
                  <c:v>Java Script</c:v>
                </c:pt>
                <c:pt idx="7">
                  <c:v>Word/Excel</c:v>
                </c:pt>
              </c:strCache>
            </c:strRef>
          </c:cat>
          <c:val>
            <c:numRef>
              <c:f>TechData!$B$67:$B$74</c:f>
              <c:numCache>
                <c:formatCode>General</c:formatCode>
                <c:ptCount val="8"/>
                <c:pt idx="0">
                  <c:v>2</c:v>
                </c:pt>
                <c:pt idx="1">
                  <c:v>2</c:v>
                </c:pt>
                <c:pt idx="2">
                  <c:v>2</c:v>
                </c:pt>
                <c:pt idx="3">
                  <c:v>1</c:v>
                </c:pt>
                <c:pt idx="4">
                  <c:v>1</c:v>
                </c:pt>
                <c:pt idx="5">
                  <c:v>1</c:v>
                </c:pt>
                <c:pt idx="6">
                  <c:v>1</c:v>
                </c:pt>
                <c:pt idx="7">
                  <c:v>1</c:v>
                </c:pt>
              </c:numCache>
            </c:numRef>
          </c:val>
        </c:ser>
        <c:dLbls>
          <c:showLegendKey val="0"/>
          <c:showVal val="0"/>
          <c:showCatName val="0"/>
          <c:showSerName val="0"/>
          <c:showPercent val="0"/>
          <c:showBubbleSize val="0"/>
        </c:dLbls>
        <c:gapWidth val="55"/>
        <c:overlap val="100"/>
        <c:axId val="71160192"/>
        <c:axId val="71162112"/>
      </c:barChart>
      <c:catAx>
        <c:axId val="71160192"/>
        <c:scaling>
          <c:orientation val="minMax"/>
        </c:scaling>
        <c:delete val="0"/>
        <c:axPos val="b"/>
        <c:title>
          <c:tx>
            <c:rich>
              <a:bodyPr/>
              <a:lstStyle/>
              <a:p>
                <a:pPr>
                  <a:defRPr/>
                </a:pPr>
                <a:r>
                  <a:rPr lang="en-US"/>
                  <a:t>Programming/Language/Software</a:t>
                </a:r>
                <a:r>
                  <a:rPr lang="en-US" baseline="0"/>
                  <a:t> Skills</a:t>
                </a:r>
                <a:endParaRPr lang="en-US"/>
              </a:p>
            </c:rich>
          </c:tx>
          <c:layout/>
          <c:overlay val="0"/>
        </c:title>
        <c:majorTickMark val="none"/>
        <c:minorTickMark val="none"/>
        <c:tickLblPos val="nextTo"/>
        <c:crossAx val="71162112"/>
        <c:crosses val="autoZero"/>
        <c:auto val="1"/>
        <c:lblAlgn val="ctr"/>
        <c:lblOffset val="100"/>
        <c:noMultiLvlLbl val="0"/>
      </c:catAx>
      <c:valAx>
        <c:axId val="71162112"/>
        <c:scaling>
          <c:orientation val="minMax"/>
          <c:max val="3"/>
        </c:scaling>
        <c:delete val="0"/>
        <c:axPos val="l"/>
        <c:majorGridlines/>
        <c:title>
          <c:tx>
            <c:rich>
              <a:bodyPr/>
              <a:lstStyle/>
              <a:p>
                <a:pPr>
                  <a:defRPr/>
                </a:pPr>
                <a:r>
                  <a:rPr lang="en-US"/>
                  <a:t># of Respondents</a:t>
                </a:r>
              </a:p>
            </c:rich>
          </c:tx>
          <c:layout/>
          <c:overlay val="0"/>
        </c:title>
        <c:numFmt formatCode="General" sourceLinked="1"/>
        <c:majorTickMark val="none"/>
        <c:minorTickMark val="none"/>
        <c:tickLblPos val="nextTo"/>
        <c:crossAx val="71160192"/>
        <c:crosses val="autoZero"/>
        <c:crossBetween val="between"/>
        <c:majorUnit val="0.5"/>
      </c:valAx>
    </c:plotArea>
    <c:plotVisOnly val="1"/>
    <c:dispBlanksAs val="gap"/>
    <c:showDLblsOverMax val="0"/>
  </c:chart>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100" b="0"/>
              <a:t>n=33</a:t>
            </a:r>
          </a:p>
        </c:rich>
      </c:tx>
      <c:layout>
        <c:manualLayout>
          <c:xMode val="edge"/>
          <c:yMode val="edge"/>
          <c:x val="0.47484643366947554"/>
          <c:y val="0"/>
        </c:manualLayout>
      </c:layout>
      <c:overlay val="0"/>
    </c:title>
    <c:autoTitleDeleted val="0"/>
    <c:plotArea>
      <c:layout>
        <c:manualLayout>
          <c:layoutTarget val="inner"/>
          <c:xMode val="edge"/>
          <c:yMode val="edge"/>
          <c:x val="8.6755652253994564E-2"/>
          <c:y val="4.0927967490404588E-2"/>
          <c:w val="0.89716247640097624"/>
          <c:h val="0.85109026732223569"/>
        </c:manualLayout>
      </c:layout>
      <c:barChart>
        <c:barDir val="col"/>
        <c:grouping val="percentStacked"/>
        <c:varyColors val="0"/>
        <c:ser>
          <c:idx val="0"/>
          <c:order val="0"/>
          <c:tx>
            <c:strRef>
              <c:f>AnalystData!$A$2</c:f>
              <c:strCache>
                <c:ptCount val="1"/>
                <c:pt idx="0">
                  <c:v>High School</c:v>
                </c:pt>
              </c:strCache>
            </c:strRef>
          </c:tx>
          <c:invertIfNegative val="0"/>
          <c:dLbls>
            <c:delete val="1"/>
          </c:dLbls>
          <c:cat>
            <c:strRef>
              <c:f>AnalystData!$B$1:$G$1</c:f>
              <c:strCache>
                <c:ptCount val="6"/>
                <c:pt idx="0">
                  <c:v>Local Gov</c:v>
                </c:pt>
                <c:pt idx="1">
                  <c:v>Regional Gov</c:v>
                </c:pt>
                <c:pt idx="2">
                  <c:v>State Gov</c:v>
                </c:pt>
                <c:pt idx="3">
                  <c:v>Federal Gov</c:v>
                </c:pt>
                <c:pt idx="4">
                  <c:v>Private Sector</c:v>
                </c:pt>
                <c:pt idx="5">
                  <c:v>Research/Edu</c:v>
                </c:pt>
              </c:strCache>
            </c:strRef>
          </c:cat>
          <c:val>
            <c:numRef>
              <c:f>AnalystData!$B$2:$G$2</c:f>
              <c:numCache>
                <c:formatCode>General</c:formatCode>
                <c:ptCount val="6"/>
                <c:pt idx="0">
                  <c:v>0</c:v>
                </c:pt>
                <c:pt idx="1">
                  <c:v>0</c:v>
                </c:pt>
                <c:pt idx="2">
                  <c:v>0</c:v>
                </c:pt>
                <c:pt idx="3">
                  <c:v>0</c:v>
                </c:pt>
                <c:pt idx="4">
                  <c:v>0</c:v>
                </c:pt>
                <c:pt idx="5">
                  <c:v>0</c:v>
                </c:pt>
              </c:numCache>
            </c:numRef>
          </c:val>
        </c:ser>
        <c:ser>
          <c:idx val="1"/>
          <c:order val="1"/>
          <c:tx>
            <c:strRef>
              <c:f>AnalystData!$A$3</c:f>
              <c:strCache>
                <c:ptCount val="1"/>
                <c:pt idx="0">
                  <c:v>VocTech</c:v>
                </c:pt>
              </c:strCache>
            </c:strRef>
          </c:tx>
          <c:invertIfNegative val="0"/>
          <c:dLbls>
            <c:delete val="1"/>
          </c:dLbls>
          <c:cat>
            <c:strRef>
              <c:f>AnalystData!$B$1:$G$1</c:f>
              <c:strCache>
                <c:ptCount val="6"/>
                <c:pt idx="0">
                  <c:v>Local Gov</c:v>
                </c:pt>
                <c:pt idx="1">
                  <c:v>Regional Gov</c:v>
                </c:pt>
                <c:pt idx="2">
                  <c:v>State Gov</c:v>
                </c:pt>
                <c:pt idx="3">
                  <c:v>Federal Gov</c:v>
                </c:pt>
                <c:pt idx="4">
                  <c:v>Private Sector</c:v>
                </c:pt>
                <c:pt idx="5">
                  <c:v>Research/Edu</c:v>
                </c:pt>
              </c:strCache>
            </c:strRef>
          </c:cat>
          <c:val>
            <c:numRef>
              <c:f>AnalystData!$B$3:$G$3</c:f>
              <c:numCache>
                <c:formatCode>General</c:formatCode>
                <c:ptCount val="6"/>
                <c:pt idx="0">
                  <c:v>0</c:v>
                </c:pt>
                <c:pt idx="1">
                  <c:v>0</c:v>
                </c:pt>
                <c:pt idx="2">
                  <c:v>0</c:v>
                </c:pt>
                <c:pt idx="3">
                  <c:v>0</c:v>
                </c:pt>
                <c:pt idx="4">
                  <c:v>0</c:v>
                </c:pt>
                <c:pt idx="5">
                  <c:v>0</c:v>
                </c:pt>
              </c:numCache>
            </c:numRef>
          </c:val>
        </c:ser>
        <c:ser>
          <c:idx val="2"/>
          <c:order val="2"/>
          <c:tx>
            <c:strRef>
              <c:f>AnalystData!$A$4</c:f>
              <c:strCache>
                <c:ptCount val="1"/>
                <c:pt idx="0">
                  <c:v>CC gis-focused degree</c:v>
                </c:pt>
              </c:strCache>
            </c:strRef>
          </c:tx>
          <c:invertIfNegative val="0"/>
          <c:dLbls>
            <c:dLbl>
              <c:idx val="1"/>
              <c:delete val="1"/>
            </c:dLbl>
            <c:dLbl>
              <c:idx val="2"/>
              <c:delete val="1"/>
            </c:dLbl>
            <c:dLbl>
              <c:idx val="4"/>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AnalystData!$B$1:$G$1</c:f>
              <c:strCache>
                <c:ptCount val="6"/>
                <c:pt idx="0">
                  <c:v>Local Gov</c:v>
                </c:pt>
                <c:pt idx="1">
                  <c:v>Regional Gov</c:v>
                </c:pt>
                <c:pt idx="2">
                  <c:v>State Gov</c:v>
                </c:pt>
                <c:pt idx="3">
                  <c:v>Federal Gov</c:v>
                </c:pt>
                <c:pt idx="4">
                  <c:v>Private Sector</c:v>
                </c:pt>
                <c:pt idx="5">
                  <c:v>Research/Edu</c:v>
                </c:pt>
              </c:strCache>
            </c:strRef>
          </c:cat>
          <c:val>
            <c:numRef>
              <c:f>AnalystData!$B$4:$G$4</c:f>
              <c:numCache>
                <c:formatCode>General</c:formatCode>
                <c:ptCount val="6"/>
                <c:pt idx="0">
                  <c:v>1</c:v>
                </c:pt>
                <c:pt idx="1">
                  <c:v>0</c:v>
                </c:pt>
                <c:pt idx="2">
                  <c:v>0</c:v>
                </c:pt>
                <c:pt idx="3">
                  <c:v>1</c:v>
                </c:pt>
                <c:pt idx="4">
                  <c:v>0</c:v>
                </c:pt>
                <c:pt idx="5">
                  <c:v>0</c:v>
                </c:pt>
              </c:numCache>
            </c:numRef>
          </c:val>
        </c:ser>
        <c:ser>
          <c:idx val="3"/>
          <c:order val="3"/>
          <c:tx>
            <c:strRef>
              <c:f>AnalystData!$A$5</c:f>
              <c:strCache>
                <c:ptCount val="1"/>
                <c:pt idx="0">
                  <c:v>CC non-gis degree</c:v>
                </c:pt>
              </c:strCache>
            </c:strRef>
          </c:tx>
          <c:invertIfNegative val="0"/>
          <c:dLbls>
            <c:delete val="1"/>
          </c:dLbls>
          <c:cat>
            <c:strRef>
              <c:f>AnalystData!$B$1:$G$1</c:f>
              <c:strCache>
                <c:ptCount val="6"/>
                <c:pt idx="0">
                  <c:v>Local Gov</c:v>
                </c:pt>
                <c:pt idx="1">
                  <c:v>Regional Gov</c:v>
                </c:pt>
                <c:pt idx="2">
                  <c:v>State Gov</c:v>
                </c:pt>
                <c:pt idx="3">
                  <c:v>Federal Gov</c:v>
                </c:pt>
                <c:pt idx="4">
                  <c:v>Private Sector</c:v>
                </c:pt>
                <c:pt idx="5">
                  <c:v>Research/Edu</c:v>
                </c:pt>
              </c:strCache>
            </c:strRef>
          </c:cat>
          <c:val>
            <c:numRef>
              <c:f>AnalystData!$B$5:$G$5</c:f>
              <c:numCache>
                <c:formatCode>General</c:formatCode>
                <c:ptCount val="6"/>
                <c:pt idx="0">
                  <c:v>0</c:v>
                </c:pt>
                <c:pt idx="1">
                  <c:v>0</c:v>
                </c:pt>
                <c:pt idx="2">
                  <c:v>0</c:v>
                </c:pt>
                <c:pt idx="3">
                  <c:v>0</c:v>
                </c:pt>
                <c:pt idx="4">
                  <c:v>0</c:v>
                </c:pt>
                <c:pt idx="5">
                  <c:v>0</c:v>
                </c:pt>
              </c:numCache>
            </c:numRef>
          </c:val>
        </c:ser>
        <c:ser>
          <c:idx val="4"/>
          <c:order val="4"/>
          <c:tx>
            <c:strRef>
              <c:f>AnalystData!$A$6</c:f>
              <c:strCache>
                <c:ptCount val="1"/>
                <c:pt idx="0">
                  <c:v>College gis-focused major</c:v>
                </c:pt>
              </c:strCache>
            </c:strRef>
          </c:tx>
          <c:invertIfNegative val="0"/>
          <c:dLbls>
            <c:dLbl>
              <c:idx val="1"/>
              <c:delete val="1"/>
            </c:dLbl>
            <c:dLbl>
              <c:idx val="2"/>
              <c:delete val="1"/>
            </c:dLbl>
            <c:txPr>
              <a:bodyPr/>
              <a:lstStyle/>
              <a:p>
                <a:pPr>
                  <a:defRPr b="1"/>
                </a:pPr>
                <a:endParaRPr lang="en-US"/>
              </a:p>
            </c:txPr>
            <c:showLegendKey val="0"/>
            <c:showVal val="0"/>
            <c:showCatName val="0"/>
            <c:showSerName val="1"/>
            <c:showPercent val="0"/>
            <c:showBubbleSize val="0"/>
            <c:showLeaderLines val="0"/>
          </c:dLbls>
          <c:cat>
            <c:strRef>
              <c:f>AnalystData!$B$1:$G$1</c:f>
              <c:strCache>
                <c:ptCount val="6"/>
                <c:pt idx="0">
                  <c:v>Local Gov</c:v>
                </c:pt>
                <c:pt idx="1">
                  <c:v>Regional Gov</c:v>
                </c:pt>
                <c:pt idx="2">
                  <c:v>State Gov</c:v>
                </c:pt>
                <c:pt idx="3">
                  <c:v>Federal Gov</c:v>
                </c:pt>
                <c:pt idx="4">
                  <c:v>Private Sector</c:v>
                </c:pt>
                <c:pt idx="5">
                  <c:v>Research/Edu</c:v>
                </c:pt>
              </c:strCache>
            </c:strRef>
          </c:cat>
          <c:val>
            <c:numRef>
              <c:f>AnalystData!$B$6:$G$6</c:f>
              <c:numCache>
                <c:formatCode>General</c:formatCode>
                <c:ptCount val="6"/>
                <c:pt idx="0">
                  <c:v>5</c:v>
                </c:pt>
                <c:pt idx="1">
                  <c:v>0</c:v>
                </c:pt>
                <c:pt idx="2">
                  <c:v>0</c:v>
                </c:pt>
                <c:pt idx="3">
                  <c:v>1</c:v>
                </c:pt>
                <c:pt idx="4">
                  <c:v>4</c:v>
                </c:pt>
                <c:pt idx="5">
                  <c:v>2</c:v>
                </c:pt>
              </c:numCache>
            </c:numRef>
          </c:val>
        </c:ser>
        <c:ser>
          <c:idx val="5"/>
          <c:order val="5"/>
          <c:tx>
            <c:strRef>
              <c:f>AnalystData!$A$7</c:f>
              <c:strCache>
                <c:ptCount val="1"/>
                <c:pt idx="0">
                  <c:v>College non-gis major</c:v>
                </c:pt>
              </c:strCache>
            </c:strRef>
          </c:tx>
          <c:invertIfNegative val="0"/>
          <c:dLbls>
            <c:dLbl>
              <c:idx val="1"/>
              <c:delete val="1"/>
            </c:dLbl>
            <c:dLbl>
              <c:idx val="2"/>
              <c:delete val="1"/>
            </c:dLbl>
            <c:dLbl>
              <c:idx val="3"/>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AnalystData!$B$1:$G$1</c:f>
              <c:strCache>
                <c:ptCount val="6"/>
                <c:pt idx="0">
                  <c:v>Local Gov</c:v>
                </c:pt>
                <c:pt idx="1">
                  <c:v>Regional Gov</c:v>
                </c:pt>
                <c:pt idx="2">
                  <c:v>State Gov</c:v>
                </c:pt>
                <c:pt idx="3">
                  <c:v>Federal Gov</c:v>
                </c:pt>
                <c:pt idx="4">
                  <c:v>Private Sector</c:v>
                </c:pt>
                <c:pt idx="5">
                  <c:v>Research/Edu</c:v>
                </c:pt>
              </c:strCache>
            </c:strRef>
          </c:cat>
          <c:val>
            <c:numRef>
              <c:f>AnalystData!$B$7:$G$7</c:f>
              <c:numCache>
                <c:formatCode>General</c:formatCode>
                <c:ptCount val="6"/>
                <c:pt idx="0">
                  <c:v>1</c:v>
                </c:pt>
                <c:pt idx="1">
                  <c:v>0</c:v>
                </c:pt>
                <c:pt idx="2">
                  <c:v>0</c:v>
                </c:pt>
                <c:pt idx="3">
                  <c:v>0</c:v>
                </c:pt>
                <c:pt idx="4">
                  <c:v>1</c:v>
                </c:pt>
                <c:pt idx="5">
                  <c:v>0</c:v>
                </c:pt>
              </c:numCache>
            </c:numRef>
          </c:val>
        </c:ser>
        <c:dLbls>
          <c:showLegendKey val="0"/>
          <c:showVal val="1"/>
          <c:showCatName val="0"/>
          <c:showSerName val="0"/>
          <c:showPercent val="0"/>
          <c:showBubbleSize val="0"/>
        </c:dLbls>
        <c:gapWidth val="55"/>
        <c:overlap val="100"/>
        <c:axId val="71255936"/>
        <c:axId val="71274496"/>
      </c:barChart>
      <c:catAx>
        <c:axId val="71255936"/>
        <c:scaling>
          <c:orientation val="minMax"/>
        </c:scaling>
        <c:delete val="0"/>
        <c:axPos val="b"/>
        <c:title>
          <c:tx>
            <c:rich>
              <a:bodyPr/>
              <a:lstStyle/>
              <a:p>
                <a:pPr>
                  <a:defRPr/>
                </a:pPr>
                <a:r>
                  <a:rPr lang="en-US"/>
                  <a:t>Organization Type</a:t>
                </a:r>
              </a:p>
            </c:rich>
          </c:tx>
          <c:layout/>
          <c:overlay val="0"/>
        </c:title>
        <c:majorTickMark val="none"/>
        <c:minorTickMark val="none"/>
        <c:tickLblPos val="nextTo"/>
        <c:crossAx val="71274496"/>
        <c:crosses val="autoZero"/>
        <c:auto val="1"/>
        <c:lblAlgn val="ctr"/>
        <c:lblOffset val="100"/>
        <c:noMultiLvlLbl val="0"/>
      </c:catAx>
      <c:valAx>
        <c:axId val="71274496"/>
        <c:scaling>
          <c:orientation val="minMax"/>
        </c:scaling>
        <c:delete val="0"/>
        <c:axPos val="l"/>
        <c:majorGridlines/>
        <c:title>
          <c:tx>
            <c:rich>
              <a:bodyPr/>
              <a:lstStyle/>
              <a:p>
                <a:pPr>
                  <a:defRPr/>
                </a:pPr>
                <a:r>
                  <a:rPr lang="en-US"/>
                  <a:t>% selected</a:t>
                </a:r>
                <a:r>
                  <a:rPr lang="en-US" baseline="0"/>
                  <a:t> by category</a:t>
                </a:r>
                <a:endParaRPr lang="en-US"/>
              </a:p>
            </c:rich>
          </c:tx>
          <c:layout/>
          <c:overlay val="0"/>
        </c:title>
        <c:numFmt formatCode="0%" sourceLinked="1"/>
        <c:majorTickMark val="none"/>
        <c:minorTickMark val="none"/>
        <c:tickLblPos val="nextTo"/>
        <c:crossAx val="71255936"/>
        <c:crosses val="autoZero"/>
        <c:crossBetween val="between"/>
      </c:valAx>
    </c:plotArea>
    <c:plotVisOnly val="1"/>
    <c:dispBlanksAs val="gap"/>
    <c:showDLblsOverMax val="0"/>
  </c:chart>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0"/>
          <c:order val="0"/>
          <c:tx>
            <c:strRef>
              <c:f>AnalystData!$A$28</c:f>
              <c:strCache>
                <c:ptCount val="1"/>
                <c:pt idx="0">
                  <c:v>High School</c:v>
                </c:pt>
              </c:strCache>
            </c:strRef>
          </c:tx>
          <c:invertIfNegative val="0"/>
          <c:cat>
            <c:strRef>
              <c:f>AnalystData!$B$27:$H$27</c:f>
              <c:strCache>
                <c:ptCount val="7"/>
                <c:pt idx="0">
                  <c:v>Weber</c:v>
                </c:pt>
                <c:pt idx="1">
                  <c:v>Morgan</c:v>
                </c:pt>
                <c:pt idx="2">
                  <c:v>Cache</c:v>
                </c:pt>
                <c:pt idx="3">
                  <c:v>Davis </c:v>
                </c:pt>
                <c:pt idx="4">
                  <c:v>Salt Lake</c:v>
                </c:pt>
                <c:pt idx="5">
                  <c:v>Utah</c:v>
                </c:pt>
                <c:pt idx="6">
                  <c:v>DC</c:v>
                </c:pt>
              </c:strCache>
            </c:strRef>
          </c:cat>
          <c:val>
            <c:numRef>
              <c:f>AnalystData!$B$28:$H$28</c:f>
              <c:numCache>
                <c:formatCode>General</c:formatCode>
                <c:ptCount val="7"/>
                <c:pt idx="0">
                  <c:v>0</c:v>
                </c:pt>
                <c:pt idx="1">
                  <c:v>0</c:v>
                </c:pt>
                <c:pt idx="2">
                  <c:v>0</c:v>
                </c:pt>
                <c:pt idx="3">
                  <c:v>0</c:v>
                </c:pt>
                <c:pt idx="4">
                  <c:v>0</c:v>
                </c:pt>
                <c:pt idx="5">
                  <c:v>0</c:v>
                </c:pt>
                <c:pt idx="6">
                  <c:v>0</c:v>
                </c:pt>
              </c:numCache>
            </c:numRef>
          </c:val>
        </c:ser>
        <c:ser>
          <c:idx val="1"/>
          <c:order val="1"/>
          <c:tx>
            <c:strRef>
              <c:f>AnalystData!$A$29</c:f>
              <c:strCache>
                <c:ptCount val="1"/>
                <c:pt idx="0">
                  <c:v>VocTech</c:v>
                </c:pt>
              </c:strCache>
            </c:strRef>
          </c:tx>
          <c:invertIfNegative val="0"/>
          <c:cat>
            <c:strRef>
              <c:f>AnalystData!$B$27:$H$27</c:f>
              <c:strCache>
                <c:ptCount val="7"/>
                <c:pt idx="0">
                  <c:v>Weber</c:v>
                </c:pt>
                <c:pt idx="1">
                  <c:v>Morgan</c:v>
                </c:pt>
                <c:pt idx="2">
                  <c:v>Cache</c:v>
                </c:pt>
                <c:pt idx="3">
                  <c:v>Davis </c:v>
                </c:pt>
                <c:pt idx="4">
                  <c:v>Salt Lake</c:v>
                </c:pt>
                <c:pt idx="5">
                  <c:v>Utah</c:v>
                </c:pt>
                <c:pt idx="6">
                  <c:v>DC</c:v>
                </c:pt>
              </c:strCache>
            </c:strRef>
          </c:cat>
          <c:val>
            <c:numRef>
              <c:f>AnalystData!$B$29:$H$29</c:f>
              <c:numCache>
                <c:formatCode>General</c:formatCode>
                <c:ptCount val="7"/>
                <c:pt idx="0">
                  <c:v>0</c:v>
                </c:pt>
                <c:pt idx="1">
                  <c:v>0</c:v>
                </c:pt>
                <c:pt idx="2">
                  <c:v>0</c:v>
                </c:pt>
                <c:pt idx="3">
                  <c:v>0</c:v>
                </c:pt>
                <c:pt idx="4">
                  <c:v>0</c:v>
                </c:pt>
                <c:pt idx="5">
                  <c:v>0</c:v>
                </c:pt>
                <c:pt idx="6">
                  <c:v>0</c:v>
                </c:pt>
              </c:numCache>
            </c:numRef>
          </c:val>
        </c:ser>
        <c:ser>
          <c:idx val="2"/>
          <c:order val="2"/>
          <c:tx>
            <c:strRef>
              <c:f>AnalystData!$A$30</c:f>
              <c:strCache>
                <c:ptCount val="1"/>
                <c:pt idx="0">
                  <c:v>CC gis-focused degree</c:v>
                </c:pt>
              </c:strCache>
            </c:strRef>
          </c:tx>
          <c:invertIfNegative val="0"/>
          <c:dLbls>
            <c:dLbl>
              <c:idx val="0"/>
              <c:delete val="1"/>
            </c:dLbl>
            <c:dLbl>
              <c:idx val="1"/>
              <c:delete val="1"/>
            </c:dLbl>
            <c:dLbl>
              <c:idx val="2"/>
              <c:delete val="1"/>
            </c:dLbl>
            <c:dLbl>
              <c:idx val="5"/>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AnalystData!$B$27:$H$27</c:f>
              <c:strCache>
                <c:ptCount val="7"/>
                <c:pt idx="0">
                  <c:v>Weber</c:v>
                </c:pt>
                <c:pt idx="1">
                  <c:v>Morgan</c:v>
                </c:pt>
                <c:pt idx="2">
                  <c:v>Cache</c:v>
                </c:pt>
                <c:pt idx="3">
                  <c:v>Davis </c:v>
                </c:pt>
                <c:pt idx="4">
                  <c:v>Salt Lake</c:v>
                </c:pt>
                <c:pt idx="5">
                  <c:v>Utah</c:v>
                </c:pt>
                <c:pt idx="6">
                  <c:v>DC</c:v>
                </c:pt>
              </c:strCache>
            </c:strRef>
          </c:cat>
          <c:val>
            <c:numRef>
              <c:f>AnalystData!$B$30:$H$30</c:f>
              <c:numCache>
                <c:formatCode>General</c:formatCode>
                <c:ptCount val="7"/>
                <c:pt idx="0">
                  <c:v>0</c:v>
                </c:pt>
                <c:pt idx="1">
                  <c:v>0</c:v>
                </c:pt>
                <c:pt idx="2">
                  <c:v>0</c:v>
                </c:pt>
                <c:pt idx="3">
                  <c:v>1</c:v>
                </c:pt>
                <c:pt idx="4">
                  <c:v>2</c:v>
                </c:pt>
                <c:pt idx="5">
                  <c:v>0</c:v>
                </c:pt>
                <c:pt idx="6">
                  <c:v>0</c:v>
                </c:pt>
              </c:numCache>
            </c:numRef>
          </c:val>
        </c:ser>
        <c:ser>
          <c:idx val="3"/>
          <c:order val="3"/>
          <c:tx>
            <c:strRef>
              <c:f>AnalystData!$A$31</c:f>
              <c:strCache>
                <c:ptCount val="1"/>
                <c:pt idx="0">
                  <c:v>CC non-gis degree</c:v>
                </c:pt>
              </c:strCache>
            </c:strRef>
          </c:tx>
          <c:invertIfNegative val="0"/>
          <c:cat>
            <c:strRef>
              <c:f>AnalystData!$B$27:$H$27</c:f>
              <c:strCache>
                <c:ptCount val="7"/>
                <c:pt idx="0">
                  <c:v>Weber</c:v>
                </c:pt>
                <c:pt idx="1">
                  <c:v>Morgan</c:v>
                </c:pt>
                <c:pt idx="2">
                  <c:v>Cache</c:v>
                </c:pt>
                <c:pt idx="3">
                  <c:v>Davis </c:v>
                </c:pt>
                <c:pt idx="4">
                  <c:v>Salt Lake</c:v>
                </c:pt>
                <c:pt idx="5">
                  <c:v>Utah</c:v>
                </c:pt>
                <c:pt idx="6">
                  <c:v>DC</c:v>
                </c:pt>
              </c:strCache>
            </c:strRef>
          </c:cat>
          <c:val>
            <c:numRef>
              <c:f>AnalystData!$B$31:$H$31</c:f>
              <c:numCache>
                <c:formatCode>General</c:formatCode>
                <c:ptCount val="7"/>
                <c:pt idx="0">
                  <c:v>0</c:v>
                </c:pt>
                <c:pt idx="1">
                  <c:v>0</c:v>
                </c:pt>
                <c:pt idx="2">
                  <c:v>0</c:v>
                </c:pt>
                <c:pt idx="3">
                  <c:v>0</c:v>
                </c:pt>
                <c:pt idx="4">
                  <c:v>0</c:v>
                </c:pt>
                <c:pt idx="5">
                  <c:v>0</c:v>
                </c:pt>
                <c:pt idx="6">
                  <c:v>0</c:v>
                </c:pt>
              </c:numCache>
            </c:numRef>
          </c:val>
        </c:ser>
        <c:ser>
          <c:idx val="4"/>
          <c:order val="4"/>
          <c:tx>
            <c:strRef>
              <c:f>AnalystData!$A$32</c:f>
              <c:strCache>
                <c:ptCount val="1"/>
                <c:pt idx="0">
                  <c:v>College gis-focused major</c:v>
                </c:pt>
              </c:strCache>
            </c:strRef>
          </c:tx>
          <c:invertIfNegative val="0"/>
          <c:dLbls>
            <c:dLbl>
              <c:idx val="0"/>
              <c:layout>
                <c:manualLayout>
                  <c:x val="3.083411304985912E-2"/>
                  <c:y val="4.4530580108824193E-2"/>
                </c:manualLayout>
              </c:layout>
              <c:showLegendKey val="0"/>
              <c:showVal val="0"/>
              <c:showCatName val="0"/>
              <c:showSerName val="1"/>
              <c:showPercent val="0"/>
              <c:showBubbleSize val="0"/>
            </c:dLbl>
            <c:dLbl>
              <c:idx val="1"/>
              <c:delete val="1"/>
            </c:dLbl>
            <c:dLbl>
              <c:idx val="2"/>
              <c:layout>
                <c:manualLayout>
                  <c:x val="-5.8731643904493562E-3"/>
                  <c:y val="6.0723518330214811E-2"/>
                </c:manualLayout>
              </c:layout>
              <c:showLegendKey val="0"/>
              <c:showVal val="0"/>
              <c:showCatName val="0"/>
              <c:showSerName val="1"/>
              <c:showPercent val="0"/>
              <c:showBubbleSize val="0"/>
            </c:dLbl>
            <c:dLbl>
              <c:idx val="4"/>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AnalystData!$B$27:$H$27</c:f>
              <c:strCache>
                <c:ptCount val="7"/>
                <c:pt idx="0">
                  <c:v>Weber</c:v>
                </c:pt>
                <c:pt idx="1">
                  <c:v>Morgan</c:v>
                </c:pt>
                <c:pt idx="2">
                  <c:v>Cache</c:v>
                </c:pt>
                <c:pt idx="3">
                  <c:v>Davis </c:v>
                </c:pt>
                <c:pt idx="4">
                  <c:v>Salt Lake</c:v>
                </c:pt>
                <c:pt idx="5">
                  <c:v>Utah</c:v>
                </c:pt>
                <c:pt idx="6">
                  <c:v>DC</c:v>
                </c:pt>
              </c:strCache>
            </c:strRef>
          </c:cat>
          <c:val>
            <c:numRef>
              <c:f>AnalystData!$B$32:$H$32</c:f>
              <c:numCache>
                <c:formatCode>General</c:formatCode>
                <c:ptCount val="7"/>
                <c:pt idx="0">
                  <c:v>1</c:v>
                </c:pt>
                <c:pt idx="1">
                  <c:v>0</c:v>
                </c:pt>
                <c:pt idx="2">
                  <c:v>2</c:v>
                </c:pt>
                <c:pt idx="3">
                  <c:v>3</c:v>
                </c:pt>
                <c:pt idx="4">
                  <c:v>0</c:v>
                </c:pt>
                <c:pt idx="5">
                  <c:v>3</c:v>
                </c:pt>
                <c:pt idx="6">
                  <c:v>0</c:v>
                </c:pt>
              </c:numCache>
            </c:numRef>
          </c:val>
        </c:ser>
        <c:ser>
          <c:idx val="5"/>
          <c:order val="5"/>
          <c:tx>
            <c:strRef>
              <c:f>AnalystData!$A$33</c:f>
              <c:strCache>
                <c:ptCount val="1"/>
                <c:pt idx="0">
                  <c:v>College non-gis major</c:v>
                </c:pt>
              </c:strCache>
            </c:strRef>
          </c:tx>
          <c:invertIfNegative val="0"/>
          <c:dLbls>
            <c:dLbl>
              <c:idx val="0"/>
              <c:delete val="1"/>
            </c:dLbl>
            <c:dLbl>
              <c:idx val="1"/>
              <c:delete val="1"/>
            </c:dLbl>
            <c:dLbl>
              <c:idx val="2"/>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AnalystData!$B$27:$H$27</c:f>
              <c:strCache>
                <c:ptCount val="7"/>
                <c:pt idx="0">
                  <c:v>Weber</c:v>
                </c:pt>
                <c:pt idx="1">
                  <c:v>Morgan</c:v>
                </c:pt>
                <c:pt idx="2">
                  <c:v>Cache</c:v>
                </c:pt>
                <c:pt idx="3">
                  <c:v>Davis </c:v>
                </c:pt>
                <c:pt idx="4">
                  <c:v>Salt Lake</c:v>
                </c:pt>
                <c:pt idx="5">
                  <c:v>Utah</c:v>
                </c:pt>
                <c:pt idx="6">
                  <c:v>DC</c:v>
                </c:pt>
              </c:strCache>
            </c:strRef>
          </c:cat>
          <c:val>
            <c:numRef>
              <c:f>AnalystData!$B$33:$H$33</c:f>
              <c:numCache>
                <c:formatCode>General</c:formatCode>
                <c:ptCount val="7"/>
                <c:pt idx="0">
                  <c:v>0</c:v>
                </c:pt>
                <c:pt idx="1">
                  <c:v>0</c:v>
                </c:pt>
                <c:pt idx="2">
                  <c:v>0</c:v>
                </c:pt>
                <c:pt idx="3">
                  <c:v>1</c:v>
                </c:pt>
                <c:pt idx="4">
                  <c:v>2</c:v>
                </c:pt>
                <c:pt idx="5">
                  <c:v>1</c:v>
                </c:pt>
                <c:pt idx="6">
                  <c:v>0</c:v>
                </c:pt>
              </c:numCache>
            </c:numRef>
          </c:val>
        </c:ser>
        <c:dLbls>
          <c:showLegendKey val="0"/>
          <c:showVal val="0"/>
          <c:showCatName val="0"/>
          <c:showSerName val="0"/>
          <c:showPercent val="0"/>
          <c:showBubbleSize val="0"/>
        </c:dLbls>
        <c:gapWidth val="55"/>
        <c:overlap val="100"/>
        <c:axId val="71323008"/>
        <c:axId val="71366144"/>
      </c:barChart>
      <c:catAx>
        <c:axId val="71323008"/>
        <c:scaling>
          <c:orientation val="minMax"/>
        </c:scaling>
        <c:delete val="0"/>
        <c:axPos val="b"/>
        <c:title>
          <c:tx>
            <c:rich>
              <a:bodyPr/>
              <a:lstStyle/>
              <a:p>
                <a:pPr>
                  <a:defRPr/>
                </a:pPr>
                <a:r>
                  <a:rPr lang="en-US"/>
                  <a:t>County</a:t>
                </a:r>
              </a:p>
            </c:rich>
          </c:tx>
          <c:layout/>
          <c:overlay val="0"/>
        </c:title>
        <c:majorTickMark val="none"/>
        <c:minorTickMark val="none"/>
        <c:tickLblPos val="nextTo"/>
        <c:crossAx val="71366144"/>
        <c:crosses val="autoZero"/>
        <c:auto val="1"/>
        <c:lblAlgn val="ctr"/>
        <c:lblOffset val="100"/>
        <c:noMultiLvlLbl val="0"/>
      </c:catAx>
      <c:valAx>
        <c:axId val="71366144"/>
        <c:scaling>
          <c:orientation val="minMax"/>
        </c:scaling>
        <c:delete val="0"/>
        <c:axPos val="l"/>
        <c:majorGridlines/>
        <c:title>
          <c:tx>
            <c:rich>
              <a:bodyPr/>
              <a:lstStyle/>
              <a:p>
                <a:pPr>
                  <a:defRPr/>
                </a:pPr>
                <a:r>
                  <a:rPr lang="en-US"/>
                  <a:t>% selected by category</a:t>
                </a:r>
              </a:p>
            </c:rich>
          </c:tx>
          <c:layout/>
          <c:overlay val="0"/>
        </c:title>
        <c:numFmt formatCode="0%" sourceLinked="1"/>
        <c:majorTickMark val="none"/>
        <c:minorTickMark val="none"/>
        <c:tickLblPos val="nextTo"/>
        <c:crossAx val="71323008"/>
        <c:crosses val="autoZero"/>
        <c:crossBetween val="between"/>
      </c:valAx>
    </c:plotArea>
    <c:plotVisOnly val="1"/>
    <c:dispBlanksAs val="gap"/>
    <c:showDLblsOverMax val="0"/>
  </c:chart>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0"/>
          <c:order val="0"/>
          <c:tx>
            <c:strRef>
              <c:f>AnalystData!$A$37</c:f>
              <c:strCache>
                <c:ptCount val="1"/>
                <c:pt idx="0">
                  <c:v>High School</c:v>
                </c:pt>
              </c:strCache>
            </c:strRef>
          </c:tx>
          <c:invertIfNegative val="0"/>
          <c:cat>
            <c:strRef>
              <c:f>AnalystData!$B$36:$G$36</c:f>
              <c:strCache>
                <c:ptCount val="6"/>
                <c:pt idx="0">
                  <c:v>Local Gov</c:v>
                </c:pt>
                <c:pt idx="1">
                  <c:v>Regional Gov</c:v>
                </c:pt>
                <c:pt idx="2">
                  <c:v>State Gov</c:v>
                </c:pt>
                <c:pt idx="3">
                  <c:v>Federal Gov</c:v>
                </c:pt>
                <c:pt idx="4">
                  <c:v>Private Sector</c:v>
                </c:pt>
                <c:pt idx="5">
                  <c:v>Research/Edu</c:v>
                </c:pt>
              </c:strCache>
            </c:strRef>
          </c:cat>
          <c:val>
            <c:numRef>
              <c:f>AnalystData!$B$37:$G$37</c:f>
              <c:numCache>
                <c:formatCode>General</c:formatCode>
                <c:ptCount val="6"/>
                <c:pt idx="0">
                  <c:v>0</c:v>
                </c:pt>
                <c:pt idx="1">
                  <c:v>0</c:v>
                </c:pt>
                <c:pt idx="2">
                  <c:v>0</c:v>
                </c:pt>
                <c:pt idx="3">
                  <c:v>0</c:v>
                </c:pt>
                <c:pt idx="4">
                  <c:v>0</c:v>
                </c:pt>
                <c:pt idx="5">
                  <c:v>0</c:v>
                </c:pt>
              </c:numCache>
            </c:numRef>
          </c:val>
        </c:ser>
        <c:ser>
          <c:idx val="1"/>
          <c:order val="1"/>
          <c:tx>
            <c:strRef>
              <c:f>AnalystData!$A$38</c:f>
              <c:strCache>
                <c:ptCount val="1"/>
                <c:pt idx="0">
                  <c:v>VocTech</c:v>
                </c:pt>
              </c:strCache>
            </c:strRef>
          </c:tx>
          <c:invertIfNegative val="0"/>
          <c:dLbls>
            <c:dLbl>
              <c:idx val="1"/>
              <c:delete val="1"/>
            </c:dLbl>
            <c:dLbl>
              <c:idx val="2"/>
              <c:delete val="1"/>
            </c:dLbl>
            <c:dLbl>
              <c:idx val="3"/>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AnalystData!$B$36:$G$36</c:f>
              <c:strCache>
                <c:ptCount val="6"/>
                <c:pt idx="0">
                  <c:v>Local Gov</c:v>
                </c:pt>
                <c:pt idx="1">
                  <c:v>Regional Gov</c:v>
                </c:pt>
                <c:pt idx="2">
                  <c:v>State Gov</c:v>
                </c:pt>
                <c:pt idx="3">
                  <c:v>Federal Gov</c:v>
                </c:pt>
                <c:pt idx="4">
                  <c:v>Private Sector</c:v>
                </c:pt>
                <c:pt idx="5">
                  <c:v>Research/Edu</c:v>
                </c:pt>
              </c:strCache>
            </c:strRef>
          </c:cat>
          <c:val>
            <c:numRef>
              <c:f>AnalystData!$B$38:$G$38</c:f>
              <c:numCache>
                <c:formatCode>General</c:formatCode>
                <c:ptCount val="6"/>
                <c:pt idx="0">
                  <c:v>1</c:v>
                </c:pt>
                <c:pt idx="1">
                  <c:v>0</c:v>
                </c:pt>
                <c:pt idx="2">
                  <c:v>0</c:v>
                </c:pt>
                <c:pt idx="3">
                  <c:v>0</c:v>
                </c:pt>
                <c:pt idx="4">
                  <c:v>1</c:v>
                </c:pt>
                <c:pt idx="5">
                  <c:v>0</c:v>
                </c:pt>
              </c:numCache>
            </c:numRef>
          </c:val>
        </c:ser>
        <c:ser>
          <c:idx val="2"/>
          <c:order val="2"/>
          <c:tx>
            <c:strRef>
              <c:f>AnalystData!$A$39</c:f>
              <c:strCache>
                <c:ptCount val="1"/>
                <c:pt idx="0">
                  <c:v>CC gis-focused degree</c:v>
                </c:pt>
              </c:strCache>
            </c:strRef>
          </c:tx>
          <c:invertIfNegative val="0"/>
          <c:dLbls>
            <c:dLbl>
              <c:idx val="1"/>
              <c:delete val="1"/>
            </c:dLbl>
            <c:dLbl>
              <c:idx val="2"/>
              <c:delete val="1"/>
            </c:dLbl>
            <c:dLbl>
              <c:idx val="3"/>
              <c:delete val="1"/>
            </c:dLbl>
            <c:dLbl>
              <c:idx val="4"/>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AnalystData!$B$36:$G$36</c:f>
              <c:strCache>
                <c:ptCount val="6"/>
                <c:pt idx="0">
                  <c:v>Local Gov</c:v>
                </c:pt>
                <c:pt idx="1">
                  <c:v>Regional Gov</c:v>
                </c:pt>
                <c:pt idx="2">
                  <c:v>State Gov</c:v>
                </c:pt>
                <c:pt idx="3">
                  <c:v>Federal Gov</c:v>
                </c:pt>
                <c:pt idx="4">
                  <c:v>Private Sector</c:v>
                </c:pt>
                <c:pt idx="5">
                  <c:v>Research/Edu</c:v>
                </c:pt>
              </c:strCache>
            </c:strRef>
          </c:cat>
          <c:val>
            <c:numRef>
              <c:f>AnalystData!$B$39:$G$39</c:f>
              <c:numCache>
                <c:formatCode>General</c:formatCode>
                <c:ptCount val="6"/>
                <c:pt idx="0">
                  <c:v>5</c:v>
                </c:pt>
                <c:pt idx="1">
                  <c:v>0</c:v>
                </c:pt>
                <c:pt idx="2">
                  <c:v>0</c:v>
                </c:pt>
                <c:pt idx="3">
                  <c:v>0</c:v>
                </c:pt>
                <c:pt idx="4">
                  <c:v>0</c:v>
                </c:pt>
                <c:pt idx="5">
                  <c:v>0</c:v>
                </c:pt>
              </c:numCache>
            </c:numRef>
          </c:val>
        </c:ser>
        <c:ser>
          <c:idx val="3"/>
          <c:order val="3"/>
          <c:tx>
            <c:strRef>
              <c:f>AnalystData!$A$40</c:f>
              <c:strCache>
                <c:ptCount val="1"/>
                <c:pt idx="0">
                  <c:v>College gis-focused major</c:v>
                </c:pt>
              </c:strCache>
            </c:strRef>
          </c:tx>
          <c:invertIfNegative val="0"/>
          <c:dLbls>
            <c:dLbl>
              <c:idx val="1"/>
              <c:delete val="1"/>
            </c:dLbl>
            <c:dLbl>
              <c:idx val="2"/>
              <c:delete val="1"/>
            </c:dLbl>
            <c:txPr>
              <a:bodyPr/>
              <a:lstStyle/>
              <a:p>
                <a:pPr>
                  <a:defRPr b="1"/>
                </a:pPr>
                <a:endParaRPr lang="en-US"/>
              </a:p>
            </c:txPr>
            <c:showLegendKey val="0"/>
            <c:showVal val="0"/>
            <c:showCatName val="0"/>
            <c:showSerName val="1"/>
            <c:showPercent val="0"/>
            <c:showBubbleSize val="0"/>
            <c:showLeaderLines val="0"/>
          </c:dLbls>
          <c:cat>
            <c:strRef>
              <c:f>AnalystData!$B$36:$G$36</c:f>
              <c:strCache>
                <c:ptCount val="6"/>
                <c:pt idx="0">
                  <c:v>Local Gov</c:v>
                </c:pt>
                <c:pt idx="1">
                  <c:v>Regional Gov</c:v>
                </c:pt>
                <c:pt idx="2">
                  <c:v>State Gov</c:v>
                </c:pt>
                <c:pt idx="3">
                  <c:v>Federal Gov</c:v>
                </c:pt>
                <c:pt idx="4">
                  <c:v>Private Sector</c:v>
                </c:pt>
                <c:pt idx="5">
                  <c:v>Research/Edu</c:v>
                </c:pt>
              </c:strCache>
            </c:strRef>
          </c:cat>
          <c:val>
            <c:numRef>
              <c:f>AnalystData!$B$40:$G$40</c:f>
              <c:numCache>
                <c:formatCode>General</c:formatCode>
                <c:ptCount val="6"/>
                <c:pt idx="0">
                  <c:v>7</c:v>
                </c:pt>
                <c:pt idx="1">
                  <c:v>0</c:v>
                </c:pt>
                <c:pt idx="2">
                  <c:v>0</c:v>
                </c:pt>
                <c:pt idx="3">
                  <c:v>2</c:v>
                </c:pt>
                <c:pt idx="4">
                  <c:v>5</c:v>
                </c:pt>
                <c:pt idx="5">
                  <c:v>1</c:v>
                </c:pt>
              </c:numCache>
            </c:numRef>
          </c:val>
        </c:ser>
        <c:dLbls>
          <c:showLegendKey val="0"/>
          <c:showVal val="0"/>
          <c:showCatName val="0"/>
          <c:showSerName val="0"/>
          <c:showPercent val="0"/>
          <c:showBubbleSize val="0"/>
        </c:dLbls>
        <c:gapWidth val="55"/>
        <c:overlap val="100"/>
        <c:axId val="71416448"/>
        <c:axId val="71447296"/>
      </c:barChart>
      <c:catAx>
        <c:axId val="71416448"/>
        <c:scaling>
          <c:orientation val="minMax"/>
        </c:scaling>
        <c:delete val="0"/>
        <c:axPos val="b"/>
        <c:title>
          <c:tx>
            <c:rich>
              <a:bodyPr/>
              <a:lstStyle/>
              <a:p>
                <a:pPr>
                  <a:defRPr/>
                </a:pPr>
                <a:r>
                  <a:rPr lang="en-US"/>
                  <a:t>Organization</a:t>
                </a:r>
                <a:r>
                  <a:rPr lang="en-US" baseline="0"/>
                  <a:t> Type</a:t>
                </a:r>
                <a:endParaRPr lang="en-US"/>
              </a:p>
            </c:rich>
          </c:tx>
          <c:layout/>
          <c:overlay val="0"/>
        </c:title>
        <c:majorTickMark val="none"/>
        <c:minorTickMark val="none"/>
        <c:tickLblPos val="nextTo"/>
        <c:crossAx val="71447296"/>
        <c:crosses val="autoZero"/>
        <c:auto val="1"/>
        <c:lblAlgn val="ctr"/>
        <c:lblOffset val="100"/>
        <c:noMultiLvlLbl val="0"/>
      </c:catAx>
      <c:valAx>
        <c:axId val="71447296"/>
        <c:scaling>
          <c:orientation val="minMax"/>
        </c:scaling>
        <c:delete val="0"/>
        <c:axPos val="l"/>
        <c:majorGridlines/>
        <c:title>
          <c:tx>
            <c:rich>
              <a:bodyPr/>
              <a:lstStyle/>
              <a:p>
                <a:pPr>
                  <a:defRPr/>
                </a:pPr>
                <a:r>
                  <a:rPr lang="en-US"/>
                  <a:t>% selected by category</a:t>
                </a:r>
              </a:p>
            </c:rich>
          </c:tx>
          <c:layout/>
          <c:overlay val="0"/>
        </c:title>
        <c:numFmt formatCode="0%" sourceLinked="1"/>
        <c:majorTickMark val="none"/>
        <c:minorTickMark val="none"/>
        <c:tickLblPos val="nextTo"/>
        <c:crossAx val="71416448"/>
        <c:crosses val="autoZero"/>
        <c:crossBetween val="between"/>
      </c:valAx>
    </c:plotArea>
    <c:plotVisOnly val="1"/>
    <c:dispBlanksAs val="gap"/>
    <c:showDLblsOverMax val="0"/>
  </c:chart>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percentStacked"/>
        <c:varyColors val="0"/>
        <c:ser>
          <c:idx val="0"/>
          <c:order val="0"/>
          <c:tx>
            <c:strRef>
              <c:f>AnalystData!$A$43</c:f>
              <c:strCache>
                <c:ptCount val="1"/>
                <c:pt idx="0">
                  <c:v>High School</c:v>
                </c:pt>
              </c:strCache>
            </c:strRef>
          </c:tx>
          <c:invertIfNegative val="0"/>
          <c:cat>
            <c:strRef>
              <c:f>AnalystData!$B$42:$H$42</c:f>
              <c:strCache>
                <c:ptCount val="7"/>
                <c:pt idx="0">
                  <c:v>Weber</c:v>
                </c:pt>
                <c:pt idx="1">
                  <c:v>Morgan</c:v>
                </c:pt>
                <c:pt idx="2">
                  <c:v>Cache</c:v>
                </c:pt>
                <c:pt idx="3">
                  <c:v>Davis </c:v>
                </c:pt>
                <c:pt idx="4">
                  <c:v>Salt Lake</c:v>
                </c:pt>
                <c:pt idx="5">
                  <c:v>Utah</c:v>
                </c:pt>
                <c:pt idx="6">
                  <c:v>DC</c:v>
                </c:pt>
              </c:strCache>
            </c:strRef>
          </c:cat>
          <c:val>
            <c:numRef>
              <c:f>AnalystData!$B$43:$H$43</c:f>
              <c:numCache>
                <c:formatCode>General</c:formatCode>
                <c:ptCount val="7"/>
                <c:pt idx="0">
                  <c:v>0</c:v>
                </c:pt>
                <c:pt idx="1">
                  <c:v>0</c:v>
                </c:pt>
                <c:pt idx="2">
                  <c:v>0</c:v>
                </c:pt>
                <c:pt idx="3">
                  <c:v>0</c:v>
                </c:pt>
                <c:pt idx="4">
                  <c:v>0</c:v>
                </c:pt>
                <c:pt idx="5">
                  <c:v>0</c:v>
                </c:pt>
                <c:pt idx="6">
                  <c:v>0</c:v>
                </c:pt>
              </c:numCache>
            </c:numRef>
          </c:val>
        </c:ser>
        <c:ser>
          <c:idx val="1"/>
          <c:order val="1"/>
          <c:tx>
            <c:strRef>
              <c:f>AnalystData!$A$44</c:f>
              <c:strCache>
                <c:ptCount val="1"/>
                <c:pt idx="0">
                  <c:v>VocTech</c:v>
                </c:pt>
              </c:strCache>
            </c:strRef>
          </c:tx>
          <c:invertIfNegative val="0"/>
          <c:dLbls>
            <c:dLbl>
              <c:idx val="1"/>
              <c:delete val="1"/>
            </c:dLbl>
            <c:dLbl>
              <c:idx val="2"/>
              <c:delete val="1"/>
            </c:dLbl>
            <c:dLbl>
              <c:idx val="3"/>
              <c:delete val="1"/>
            </c:dLbl>
            <c:dLbl>
              <c:idx val="4"/>
              <c:delete val="1"/>
            </c:dLbl>
            <c:dLbl>
              <c:idx val="5"/>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AnalystData!$B$42:$H$42</c:f>
              <c:strCache>
                <c:ptCount val="7"/>
                <c:pt idx="0">
                  <c:v>Weber</c:v>
                </c:pt>
                <c:pt idx="1">
                  <c:v>Morgan</c:v>
                </c:pt>
                <c:pt idx="2">
                  <c:v>Cache</c:v>
                </c:pt>
                <c:pt idx="3">
                  <c:v>Davis </c:v>
                </c:pt>
                <c:pt idx="4">
                  <c:v>Salt Lake</c:v>
                </c:pt>
                <c:pt idx="5">
                  <c:v>Utah</c:v>
                </c:pt>
                <c:pt idx="6">
                  <c:v>DC</c:v>
                </c:pt>
              </c:strCache>
            </c:strRef>
          </c:cat>
          <c:val>
            <c:numRef>
              <c:f>AnalystData!$B$44:$H$44</c:f>
              <c:numCache>
                <c:formatCode>General</c:formatCode>
                <c:ptCount val="7"/>
                <c:pt idx="0">
                  <c:v>2</c:v>
                </c:pt>
                <c:pt idx="1">
                  <c:v>0</c:v>
                </c:pt>
                <c:pt idx="2">
                  <c:v>0</c:v>
                </c:pt>
                <c:pt idx="3">
                  <c:v>0</c:v>
                </c:pt>
                <c:pt idx="4">
                  <c:v>0</c:v>
                </c:pt>
                <c:pt idx="5">
                  <c:v>0</c:v>
                </c:pt>
                <c:pt idx="6">
                  <c:v>0</c:v>
                </c:pt>
              </c:numCache>
            </c:numRef>
          </c:val>
        </c:ser>
        <c:ser>
          <c:idx val="2"/>
          <c:order val="2"/>
          <c:tx>
            <c:strRef>
              <c:f>AnalystData!$A$45</c:f>
              <c:strCache>
                <c:ptCount val="1"/>
                <c:pt idx="0">
                  <c:v>CC gis-focused degree</c:v>
                </c:pt>
              </c:strCache>
            </c:strRef>
          </c:tx>
          <c:invertIfNegative val="0"/>
          <c:dLbls>
            <c:dLbl>
              <c:idx val="0"/>
              <c:layout>
                <c:manualLayout>
                  <c:x val="-1.468291097612339E-3"/>
                  <c:y val="-4.2506462831150366E-2"/>
                </c:manualLayout>
              </c:layout>
              <c:showLegendKey val="0"/>
              <c:showVal val="0"/>
              <c:showCatName val="0"/>
              <c:showSerName val="1"/>
              <c:showPercent val="0"/>
              <c:showBubbleSize val="0"/>
            </c:dLbl>
            <c:dLbl>
              <c:idx val="1"/>
              <c:delete val="1"/>
            </c:dLbl>
            <c:dLbl>
              <c:idx val="5"/>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AnalystData!$B$42:$H$42</c:f>
              <c:strCache>
                <c:ptCount val="7"/>
                <c:pt idx="0">
                  <c:v>Weber</c:v>
                </c:pt>
                <c:pt idx="1">
                  <c:v>Morgan</c:v>
                </c:pt>
                <c:pt idx="2">
                  <c:v>Cache</c:v>
                </c:pt>
                <c:pt idx="3">
                  <c:v>Davis </c:v>
                </c:pt>
                <c:pt idx="4">
                  <c:v>Salt Lake</c:v>
                </c:pt>
                <c:pt idx="5">
                  <c:v>Utah</c:v>
                </c:pt>
                <c:pt idx="6">
                  <c:v>DC</c:v>
                </c:pt>
              </c:strCache>
            </c:strRef>
          </c:cat>
          <c:val>
            <c:numRef>
              <c:f>AnalystData!$B$45:$H$45</c:f>
              <c:numCache>
                <c:formatCode>General</c:formatCode>
                <c:ptCount val="7"/>
                <c:pt idx="0">
                  <c:v>1</c:v>
                </c:pt>
                <c:pt idx="1">
                  <c:v>0</c:v>
                </c:pt>
                <c:pt idx="2">
                  <c:v>1</c:v>
                </c:pt>
                <c:pt idx="3">
                  <c:v>1</c:v>
                </c:pt>
                <c:pt idx="4">
                  <c:v>1</c:v>
                </c:pt>
                <c:pt idx="5">
                  <c:v>0</c:v>
                </c:pt>
                <c:pt idx="6">
                  <c:v>0</c:v>
                </c:pt>
              </c:numCache>
            </c:numRef>
          </c:val>
        </c:ser>
        <c:ser>
          <c:idx val="3"/>
          <c:order val="3"/>
          <c:tx>
            <c:strRef>
              <c:f>AnalystData!$A$46</c:f>
              <c:strCache>
                <c:ptCount val="1"/>
                <c:pt idx="0">
                  <c:v>College gis-focused major</c:v>
                </c:pt>
              </c:strCache>
            </c:strRef>
          </c:tx>
          <c:invertIfNegative val="0"/>
          <c:dLbls>
            <c:dLbl>
              <c:idx val="0"/>
              <c:layout>
                <c:manualLayout>
                  <c:x val="2.9365821952246781E-3"/>
                  <c:y val="-5.8699401052541005E-2"/>
                </c:manualLayout>
              </c:layout>
              <c:showLegendKey val="0"/>
              <c:showVal val="0"/>
              <c:showCatName val="0"/>
              <c:showSerName val="1"/>
              <c:showPercent val="0"/>
              <c:showBubbleSize val="0"/>
            </c:dLbl>
            <c:dLbl>
              <c:idx val="1"/>
              <c:delete val="1"/>
            </c:dLbl>
            <c:dLbl>
              <c:idx val="4"/>
              <c:layout>
                <c:manualLayout>
                  <c:x val="1.0278037683286372E-2"/>
                  <c:y val="-2.833764188743354E-2"/>
                </c:manualLayout>
              </c:layout>
              <c:showLegendKey val="0"/>
              <c:showVal val="0"/>
              <c:showCatName val="0"/>
              <c:showSerName val="1"/>
              <c:showPercent val="0"/>
              <c:showBubbleSize val="0"/>
            </c:dLbl>
            <c:dLbl>
              <c:idx val="6"/>
              <c:delete val="1"/>
            </c:dLbl>
            <c:txPr>
              <a:bodyPr/>
              <a:lstStyle/>
              <a:p>
                <a:pPr>
                  <a:defRPr b="1"/>
                </a:pPr>
                <a:endParaRPr lang="en-US"/>
              </a:p>
            </c:txPr>
            <c:showLegendKey val="0"/>
            <c:showVal val="0"/>
            <c:showCatName val="0"/>
            <c:showSerName val="1"/>
            <c:showPercent val="0"/>
            <c:showBubbleSize val="0"/>
            <c:showLeaderLines val="0"/>
          </c:dLbls>
          <c:cat>
            <c:strRef>
              <c:f>AnalystData!$B$42:$H$42</c:f>
              <c:strCache>
                <c:ptCount val="7"/>
                <c:pt idx="0">
                  <c:v>Weber</c:v>
                </c:pt>
                <c:pt idx="1">
                  <c:v>Morgan</c:v>
                </c:pt>
                <c:pt idx="2">
                  <c:v>Cache</c:v>
                </c:pt>
                <c:pt idx="3">
                  <c:v>Davis </c:v>
                </c:pt>
                <c:pt idx="4">
                  <c:v>Salt Lake</c:v>
                </c:pt>
                <c:pt idx="5">
                  <c:v>Utah</c:v>
                </c:pt>
                <c:pt idx="6">
                  <c:v>DC</c:v>
                </c:pt>
              </c:strCache>
            </c:strRef>
          </c:cat>
          <c:val>
            <c:numRef>
              <c:f>AnalystData!$B$46:$H$46</c:f>
              <c:numCache>
                <c:formatCode>General</c:formatCode>
                <c:ptCount val="7"/>
                <c:pt idx="0">
                  <c:v>2</c:v>
                </c:pt>
                <c:pt idx="1">
                  <c:v>0</c:v>
                </c:pt>
                <c:pt idx="2">
                  <c:v>2</c:v>
                </c:pt>
                <c:pt idx="3">
                  <c:v>4</c:v>
                </c:pt>
                <c:pt idx="4">
                  <c:v>3</c:v>
                </c:pt>
                <c:pt idx="5">
                  <c:v>3</c:v>
                </c:pt>
                <c:pt idx="6">
                  <c:v>0</c:v>
                </c:pt>
              </c:numCache>
            </c:numRef>
          </c:val>
        </c:ser>
        <c:dLbls>
          <c:showLegendKey val="0"/>
          <c:showVal val="0"/>
          <c:showCatName val="0"/>
          <c:showSerName val="0"/>
          <c:showPercent val="0"/>
          <c:showBubbleSize val="0"/>
        </c:dLbls>
        <c:gapWidth val="55"/>
        <c:overlap val="100"/>
        <c:axId val="71579520"/>
        <c:axId val="71610368"/>
      </c:barChart>
      <c:catAx>
        <c:axId val="71579520"/>
        <c:scaling>
          <c:orientation val="minMax"/>
        </c:scaling>
        <c:delete val="0"/>
        <c:axPos val="b"/>
        <c:title>
          <c:tx>
            <c:rich>
              <a:bodyPr/>
              <a:lstStyle/>
              <a:p>
                <a:pPr>
                  <a:defRPr/>
                </a:pPr>
                <a:r>
                  <a:rPr lang="en-US"/>
                  <a:t>County</a:t>
                </a:r>
              </a:p>
            </c:rich>
          </c:tx>
          <c:layout/>
          <c:overlay val="0"/>
        </c:title>
        <c:majorTickMark val="none"/>
        <c:minorTickMark val="none"/>
        <c:tickLblPos val="nextTo"/>
        <c:crossAx val="71610368"/>
        <c:crosses val="autoZero"/>
        <c:auto val="1"/>
        <c:lblAlgn val="ctr"/>
        <c:lblOffset val="100"/>
        <c:noMultiLvlLbl val="0"/>
      </c:catAx>
      <c:valAx>
        <c:axId val="71610368"/>
        <c:scaling>
          <c:orientation val="minMax"/>
        </c:scaling>
        <c:delete val="0"/>
        <c:axPos val="l"/>
        <c:majorGridlines/>
        <c:title>
          <c:tx>
            <c:rich>
              <a:bodyPr/>
              <a:lstStyle/>
              <a:p>
                <a:pPr>
                  <a:defRPr/>
                </a:pPr>
                <a:r>
                  <a:rPr lang="en-US"/>
                  <a:t>% selected category</a:t>
                </a:r>
              </a:p>
            </c:rich>
          </c:tx>
          <c:layout/>
          <c:overlay val="0"/>
        </c:title>
        <c:numFmt formatCode="0%" sourceLinked="1"/>
        <c:majorTickMark val="none"/>
        <c:minorTickMark val="none"/>
        <c:tickLblPos val="nextTo"/>
        <c:crossAx val="71579520"/>
        <c:crosses val="autoZero"/>
        <c:crossBetween val="between"/>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b="0"/>
            </a:pPr>
            <a:r>
              <a:rPr lang="en-US" sz="1400" b="0" dirty="0" smtClean="0"/>
              <a:t>n </a:t>
            </a:r>
            <a:r>
              <a:rPr lang="en-US" sz="1400" b="0" dirty="0"/>
              <a:t>= </a:t>
            </a:r>
            <a:r>
              <a:rPr lang="en-US" sz="1400" b="0" dirty="0" smtClean="0"/>
              <a:t>30 (no response</a:t>
            </a:r>
            <a:r>
              <a:rPr lang="en-US" b="0" dirty="0" smtClean="0"/>
              <a:t> </a:t>
            </a:r>
            <a:r>
              <a:rPr lang="en-US" sz="1400" b="0" dirty="0" smtClean="0"/>
              <a:t>= 3)</a:t>
            </a:r>
            <a:endParaRPr lang="en-US" sz="1400" b="0" dirty="0"/>
          </a:p>
        </c:rich>
      </c:tx>
      <c:layout/>
      <c:overlay val="0"/>
    </c:title>
    <c:autoTitleDeleted val="0"/>
    <c:plotArea>
      <c:layout/>
      <c:barChart>
        <c:barDir val="col"/>
        <c:grouping val="clustered"/>
        <c:varyColors val="0"/>
        <c:ser>
          <c:idx val="0"/>
          <c:order val="0"/>
          <c:tx>
            <c:strRef>
              <c:f>DemoData!$A$6</c:f>
              <c:strCache>
                <c:ptCount val="1"/>
                <c:pt idx="0">
                  <c:v># of Respondents</c:v>
                </c:pt>
              </c:strCache>
            </c:strRef>
          </c:tx>
          <c:invertIfNegative val="0"/>
          <c:cat>
            <c:strRef>
              <c:f>DemoData!$B$5:$D$5</c:f>
              <c:strCache>
                <c:ptCount val="3"/>
                <c:pt idx="0">
                  <c:v>Administration</c:v>
                </c:pt>
                <c:pt idx="1">
                  <c:v>Developer</c:v>
                </c:pt>
                <c:pt idx="2">
                  <c:v>Field</c:v>
                </c:pt>
              </c:strCache>
            </c:strRef>
          </c:cat>
          <c:val>
            <c:numRef>
              <c:f>DemoData!$B$6:$D$6</c:f>
              <c:numCache>
                <c:formatCode>General</c:formatCode>
                <c:ptCount val="3"/>
                <c:pt idx="0">
                  <c:v>14</c:v>
                </c:pt>
                <c:pt idx="1">
                  <c:v>13</c:v>
                </c:pt>
                <c:pt idx="2">
                  <c:v>3</c:v>
                </c:pt>
              </c:numCache>
            </c:numRef>
          </c:val>
        </c:ser>
        <c:dLbls>
          <c:showLegendKey val="0"/>
          <c:showVal val="0"/>
          <c:showCatName val="0"/>
          <c:showSerName val="0"/>
          <c:showPercent val="0"/>
          <c:showBubbleSize val="0"/>
        </c:dLbls>
        <c:gapWidth val="150"/>
        <c:axId val="36787328"/>
        <c:axId val="36789248"/>
      </c:barChart>
      <c:catAx>
        <c:axId val="36787328"/>
        <c:scaling>
          <c:orientation val="minMax"/>
        </c:scaling>
        <c:delete val="0"/>
        <c:axPos val="b"/>
        <c:title>
          <c:tx>
            <c:rich>
              <a:bodyPr/>
              <a:lstStyle/>
              <a:p>
                <a:pPr>
                  <a:defRPr/>
                </a:pPr>
                <a:r>
                  <a:rPr lang="en-US"/>
                  <a:t>Job</a:t>
                </a:r>
                <a:r>
                  <a:rPr lang="en-US" baseline="0"/>
                  <a:t> Title by Category</a:t>
                </a:r>
                <a:endParaRPr lang="en-US"/>
              </a:p>
            </c:rich>
          </c:tx>
          <c:layout/>
          <c:overlay val="0"/>
        </c:title>
        <c:majorTickMark val="none"/>
        <c:minorTickMark val="none"/>
        <c:tickLblPos val="nextTo"/>
        <c:crossAx val="36789248"/>
        <c:crosses val="autoZero"/>
        <c:auto val="1"/>
        <c:lblAlgn val="ctr"/>
        <c:lblOffset val="100"/>
        <c:noMultiLvlLbl val="0"/>
      </c:catAx>
      <c:valAx>
        <c:axId val="36789248"/>
        <c:scaling>
          <c:orientation val="minMax"/>
        </c:scaling>
        <c:delete val="0"/>
        <c:axPos val="l"/>
        <c:majorGridlines/>
        <c:title>
          <c:tx>
            <c:rich>
              <a:bodyPr/>
              <a:lstStyle/>
              <a:p>
                <a:pPr>
                  <a:defRPr/>
                </a:pPr>
                <a:r>
                  <a:rPr lang="en-US"/>
                  <a:t># of Respondents</a:t>
                </a:r>
              </a:p>
            </c:rich>
          </c:tx>
          <c:layout/>
          <c:overlay val="0"/>
        </c:title>
        <c:numFmt formatCode="General" sourceLinked="1"/>
        <c:majorTickMark val="out"/>
        <c:minorTickMark val="none"/>
        <c:tickLblPos val="nextTo"/>
        <c:crossAx val="36787328"/>
        <c:crosses val="autoZero"/>
        <c:crossBetween val="between"/>
      </c:valAx>
    </c:plotArea>
    <c:plotVisOnly val="1"/>
    <c:dispBlanksAs val="gap"/>
    <c:showDLblsOverMax val="0"/>
  </c:chart>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1"/>
        <c:ser>
          <c:idx val="0"/>
          <c:order val="0"/>
          <c:invertIfNegative val="0"/>
          <c:cat>
            <c:strRef>
              <c:f>AnalystData!$A$50:$A$64</c:f>
              <c:strCache>
                <c:ptCount val="15"/>
                <c:pt idx="0">
                  <c:v>ArcGIS Desktop Experience</c:v>
                </c:pt>
                <c:pt idx="1">
                  <c:v>ESRI~GIS Software</c:v>
                </c:pt>
                <c:pt idx="2">
                  <c:v>Ability to create/use database</c:v>
                </c:pt>
                <c:pt idx="3">
                  <c:v>Work Independently/Self-starter</c:v>
                </c:pt>
                <c:pt idx="4">
                  <c:v>Problem-solving skills</c:v>
                </c:pt>
                <c:pt idx="5">
                  <c:v>Communication Skills</c:v>
                </c:pt>
                <c:pt idx="6">
                  <c:v>Understand local government</c:v>
                </c:pt>
                <c:pt idx="7">
                  <c:v>Image Analysis</c:v>
                </c:pt>
                <c:pt idx="8">
                  <c:v>Team Player</c:v>
                </c:pt>
                <c:pt idx="9">
                  <c:v>Experience</c:v>
                </c:pt>
                <c:pt idx="10">
                  <c:v>Hardware trouble shooting skills</c:v>
                </c:pt>
                <c:pt idx="11">
                  <c:v>Model building skills</c:v>
                </c:pt>
                <c:pt idx="12">
                  <c:v>Relational Database Experience</c:v>
                </c:pt>
                <c:pt idx="13">
                  <c:v>Remote Sensing Skills</c:v>
                </c:pt>
                <c:pt idx="14">
                  <c:v>Survey</c:v>
                </c:pt>
              </c:strCache>
            </c:strRef>
          </c:cat>
          <c:val>
            <c:numRef>
              <c:f>AnalystData!$B$50:$B$64</c:f>
              <c:numCache>
                <c:formatCode>General</c:formatCode>
                <c:ptCount val="15"/>
                <c:pt idx="0">
                  <c:v>7</c:v>
                </c:pt>
                <c:pt idx="1">
                  <c:v>6</c:v>
                </c:pt>
                <c:pt idx="2">
                  <c:v>5</c:v>
                </c:pt>
                <c:pt idx="3">
                  <c:v>4</c:v>
                </c:pt>
                <c:pt idx="4">
                  <c:v>4</c:v>
                </c:pt>
                <c:pt idx="5">
                  <c:v>3</c:v>
                </c:pt>
                <c:pt idx="6">
                  <c:v>2</c:v>
                </c:pt>
                <c:pt idx="7">
                  <c:v>2</c:v>
                </c:pt>
                <c:pt idx="8">
                  <c:v>1</c:v>
                </c:pt>
                <c:pt idx="9">
                  <c:v>1</c:v>
                </c:pt>
                <c:pt idx="10">
                  <c:v>1</c:v>
                </c:pt>
                <c:pt idx="11">
                  <c:v>1</c:v>
                </c:pt>
                <c:pt idx="12">
                  <c:v>1</c:v>
                </c:pt>
                <c:pt idx="13">
                  <c:v>1</c:v>
                </c:pt>
                <c:pt idx="14">
                  <c:v>1</c:v>
                </c:pt>
              </c:numCache>
            </c:numRef>
          </c:val>
        </c:ser>
        <c:dLbls>
          <c:showLegendKey val="0"/>
          <c:showVal val="0"/>
          <c:showCatName val="0"/>
          <c:showSerName val="0"/>
          <c:showPercent val="0"/>
          <c:showBubbleSize val="0"/>
        </c:dLbls>
        <c:gapWidth val="150"/>
        <c:axId val="71628288"/>
        <c:axId val="71630208"/>
      </c:barChart>
      <c:catAx>
        <c:axId val="71628288"/>
        <c:scaling>
          <c:orientation val="minMax"/>
        </c:scaling>
        <c:delete val="0"/>
        <c:axPos val="b"/>
        <c:title>
          <c:tx>
            <c:rich>
              <a:bodyPr/>
              <a:lstStyle/>
              <a:p>
                <a:pPr>
                  <a:defRPr/>
                </a:pPr>
                <a:r>
                  <a:rPr lang="en-US"/>
                  <a:t>Characteristics</a:t>
                </a:r>
              </a:p>
            </c:rich>
          </c:tx>
          <c:layout/>
          <c:overlay val="0"/>
        </c:title>
        <c:majorTickMark val="none"/>
        <c:minorTickMark val="none"/>
        <c:tickLblPos val="nextTo"/>
        <c:txPr>
          <a:bodyPr/>
          <a:lstStyle/>
          <a:p>
            <a:pPr>
              <a:defRPr sz="1100"/>
            </a:pPr>
            <a:endParaRPr lang="en-US"/>
          </a:p>
        </c:txPr>
        <c:crossAx val="71630208"/>
        <c:crosses val="autoZero"/>
        <c:auto val="1"/>
        <c:lblAlgn val="ctr"/>
        <c:lblOffset val="100"/>
        <c:noMultiLvlLbl val="0"/>
      </c:catAx>
      <c:valAx>
        <c:axId val="71630208"/>
        <c:scaling>
          <c:orientation val="minMax"/>
        </c:scaling>
        <c:delete val="0"/>
        <c:axPos val="l"/>
        <c:majorGridlines/>
        <c:title>
          <c:tx>
            <c:rich>
              <a:bodyPr/>
              <a:lstStyle/>
              <a:p>
                <a:pPr>
                  <a:defRPr/>
                </a:pPr>
                <a:r>
                  <a:rPr lang="en-US"/>
                  <a:t># of Respondents</a:t>
                </a:r>
              </a:p>
            </c:rich>
          </c:tx>
          <c:layout/>
          <c:overlay val="0"/>
        </c:title>
        <c:numFmt formatCode="General" sourceLinked="1"/>
        <c:majorTickMark val="out"/>
        <c:minorTickMark val="none"/>
        <c:tickLblPos val="nextTo"/>
        <c:crossAx val="71628288"/>
        <c:crosses val="autoZero"/>
        <c:crossBetween val="between"/>
      </c:valAx>
      <c:spPr>
        <a:noFill/>
      </c:spPr>
    </c:plotArea>
    <c:plotVisOnly val="1"/>
    <c:dispBlanksAs val="gap"/>
    <c:showDLblsOverMax val="0"/>
  </c:chart>
  <c:externalData r:id="rId2">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1"/>
        <c:ser>
          <c:idx val="0"/>
          <c:order val="0"/>
          <c:invertIfNegative val="0"/>
          <c:cat>
            <c:strRef>
              <c:f>AnalystData!$A$67:$A$72</c:f>
              <c:strCache>
                <c:ptCount val="6"/>
                <c:pt idx="0">
                  <c:v>Basic Python</c:v>
                </c:pt>
                <c:pt idx="1">
                  <c:v>Java Script</c:v>
                </c:pt>
                <c:pt idx="2">
                  <c:v>Basic SQL</c:v>
                </c:pt>
                <c:pt idx="3">
                  <c:v>Adobe Flex</c:v>
                </c:pt>
                <c:pt idx="4">
                  <c:v>Basic Macro</c:v>
                </c:pt>
                <c:pt idx="5">
                  <c:v>Integrate GIS Systems with other systems</c:v>
                </c:pt>
              </c:strCache>
            </c:strRef>
          </c:cat>
          <c:val>
            <c:numRef>
              <c:f>AnalystData!$B$67:$B$72</c:f>
              <c:numCache>
                <c:formatCode>General</c:formatCode>
                <c:ptCount val="6"/>
                <c:pt idx="0">
                  <c:v>7</c:v>
                </c:pt>
                <c:pt idx="1">
                  <c:v>6</c:v>
                </c:pt>
                <c:pt idx="2">
                  <c:v>5</c:v>
                </c:pt>
                <c:pt idx="3">
                  <c:v>4</c:v>
                </c:pt>
                <c:pt idx="4">
                  <c:v>1</c:v>
                </c:pt>
                <c:pt idx="5">
                  <c:v>1</c:v>
                </c:pt>
              </c:numCache>
            </c:numRef>
          </c:val>
        </c:ser>
        <c:dLbls>
          <c:showLegendKey val="0"/>
          <c:showVal val="0"/>
          <c:showCatName val="0"/>
          <c:showSerName val="0"/>
          <c:showPercent val="0"/>
          <c:showBubbleSize val="0"/>
        </c:dLbls>
        <c:gapWidth val="150"/>
        <c:axId val="71832704"/>
        <c:axId val="71834624"/>
      </c:barChart>
      <c:catAx>
        <c:axId val="71832704"/>
        <c:scaling>
          <c:orientation val="minMax"/>
        </c:scaling>
        <c:delete val="0"/>
        <c:axPos val="b"/>
        <c:title>
          <c:tx>
            <c:rich>
              <a:bodyPr/>
              <a:lstStyle/>
              <a:p>
                <a:pPr>
                  <a:defRPr/>
                </a:pPr>
                <a:r>
                  <a:rPr lang="en-US"/>
                  <a:t>Programming/Language?Software</a:t>
                </a:r>
                <a:r>
                  <a:rPr lang="en-US" baseline="0"/>
                  <a:t> Skills</a:t>
                </a:r>
                <a:endParaRPr lang="en-US"/>
              </a:p>
            </c:rich>
          </c:tx>
          <c:layout/>
          <c:overlay val="0"/>
        </c:title>
        <c:majorTickMark val="none"/>
        <c:minorTickMark val="none"/>
        <c:tickLblPos val="nextTo"/>
        <c:crossAx val="71834624"/>
        <c:crosses val="autoZero"/>
        <c:auto val="1"/>
        <c:lblAlgn val="ctr"/>
        <c:lblOffset val="100"/>
        <c:noMultiLvlLbl val="0"/>
      </c:catAx>
      <c:valAx>
        <c:axId val="71834624"/>
        <c:scaling>
          <c:orientation val="minMax"/>
        </c:scaling>
        <c:delete val="0"/>
        <c:axPos val="l"/>
        <c:majorGridlines/>
        <c:title>
          <c:tx>
            <c:rich>
              <a:bodyPr/>
              <a:lstStyle/>
              <a:p>
                <a:pPr>
                  <a:defRPr/>
                </a:pPr>
                <a:r>
                  <a:rPr lang="en-US"/>
                  <a:t># of Respondents</a:t>
                </a:r>
              </a:p>
            </c:rich>
          </c:tx>
          <c:layout/>
          <c:overlay val="0"/>
        </c:title>
        <c:numFmt formatCode="General" sourceLinked="1"/>
        <c:majorTickMark val="out"/>
        <c:minorTickMark val="none"/>
        <c:tickLblPos val="nextTo"/>
        <c:crossAx val="71832704"/>
        <c:crosses val="autoZero"/>
        <c:crossBetween val="between"/>
      </c:valAx>
    </c:plotArea>
    <c:plotVisOnly val="1"/>
    <c:dispBlanksAs val="zero"/>
    <c:showDLblsOverMax val="0"/>
  </c:chart>
  <c:externalData r:id="rId2">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1858095040751483"/>
          <c:y val="2.5821596244131457E-2"/>
          <c:w val="0.6633890500529539"/>
          <c:h val="0.86559461757421163"/>
        </c:manualLayout>
      </c:layout>
      <c:barChart>
        <c:barDir val="bar"/>
        <c:grouping val="stacked"/>
        <c:varyColors val="0"/>
        <c:ser>
          <c:idx val="0"/>
          <c:order val="0"/>
          <c:tx>
            <c:strRef>
              <c:f>data!$A$14</c:f>
              <c:strCache>
                <c:ptCount val="1"/>
                <c:pt idx="0">
                  <c:v>Local Government</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data!$B$13:$J$13</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data!$B$14:$J$14</c:f>
              <c:numCache>
                <c:formatCode>General</c:formatCode>
                <c:ptCount val="9"/>
                <c:pt idx="0">
                  <c:v>1</c:v>
                </c:pt>
                <c:pt idx="1">
                  <c:v>1</c:v>
                </c:pt>
                <c:pt idx="2">
                  <c:v>1</c:v>
                </c:pt>
                <c:pt idx="3">
                  <c:v>1</c:v>
                </c:pt>
                <c:pt idx="4">
                  <c:v>1</c:v>
                </c:pt>
                <c:pt idx="5">
                  <c:v>1</c:v>
                </c:pt>
                <c:pt idx="6">
                  <c:v>1</c:v>
                </c:pt>
                <c:pt idx="7">
                  <c:v>1</c:v>
                </c:pt>
                <c:pt idx="8">
                  <c:v>1</c:v>
                </c:pt>
              </c:numCache>
            </c:numRef>
          </c:val>
        </c:ser>
        <c:ser>
          <c:idx val="1"/>
          <c:order val="1"/>
          <c:tx>
            <c:strRef>
              <c:f>data!$A$15</c:f>
              <c:strCache>
                <c:ptCount val="1"/>
                <c:pt idx="0">
                  <c:v>Federal Government</c:v>
                </c:pt>
              </c:strCache>
            </c:strRef>
          </c:tx>
          <c:invertIfNegative val="0"/>
          <c:dLbls>
            <c:dLbl>
              <c:idx val="3"/>
              <c:delete val="1"/>
            </c:dLbl>
            <c:dLbl>
              <c:idx val="5"/>
              <c:delete val="1"/>
            </c:dLbl>
            <c:dLbl>
              <c:idx val="7"/>
              <c:delete val="1"/>
            </c:dLbl>
            <c:txPr>
              <a:bodyPr/>
              <a:lstStyle/>
              <a:p>
                <a:pPr>
                  <a:defRPr b="1"/>
                </a:pPr>
                <a:endParaRPr lang="en-US"/>
              </a:p>
            </c:txPr>
            <c:showLegendKey val="0"/>
            <c:showVal val="0"/>
            <c:showCatName val="0"/>
            <c:showSerName val="1"/>
            <c:showPercent val="0"/>
            <c:showBubbleSize val="0"/>
            <c:showLeaderLines val="0"/>
          </c:dLbls>
          <c:cat>
            <c:strRef>
              <c:f>data!$B$13:$J$13</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data!$B$15:$J$15</c:f>
              <c:numCache>
                <c:formatCode>General</c:formatCode>
                <c:ptCount val="9"/>
                <c:pt idx="0">
                  <c:v>1</c:v>
                </c:pt>
                <c:pt idx="1">
                  <c:v>1</c:v>
                </c:pt>
                <c:pt idx="2">
                  <c:v>1</c:v>
                </c:pt>
                <c:pt idx="3">
                  <c:v>0</c:v>
                </c:pt>
                <c:pt idx="4">
                  <c:v>1</c:v>
                </c:pt>
                <c:pt idx="5">
                  <c:v>0</c:v>
                </c:pt>
                <c:pt idx="6">
                  <c:v>1</c:v>
                </c:pt>
                <c:pt idx="7">
                  <c:v>0</c:v>
                </c:pt>
                <c:pt idx="8">
                  <c:v>1</c:v>
                </c:pt>
              </c:numCache>
            </c:numRef>
          </c:val>
        </c:ser>
        <c:ser>
          <c:idx val="2"/>
          <c:order val="2"/>
          <c:tx>
            <c:strRef>
              <c:f>data!$A$16</c:f>
              <c:strCache>
                <c:ptCount val="1"/>
                <c:pt idx="0">
                  <c:v>Private Sector</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data!$B$13:$J$13</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data!$B$16:$J$16</c:f>
              <c:numCache>
                <c:formatCode>General</c:formatCode>
                <c:ptCount val="9"/>
                <c:pt idx="0">
                  <c:v>1</c:v>
                </c:pt>
                <c:pt idx="1">
                  <c:v>1</c:v>
                </c:pt>
                <c:pt idx="2">
                  <c:v>1</c:v>
                </c:pt>
                <c:pt idx="3">
                  <c:v>1</c:v>
                </c:pt>
                <c:pt idx="4">
                  <c:v>1</c:v>
                </c:pt>
                <c:pt idx="5">
                  <c:v>1</c:v>
                </c:pt>
                <c:pt idx="6">
                  <c:v>1</c:v>
                </c:pt>
                <c:pt idx="7">
                  <c:v>1</c:v>
                </c:pt>
                <c:pt idx="8">
                  <c:v>1</c:v>
                </c:pt>
              </c:numCache>
            </c:numRef>
          </c:val>
        </c:ser>
        <c:ser>
          <c:idx val="3"/>
          <c:order val="3"/>
          <c:tx>
            <c:strRef>
              <c:f>data!$A$17</c:f>
              <c:strCache>
                <c:ptCount val="1"/>
                <c:pt idx="0">
                  <c:v>Research/Education</c:v>
                </c:pt>
              </c:strCache>
            </c:strRef>
          </c:tx>
          <c:invertIfNegative val="0"/>
          <c:dLbls>
            <c:dLbl>
              <c:idx val="1"/>
              <c:delete val="1"/>
            </c:dLbl>
            <c:dLbl>
              <c:idx val="3"/>
              <c:delete val="1"/>
            </c:dLbl>
            <c:dLbl>
              <c:idx val="5"/>
              <c:delete val="1"/>
            </c:dLbl>
            <c:dLbl>
              <c:idx val="7"/>
              <c:delete val="1"/>
            </c:dLbl>
            <c:txPr>
              <a:bodyPr/>
              <a:lstStyle/>
              <a:p>
                <a:pPr>
                  <a:defRPr b="1"/>
                </a:pPr>
                <a:endParaRPr lang="en-US"/>
              </a:p>
            </c:txPr>
            <c:showLegendKey val="0"/>
            <c:showVal val="0"/>
            <c:showCatName val="0"/>
            <c:showSerName val="1"/>
            <c:showPercent val="0"/>
            <c:showBubbleSize val="0"/>
            <c:showLeaderLines val="0"/>
          </c:dLbls>
          <c:cat>
            <c:strRef>
              <c:f>data!$B$13:$J$13</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data!$B$17:$J$17</c:f>
              <c:numCache>
                <c:formatCode>General</c:formatCode>
                <c:ptCount val="9"/>
                <c:pt idx="0">
                  <c:v>1</c:v>
                </c:pt>
                <c:pt idx="1">
                  <c:v>0</c:v>
                </c:pt>
                <c:pt idx="2">
                  <c:v>1</c:v>
                </c:pt>
                <c:pt idx="3">
                  <c:v>0</c:v>
                </c:pt>
                <c:pt idx="4">
                  <c:v>1</c:v>
                </c:pt>
                <c:pt idx="5">
                  <c:v>0</c:v>
                </c:pt>
                <c:pt idx="6">
                  <c:v>1</c:v>
                </c:pt>
                <c:pt idx="7">
                  <c:v>0</c:v>
                </c:pt>
                <c:pt idx="8">
                  <c:v>1</c:v>
                </c:pt>
              </c:numCache>
            </c:numRef>
          </c:val>
        </c:ser>
        <c:dLbls>
          <c:showLegendKey val="0"/>
          <c:showVal val="1"/>
          <c:showCatName val="0"/>
          <c:showSerName val="0"/>
          <c:showPercent val="0"/>
          <c:showBubbleSize val="0"/>
        </c:dLbls>
        <c:gapWidth val="55"/>
        <c:overlap val="100"/>
        <c:axId val="71943680"/>
        <c:axId val="71945600"/>
      </c:barChart>
      <c:catAx>
        <c:axId val="71943680"/>
        <c:scaling>
          <c:orientation val="minMax"/>
        </c:scaling>
        <c:delete val="0"/>
        <c:axPos val="l"/>
        <c:title>
          <c:tx>
            <c:rich>
              <a:bodyPr/>
              <a:lstStyle/>
              <a:p>
                <a:pPr>
                  <a:defRPr/>
                </a:pPr>
                <a:r>
                  <a:rPr lang="en-US"/>
                  <a:t>Job Task</a:t>
                </a:r>
                <a:r>
                  <a:rPr lang="en-US" baseline="0"/>
                  <a:t> Proficiencies</a:t>
                </a:r>
                <a:endParaRPr lang="en-US"/>
              </a:p>
            </c:rich>
          </c:tx>
          <c:layout/>
          <c:overlay val="0"/>
        </c:title>
        <c:majorTickMark val="none"/>
        <c:minorTickMark val="none"/>
        <c:tickLblPos val="nextTo"/>
        <c:txPr>
          <a:bodyPr/>
          <a:lstStyle/>
          <a:p>
            <a:pPr>
              <a:defRPr sz="1200"/>
            </a:pPr>
            <a:endParaRPr lang="en-US"/>
          </a:p>
        </c:txPr>
        <c:crossAx val="71945600"/>
        <c:crosses val="autoZero"/>
        <c:auto val="1"/>
        <c:lblAlgn val="ctr"/>
        <c:lblOffset val="100"/>
        <c:noMultiLvlLbl val="0"/>
      </c:catAx>
      <c:valAx>
        <c:axId val="71945600"/>
        <c:scaling>
          <c:orientation val="minMax"/>
        </c:scaling>
        <c:delete val="0"/>
        <c:axPos val="b"/>
        <c:majorGridlines/>
        <c:title>
          <c:tx>
            <c:rich>
              <a:bodyPr/>
              <a:lstStyle/>
              <a:p>
                <a:pPr>
                  <a:defRPr/>
                </a:pPr>
                <a:r>
                  <a:rPr lang="en-US"/>
                  <a:t>Organization Types that selected a Job Task</a:t>
                </a:r>
                <a:r>
                  <a:rPr lang="en-US" baseline="0"/>
                  <a:t> Proficiency</a:t>
                </a:r>
                <a:endParaRPr lang="en-US"/>
              </a:p>
            </c:rich>
          </c:tx>
          <c:layout>
            <c:manualLayout>
              <c:xMode val="edge"/>
              <c:yMode val="edge"/>
              <c:x val="0.36916068057282314"/>
              <c:y val="0.94246172353455815"/>
            </c:manualLayout>
          </c:layout>
          <c:overlay val="0"/>
        </c:title>
        <c:numFmt formatCode="General" sourceLinked="1"/>
        <c:majorTickMark val="none"/>
        <c:minorTickMark val="none"/>
        <c:tickLblPos val="nextTo"/>
        <c:crossAx val="71943680"/>
        <c:crosses val="autoZero"/>
        <c:crossBetween val="between"/>
      </c:valAx>
    </c:plotArea>
    <c:plotVisOnly val="1"/>
    <c:dispBlanksAs val="gap"/>
    <c:showDLblsOverMax val="0"/>
  </c:chart>
  <c:externalData r:id="rId2">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1858095040751483"/>
          <c:y val="2.5821596244131457E-2"/>
          <c:w val="0.6633890500529539"/>
          <c:h val="0.86559461757421163"/>
        </c:manualLayout>
      </c:layout>
      <c:barChart>
        <c:barDir val="bar"/>
        <c:grouping val="stacked"/>
        <c:varyColors val="0"/>
        <c:ser>
          <c:idx val="0"/>
          <c:order val="0"/>
          <c:tx>
            <c:strRef>
              <c:f>data!$A$14</c:f>
              <c:strCache>
                <c:ptCount val="1"/>
                <c:pt idx="0">
                  <c:v>Local Government</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data!$B$13:$J$13</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data!$B$14:$J$14</c:f>
              <c:numCache>
                <c:formatCode>General</c:formatCode>
                <c:ptCount val="9"/>
                <c:pt idx="0">
                  <c:v>1</c:v>
                </c:pt>
                <c:pt idx="1">
                  <c:v>1</c:v>
                </c:pt>
                <c:pt idx="2">
                  <c:v>1</c:v>
                </c:pt>
                <c:pt idx="3">
                  <c:v>1</c:v>
                </c:pt>
                <c:pt idx="4">
                  <c:v>1</c:v>
                </c:pt>
                <c:pt idx="5">
                  <c:v>1</c:v>
                </c:pt>
                <c:pt idx="6">
                  <c:v>1</c:v>
                </c:pt>
                <c:pt idx="7">
                  <c:v>1</c:v>
                </c:pt>
                <c:pt idx="8">
                  <c:v>1</c:v>
                </c:pt>
              </c:numCache>
            </c:numRef>
          </c:val>
        </c:ser>
        <c:ser>
          <c:idx val="1"/>
          <c:order val="1"/>
          <c:tx>
            <c:strRef>
              <c:f>data!$A$15</c:f>
              <c:strCache>
                <c:ptCount val="1"/>
                <c:pt idx="0">
                  <c:v>Federal Government</c:v>
                </c:pt>
              </c:strCache>
            </c:strRef>
          </c:tx>
          <c:invertIfNegative val="0"/>
          <c:dLbls>
            <c:dLbl>
              <c:idx val="3"/>
              <c:delete val="1"/>
            </c:dLbl>
            <c:dLbl>
              <c:idx val="5"/>
              <c:delete val="1"/>
            </c:dLbl>
            <c:dLbl>
              <c:idx val="7"/>
              <c:delete val="1"/>
            </c:dLbl>
            <c:txPr>
              <a:bodyPr/>
              <a:lstStyle/>
              <a:p>
                <a:pPr>
                  <a:defRPr b="1"/>
                </a:pPr>
                <a:endParaRPr lang="en-US"/>
              </a:p>
            </c:txPr>
            <c:showLegendKey val="0"/>
            <c:showVal val="0"/>
            <c:showCatName val="0"/>
            <c:showSerName val="1"/>
            <c:showPercent val="0"/>
            <c:showBubbleSize val="0"/>
            <c:showLeaderLines val="0"/>
          </c:dLbls>
          <c:cat>
            <c:strRef>
              <c:f>data!$B$13:$J$13</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data!$B$15:$J$15</c:f>
              <c:numCache>
                <c:formatCode>General</c:formatCode>
                <c:ptCount val="9"/>
                <c:pt idx="0">
                  <c:v>1</c:v>
                </c:pt>
                <c:pt idx="1">
                  <c:v>1</c:v>
                </c:pt>
                <c:pt idx="2">
                  <c:v>1</c:v>
                </c:pt>
                <c:pt idx="3">
                  <c:v>0</c:v>
                </c:pt>
                <c:pt idx="4">
                  <c:v>1</c:v>
                </c:pt>
                <c:pt idx="5">
                  <c:v>0</c:v>
                </c:pt>
                <c:pt idx="6">
                  <c:v>1</c:v>
                </c:pt>
                <c:pt idx="7">
                  <c:v>0</c:v>
                </c:pt>
                <c:pt idx="8">
                  <c:v>1</c:v>
                </c:pt>
              </c:numCache>
            </c:numRef>
          </c:val>
        </c:ser>
        <c:ser>
          <c:idx val="2"/>
          <c:order val="2"/>
          <c:tx>
            <c:strRef>
              <c:f>data!$A$16</c:f>
              <c:strCache>
                <c:ptCount val="1"/>
                <c:pt idx="0">
                  <c:v>Private Sector</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data!$B$13:$J$13</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data!$B$16:$J$16</c:f>
              <c:numCache>
                <c:formatCode>General</c:formatCode>
                <c:ptCount val="9"/>
                <c:pt idx="0">
                  <c:v>1</c:v>
                </c:pt>
                <c:pt idx="1">
                  <c:v>1</c:v>
                </c:pt>
                <c:pt idx="2">
                  <c:v>1</c:v>
                </c:pt>
                <c:pt idx="3">
                  <c:v>1</c:v>
                </c:pt>
                <c:pt idx="4">
                  <c:v>1</c:v>
                </c:pt>
                <c:pt idx="5">
                  <c:v>1</c:v>
                </c:pt>
                <c:pt idx="6">
                  <c:v>1</c:v>
                </c:pt>
                <c:pt idx="7">
                  <c:v>1</c:v>
                </c:pt>
                <c:pt idx="8">
                  <c:v>1</c:v>
                </c:pt>
              </c:numCache>
            </c:numRef>
          </c:val>
        </c:ser>
        <c:ser>
          <c:idx val="3"/>
          <c:order val="3"/>
          <c:tx>
            <c:strRef>
              <c:f>data!$A$17</c:f>
              <c:strCache>
                <c:ptCount val="1"/>
                <c:pt idx="0">
                  <c:v>Research/Education</c:v>
                </c:pt>
              </c:strCache>
            </c:strRef>
          </c:tx>
          <c:invertIfNegative val="0"/>
          <c:dLbls>
            <c:dLbl>
              <c:idx val="1"/>
              <c:delete val="1"/>
            </c:dLbl>
            <c:dLbl>
              <c:idx val="3"/>
              <c:delete val="1"/>
            </c:dLbl>
            <c:dLbl>
              <c:idx val="5"/>
              <c:delete val="1"/>
            </c:dLbl>
            <c:dLbl>
              <c:idx val="7"/>
              <c:delete val="1"/>
            </c:dLbl>
            <c:txPr>
              <a:bodyPr/>
              <a:lstStyle/>
              <a:p>
                <a:pPr>
                  <a:defRPr b="1"/>
                </a:pPr>
                <a:endParaRPr lang="en-US"/>
              </a:p>
            </c:txPr>
            <c:showLegendKey val="0"/>
            <c:showVal val="0"/>
            <c:showCatName val="0"/>
            <c:showSerName val="1"/>
            <c:showPercent val="0"/>
            <c:showBubbleSize val="0"/>
            <c:showLeaderLines val="0"/>
          </c:dLbls>
          <c:cat>
            <c:strRef>
              <c:f>data!$B$13:$J$13</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data!$B$17:$J$17</c:f>
              <c:numCache>
                <c:formatCode>General</c:formatCode>
                <c:ptCount val="9"/>
                <c:pt idx="0">
                  <c:v>1</c:v>
                </c:pt>
                <c:pt idx="1">
                  <c:v>0</c:v>
                </c:pt>
                <c:pt idx="2">
                  <c:v>1</c:v>
                </c:pt>
                <c:pt idx="3">
                  <c:v>0</c:v>
                </c:pt>
                <c:pt idx="4">
                  <c:v>1</c:v>
                </c:pt>
                <c:pt idx="5">
                  <c:v>0</c:v>
                </c:pt>
                <c:pt idx="6">
                  <c:v>1</c:v>
                </c:pt>
                <c:pt idx="7">
                  <c:v>0</c:v>
                </c:pt>
                <c:pt idx="8">
                  <c:v>1</c:v>
                </c:pt>
              </c:numCache>
            </c:numRef>
          </c:val>
        </c:ser>
        <c:dLbls>
          <c:showLegendKey val="0"/>
          <c:showVal val="1"/>
          <c:showCatName val="0"/>
          <c:showSerName val="0"/>
          <c:showPercent val="0"/>
          <c:showBubbleSize val="0"/>
        </c:dLbls>
        <c:gapWidth val="55"/>
        <c:overlap val="100"/>
        <c:axId val="72320128"/>
        <c:axId val="72322048"/>
      </c:barChart>
      <c:catAx>
        <c:axId val="72320128"/>
        <c:scaling>
          <c:orientation val="minMax"/>
        </c:scaling>
        <c:delete val="0"/>
        <c:axPos val="l"/>
        <c:title>
          <c:tx>
            <c:rich>
              <a:bodyPr/>
              <a:lstStyle/>
              <a:p>
                <a:pPr>
                  <a:defRPr/>
                </a:pPr>
                <a:r>
                  <a:rPr lang="en-US"/>
                  <a:t>Job Task</a:t>
                </a:r>
                <a:r>
                  <a:rPr lang="en-US" baseline="0"/>
                  <a:t> Proficiencies</a:t>
                </a:r>
                <a:endParaRPr lang="en-US"/>
              </a:p>
            </c:rich>
          </c:tx>
          <c:layout/>
          <c:overlay val="0"/>
        </c:title>
        <c:majorTickMark val="none"/>
        <c:minorTickMark val="none"/>
        <c:tickLblPos val="nextTo"/>
        <c:txPr>
          <a:bodyPr/>
          <a:lstStyle/>
          <a:p>
            <a:pPr>
              <a:defRPr sz="1200"/>
            </a:pPr>
            <a:endParaRPr lang="en-US"/>
          </a:p>
        </c:txPr>
        <c:crossAx val="72322048"/>
        <c:crosses val="autoZero"/>
        <c:auto val="1"/>
        <c:lblAlgn val="ctr"/>
        <c:lblOffset val="100"/>
        <c:noMultiLvlLbl val="0"/>
      </c:catAx>
      <c:valAx>
        <c:axId val="72322048"/>
        <c:scaling>
          <c:orientation val="minMax"/>
        </c:scaling>
        <c:delete val="0"/>
        <c:axPos val="b"/>
        <c:majorGridlines/>
        <c:title>
          <c:tx>
            <c:rich>
              <a:bodyPr/>
              <a:lstStyle/>
              <a:p>
                <a:pPr>
                  <a:defRPr/>
                </a:pPr>
                <a:r>
                  <a:rPr lang="en-US"/>
                  <a:t>Organization Types that selected a Job Task</a:t>
                </a:r>
                <a:r>
                  <a:rPr lang="en-US" baseline="0"/>
                  <a:t> Proficiency</a:t>
                </a:r>
                <a:endParaRPr lang="en-US"/>
              </a:p>
            </c:rich>
          </c:tx>
          <c:layout>
            <c:manualLayout>
              <c:xMode val="edge"/>
              <c:yMode val="edge"/>
              <c:x val="0.36916068057282314"/>
              <c:y val="0.94246172353455815"/>
            </c:manualLayout>
          </c:layout>
          <c:overlay val="0"/>
        </c:title>
        <c:numFmt formatCode="General" sourceLinked="1"/>
        <c:majorTickMark val="none"/>
        <c:minorTickMark val="none"/>
        <c:tickLblPos val="nextTo"/>
        <c:crossAx val="72320128"/>
        <c:crosses val="autoZero"/>
        <c:crossBetween val="between"/>
      </c:valAx>
    </c:plotArea>
    <c:plotVisOnly val="1"/>
    <c:dispBlanksAs val="gap"/>
    <c:showDLblsOverMax val="0"/>
  </c:chart>
  <c:externalData r:id="rId2">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data!$A$29</c:f>
              <c:strCache>
                <c:ptCount val="1"/>
                <c:pt idx="0">
                  <c:v>Local Government</c:v>
                </c:pt>
              </c:strCache>
            </c:strRef>
          </c:tx>
          <c:invertIfNegative val="0"/>
          <c:dLbls>
            <c:dLbl>
              <c:idx val="0"/>
              <c:delete val="1"/>
            </c:dLbl>
            <c:dLbl>
              <c:idx val="4"/>
              <c:delete val="1"/>
            </c:dLbl>
            <c:txPr>
              <a:bodyPr/>
              <a:lstStyle/>
              <a:p>
                <a:pPr>
                  <a:defRPr b="1"/>
                </a:pPr>
                <a:endParaRPr lang="en-US"/>
              </a:p>
            </c:txPr>
            <c:showLegendKey val="0"/>
            <c:showVal val="0"/>
            <c:showCatName val="0"/>
            <c:showSerName val="1"/>
            <c:showPercent val="0"/>
            <c:showBubbleSize val="0"/>
            <c:showLeaderLines val="0"/>
          </c:dLbls>
          <c:cat>
            <c:strRef>
              <c:f>data!$B$28:$J$28</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data!$B$29:$J$29</c:f>
              <c:numCache>
                <c:formatCode>General</c:formatCode>
                <c:ptCount val="9"/>
                <c:pt idx="0">
                  <c:v>0</c:v>
                </c:pt>
                <c:pt idx="1">
                  <c:v>1</c:v>
                </c:pt>
                <c:pt idx="2">
                  <c:v>1</c:v>
                </c:pt>
                <c:pt idx="3">
                  <c:v>1</c:v>
                </c:pt>
                <c:pt idx="4">
                  <c:v>0</c:v>
                </c:pt>
                <c:pt idx="5">
                  <c:v>1</c:v>
                </c:pt>
                <c:pt idx="6">
                  <c:v>1</c:v>
                </c:pt>
                <c:pt idx="7">
                  <c:v>1</c:v>
                </c:pt>
                <c:pt idx="8">
                  <c:v>1</c:v>
                </c:pt>
              </c:numCache>
            </c:numRef>
          </c:val>
        </c:ser>
        <c:ser>
          <c:idx val="1"/>
          <c:order val="1"/>
          <c:tx>
            <c:strRef>
              <c:f>data!$A$30</c:f>
              <c:strCache>
                <c:ptCount val="1"/>
                <c:pt idx="0">
                  <c:v>Federal Government</c:v>
                </c:pt>
              </c:strCache>
            </c:strRef>
          </c:tx>
          <c:invertIfNegative val="0"/>
          <c:dLbls>
            <c:dLbl>
              <c:idx val="0"/>
              <c:delete val="1"/>
            </c:dLbl>
            <c:dLbl>
              <c:idx val="1"/>
              <c:delete val="1"/>
            </c:dLbl>
            <c:dLbl>
              <c:idx val="3"/>
              <c:delete val="1"/>
            </c:dLbl>
            <c:dLbl>
              <c:idx val="4"/>
              <c:delete val="1"/>
            </c:dLbl>
            <c:dLbl>
              <c:idx val="5"/>
              <c:delete val="1"/>
            </c:dLbl>
            <c:dLbl>
              <c:idx val="6"/>
              <c:delete val="1"/>
            </c:dLbl>
            <c:dLbl>
              <c:idx val="7"/>
              <c:delete val="1"/>
            </c:dLbl>
            <c:dLbl>
              <c:idx val="8"/>
              <c:delete val="1"/>
            </c:dLbl>
            <c:txPr>
              <a:bodyPr/>
              <a:lstStyle/>
              <a:p>
                <a:pPr>
                  <a:defRPr b="1"/>
                </a:pPr>
                <a:endParaRPr lang="en-US"/>
              </a:p>
            </c:txPr>
            <c:showLegendKey val="0"/>
            <c:showVal val="0"/>
            <c:showCatName val="0"/>
            <c:showSerName val="1"/>
            <c:showPercent val="0"/>
            <c:showBubbleSize val="0"/>
            <c:showLeaderLines val="0"/>
          </c:dLbls>
          <c:cat>
            <c:strRef>
              <c:f>data!$B$28:$J$28</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data!$B$30:$J$30</c:f>
              <c:numCache>
                <c:formatCode>General</c:formatCode>
                <c:ptCount val="9"/>
                <c:pt idx="0">
                  <c:v>0</c:v>
                </c:pt>
                <c:pt idx="1">
                  <c:v>0</c:v>
                </c:pt>
                <c:pt idx="2">
                  <c:v>1</c:v>
                </c:pt>
                <c:pt idx="3">
                  <c:v>0</c:v>
                </c:pt>
                <c:pt idx="4">
                  <c:v>0</c:v>
                </c:pt>
                <c:pt idx="5">
                  <c:v>0</c:v>
                </c:pt>
                <c:pt idx="6">
                  <c:v>0</c:v>
                </c:pt>
                <c:pt idx="7">
                  <c:v>0</c:v>
                </c:pt>
                <c:pt idx="8">
                  <c:v>0</c:v>
                </c:pt>
              </c:numCache>
            </c:numRef>
          </c:val>
        </c:ser>
        <c:ser>
          <c:idx val="2"/>
          <c:order val="2"/>
          <c:tx>
            <c:strRef>
              <c:f>data!$A$31</c:f>
              <c:strCache>
                <c:ptCount val="1"/>
                <c:pt idx="0">
                  <c:v>Private Sector</c:v>
                </c:pt>
              </c:strCache>
            </c:strRef>
          </c:tx>
          <c:invertIfNegative val="0"/>
          <c:dLbls>
            <c:dLbl>
              <c:idx val="0"/>
              <c:delete val="1"/>
            </c:dLbl>
            <c:dLbl>
              <c:idx val="2"/>
              <c:delete val="1"/>
            </c:dLbl>
            <c:dLbl>
              <c:idx val="3"/>
              <c:delete val="1"/>
            </c:dLbl>
            <c:dLbl>
              <c:idx val="5"/>
              <c:delete val="1"/>
            </c:dLbl>
            <c:dLbl>
              <c:idx val="6"/>
              <c:delete val="1"/>
            </c:dLbl>
            <c:dLbl>
              <c:idx val="7"/>
              <c:delete val="1"/>
            </c:dLbl>
            <c:txPr>
              <a:bodyPr/>
              <a:lstStyle/>
              <a:p>
                <a:pPr>
                  <a:defRPr b="1"/>
                </a:pPr>
                <a:endParaRPr lang="en-US"/>
              </a:p>
            </c:txPr>
            <c:showLegendKey val="0"/>
            <c:showVal val="0"/>
            <c:showCatName val="0"/>
            <c:showSerName val="1"/>
            <c:showPercent val="0"/>
            <c:showBubbleSize val="0"/>
            <c:showLeaderLines val="0"/>
          </c:dLbls>
          <c:cat>
            <c:strRef>
              <c:f>data!$B$28:$J$28</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data!$B$31:$J$31</c:f>
              <c:numCache>
                <c:formatCode>General</c:formatCode>
                <c:ptCount val="9"/>
                <c:pt idx="0">
                  <c:v>0</c:v>
                </c:pt>
                <c:pt idx="1">
                  <c:v>1</c:v>
                </c:pt>
                <c:pt idx="2">
                  <c:v>0</c:v>
                </c:pt>
                <c:pt idx="3">
                  <c:v>0</c:v>
                </c:pt>
                <c:pt idx="4">
                  <c:v>1</c:v>
                </c:pt>
                <c:pt idx="5">
                  <c:v>0</c:v>
                </c:pt>
                <c:pt idx="6">
                  <c:v>0</c:v>
                </c:pt>
                <c:pt idx="7">
                  <c:v>0</c:v>
                </c:pt>
                <c:pt idx="8">
                  <c:v>1</c:v>
                </c:pt>
              </c:numCache>
            </c:numRef>
          </c:val>
        </c:ser>
        <c:ser>
          <c:idx val="3"/>
          <c:order val="3"/>
          <c:tx>
            <c:strRef>
              <c:f>data!$A$32</c:f>
              <c:strCache>
                <c:ptCount val="1"/>
                <c:pt idx="0">
                  <c:v>Research/Education</c:v>
                </c:pt>
              </c:strCache>
            </c:strRef>
          </c:tx>
          <c:invertIfNegative val="0"/>
          <c:dLbls>
            <c:dLbl>
              <c:idx val="0"/>
              <c:delete val="1"/>
            </c:dLbl>
            <c:dLbl>
              <c:idx val="1"/>
              <c:delete val="1"/>
            </c:dLbl>
            <c:dLbl>
              <c:idx val="2"/>
              <c:delete val="1"/>
            </c:dLbl>
            <c:dLbl>
              <c:idx val="3"/>
              <c:delete val="1"/>
            </c:dLbl>
            <c:dLbl>
              <c:idx val="5"/>
              <c:delete val="1"/>
            </c:dLbl>
            <c:dLbl>
              <c:idx val="6"/>
              <c:delete val="1"/>
            </c:dLbl>
            <c:dLbl>
              <c:idx val="7"/>
              <c:delete val="1"/>
            </c:dLbl>
            <c:dLbl>
              <c:idx val="8"/>
              <c:delete val="1"/>
            </c:dLbl>
            <c:txPr>
              <a:bodyPr/>
              <a:lstStyle/>
              <a:p>
                <a:pPr>
                  <a:defRPr b="1"/>
                </a:pPr>
                <a:endParaRPr lang="en-US"/>
              </a:p>
            </c:txPr>
            <c:showLegendKey val="0"/>
            <c:showVal val="0"/>
            <c:showCatName val="0"/>
            <c:showSerName val="1"/>
            <c:showPercent val="0"/>
            <c:showBubbleSize val="0"/>
            <c:showLeaderLines val="0"/>
          </c:dLbls>
          <c:cat>
            <c:strRef>
              <c:f>data!$B$28:$J$28</c:f>
              <c:strCache>
                <c:ptCount val="9"/>
                <c:pt idx="0">
                  <c:v>Create/Acquire Data</c:v>
                </c:pt>
                <c:pt idx="1">
                  <c:v>Create Image Data</c:v>
                </c:pt>
                <c:pt idx="2">
                  <c:v>Maintain GIS Data</c:v>
                </c:pt>
                <c:pt idx="3">
                  <c:v>Conduct Spatial/Non-spatial Analysis</c:v>
                </c:pt>
                <c:pt idx="4">
                  <c:v>Generate GIS Products</c:v>
                </c:pt>
                <c:pt idx="5">
                  <c:v>Develop Software Applications</c:v>
                </c:pt>
                <c:pt idx="6">
                  <c:v>Manage GIS Data</c:v>
                </c:pt>
                <c:pt idx="7">
                  <c:v>Perform Administrative Tasks</c:v>
                </c:pt>
                <c:pt idx="8">
                  <c:v>Pursue Professional Development</c:v>
                </c:pt>
              </c:strCache>
            </c:strRef>
          </c:cat>
          <c:val>
            <c:numRef>
              <c:f>data!$B$32:$J$32</c:f>
              <c:numCache>
                <c:formatCode>General</c:formatCode>
                <c:ptCount val="9"/>
                <c:pt idx="0">
                  <c:v>0</c:v>
                </c:pt>
                <c:pt idx="1">
                  <c:v>0</c:v>
                </c:pt>
                <c:pt idx="2">
                  <c:v>0</c:v>
                </c:pt>
                <c:pt idx="3">
                  <c:v>0</c:v>
                </c:pt>
                <c:pt idx="4">
                  <c:v>1</c:v>
                </c:pt>
                <c:pt idx="5">
                  <c:v>0</c:v>
                </c:pt>
                <c:pt idx="6">
                  <c:v>0</c:v>
                </c:pt>
                <c:pt idx="7">
                  <c:v>0</c:v>
                </c:pt>
                <c:pt idx="8">
                  <c:v>0</c:v>
                </c:pt>
              </c:numCache>
            </c:numRef>
          </c:val>
        </c:ser>
        <c:dLbls>
          <c:showLegendKey val="0"/>
          <c:showVal val="0"/>
          <c:showCatName val="0"/>
          <c:showSerName val="0"/>
          <c:showPercent val="0"/>
          <c:showBubbleSize val="0"/>
        </c:dLbls>
        <c:gapWidth val="55"/>
        <c:overlap val="100"/>
        <c:axId val="72619136"/>
        <c:axId val="72621056"/>
      </c:barChart>
      <c:catAx>
        <c:axId val="72619136"/>
        <c:scaling>
          <c:orientation val="minMax"/>
        </c:scaling>
        <c:delete val="0"/>
        <c:axPos val="l"/>
        <c:title>
          <c:tx>
            <c:rich>
              <a:bodyPr/>
              <a:lstStyle/>
              <a:p>
                <a:pPr>
                  <a:defRPr/>
                </a:pPr>
                <a:r>
                  <a:rPr lang="en-US"/>
                  <a:t>Job Task Proficiencies</a:t>
                </a:r>
              </a:p>
            </c:rich>
          </c:tx>
          <c:layout/>
          <c:overlay val="0"/>
        </c:title>
        <c:majorTickMark val="none"/>
        <c:minorTickMark val="none"/>
        <c:tickLblPos val="nextTo"/>
        <c:txPr>
          <a:bodyPr/>
          <a:lstStyle/>
          <a:p>
            <a:pPr>
              <a:defRPr sz="1200"/>
            </a:pPr>
            <a:endParaRPr lang="en-US"/>
          </a:p>
        </c:txPr>
        <c:crossAx val="72621056"/>
        <c:crosses val="autoZero"/>
        <c:auto val="1"/>
        <c:lblAlgn val="ctr"/>
        <c:lblOffset val="100"/>
        <c:noMultiLvlLbl val="0"/>
      </c:catAx>
      <c:valAx>
        <c:axId val="72621056"/>
        <c:scaling>
          <c:orientation val="minMax"/>
        </c:scaling>
        <c:delete val="0"/>
        <c:axPos val="b"/>
        <c:majorGridlines/>
        <c:title>
          <c:tx>
            <c:rich>
              <a:bodyPr/>
              <a:lstStyle/>
              <a:p>
                <a:pPr>
                  <a:defRPr/>
                </a:pPr>
                <a:r>
                  <a:rPr lang="en-US"/>
                  <a:t>Organization Types that seleced a Job Task Proficiency</a:t>
                </a:r>
              </a:p>
            </c:rich>
          </c:tx>
          <c:layout>
            <c:manualLayout>
              <c:xMode val="edge"/>
              <c:yMode val="edge"/>
              <c:x val="0.36619758041812994"/>
              <c:y val="0.95303027888192227"/>
            </c:manualLayout>
          </c:layout>
          <c:overlay val="0"/>
        </c:title>
        <c:numFmt formatCode="General" sourceLinked="1"/>
        <c:majorTickMark val="none"/>
        <c:minorTickMark val="none"/>
        <c:tickLblPos val="nextTo"/>
        <c:crossAx val="72619136"/>
        <c:crosses val="autoZero"/>
        <c:crossBetween val="between"/>
      </c:valAx>
    </c:plotArea>
    <c:plotVisOnly val="1"/>
    <c:dispBlanksAs val="gap"/>
    <c:showDLblsOverMax val="0"/>
  </c:chart>
  <c:externalData r:id="rId2">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Data!$A$3</c:f>
              <c:strCache>
                <c:ptCount val="1"/>
                <c:pt idx="0">
                  <c:v>Local Government</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Data!$B$2:$J$2</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Data!$B$3:$J$3</c:f>
              <c:numCache>
                <c:formatCode>General</c:formatCode>
                <c:ptCount val="9"/>
                <c:pt idx="0">
                  <c:v>1</c:v>
                </c:pt>
                <c:pt idx="1">
                  <c:v>1</c:v>
                </c:pt>
                <c:pt idx="2">
                  <c:v>1</c:v>
                </c:pt>
                <c:pt idx="3">
                  <c:v>1</c:v>
                </c:pt>
                <c:pt idx="4">
                  <c:v>1</c:v>
                </c:pt>
                <c:pt idx="5">
                  <c:v>1</c:v>
                </c:pt>
                <c:pt idx="6">
                  <c:v>1</c:v>
                </c:pt>
                <c:pt idx="7">
                  <c:v>1</c:v>
                </c:pt>
                <c:pt idx="8">
                  <c:v>1</c:v>
                </c:pt>
              </c:numCache>
            </c:numRef>
          </c:val>
        </c:ser>
        <c:ser>
          <c:idx val="1"/>
          <c:order val="1"/>
          <c:tx>
            <c:strRef>
              <c:f>Data!$A$4</c:f>
              <c:strCache>
                <c:ptCount val="1"/>
                <c:pt idx="0">
                  <c:v>Federal Government</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Data!$B$2:$J$2</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Data!$B$4:$J$4</c:f>
              <c:numCache>
                <c:formatCode>General</c:formatCode>
                <c:ptCount val="9"/>
                <c:pt idx="0">
                  <c:v>1</c:v>
                </c:pt>
                <c:pt idx="1">
                  <c:v>1</c:v>
                </c:pt>
                <c:pt idx="2">
                  <c:v>1</c:v>
                </c:pt>
                <c:pt idx="3">
                  <c:v>1</c:v>
                </c:pt>
                <c:pt idx="4">
                  <c:v>1</c:v>
                </c:pt>
                <c:pt idx="5">
                  <c:v>1</c:v>
                </c:pt>
                <c:pt idx="6">
                  <c:v>1</c:v>
                </c:pt>
                <c:pt idx="7">
                  <c:v>1</c:v>
                </c:pt>
                <c:pt idx="8">
                  <c:v>1</c:v>
                </c:pt>
              </c:numCache>
            </c:numRef>
          </c:val>
        </c:ser>
        <c:ser>
          <c:idx val="2"/>
          <c:order val="2"/>
          <c:tx>
            <c:strRef>
              <c:f>Data!$A$5</c:f>
              <c:strCache>
                <c:ptCount val="1"/>
                <c:pt idx="0">
                  <c:v>Private Sector</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Data!$B$2:$J$2</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Data!$B$5:$J$5</c:f>
              <c:numCache>
                <c:formatCode>General</c:formatCode>
                <c:ptCount val="9"/>
                <c:pt idx="0">
                  <c:v>1</c:v>
                </c:pt>
                <c:pt idx="1">
                  <c:v>1</c:v>
                </c:pt>
                <c:pt idx="2">
                  <c:v>1</c:v>
                </c:pt>
                <c:pt idx="3">
                  <c:v>1</c:v>
                </c:pt>
                <c:pt idx="4">
                  <c:v>1</c:v>
                </c:pt>
                <c:pt idx="5">
                  <c:v>1</c:v>
                </c:pt>
                <c:pt idx="6">
                  <c:v>1</c:v>
                </c:pt>
                <c:pt idx="7">
                  <c:v>1</c:v>
                </c:pt>
                <c:pt idx="8">
                  <c:v>1</c:v>
                </c:pt>
              </c:numCache>
            </c:numRef>
          </c:val>
        </c:ser>
        <c:ser>
          <c:idx val="3"/>
          <c:order val="3"/>
          <c:tx>
            <c:strRef>
              <c:f>Data!$A$6</c:f>
              <c:strCache>
                <c:ptCount val="1"/>
                <c:pt idx="0">
                  <c:v>Research/Education</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Data!$B$2:$J$2</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Data!$B$6:$J$6</c:f>
              <c:numCache>
                <c:formatCode>General</c:formatCode>
                <c:ptCount val="9"/>
                <c:pt idx="0">
                  <c:v>1</c:v>
                </c:pt>
                <c:pt idx="1">
                  <c:v>1</c:v>
                </c:pt>
                <c:pt idx="2">
                  <c:v>1</c:v>
                </c:pt>
                <c:pt idx="3">
                  <c:v>1</c:v>
                </c:pt>
                <c:pt idx="4">
                  <c:v>1</c:v>
                </c:pt>
                <c:pt idx="5">
                  <c:v>1</c:v>
                </c:pt>
                <c:pt idx="6">
                  <c:v>1</c:v>
                </c:pt>
                <c:pt idx="7">
                  <c:v>1</c:v>
                </c:pt>
                <c:pt idx="8">
                  <c:v>1</c:v>
                </c:pt>
              </c:numCache>
            </c:numRef>
          </c:val>
        </c:ser>
        <c:dLbls>
          <c:showLegendKey val="0"/>
          <c:showVal val="0"/>
          <c:showCatName val="0"/>
          <c:showSerName val="0"/>
          <c:showPercent val="0"/>
          <c:showBubbleSize val="0"/>
        </c:dLbls>
        <c:gapWidth val="55"/>
        <c:overlap val="100"/>
        <c:axId val="72726400"/>
        <c:axId val="72740864"/>
      </c:barChart>
      <c:catAx>
        <c:axId val="72726400"/>
        <c:scaling>
          <c:orientation val="minMax"/>
        </c:scaling>
        <c:delete val="0"/>
        <c:axPos val="l"/>
        <c:title>
          <c:tx>
            <c:rich>
              <a:bodyPr/>
              <a:lstStyle/>
              <a:p>
                <a:pPr>
                  <a:defRPr/>
                </a:pPr>
                <a:r>
                  <a:rPr lang="en-US"/>
                  <a:t>Job</a:t>
                </a:r>
                <a:r>
                  <a:rPr lang="en-US" baseline="0"/>
                  <a:t> Task Proficiencies</a:t>
                </a:r>
                <a:endParaRPr lang="en-US"/>
              </a:p>
            </c:rich>
          </c:tx>
          <c:layout/>
          <c:overlay val="0"/>
        </c:title>
        <c:majorTickMark val="none"/>
        <c:minorTickMark val="none"/>
        <c:tickLblPos val="nextTo"/>
        <c:txPr>
          <a:bodyPr/>
          <a:lstStyle/>
          <a:p>
            <a:pPr>
              <a:defRPr sz="1100"/>
            </a:pPr>
            <a:endParaRPr lang="en-US"/>
          </a:p>
        </c:txPr>
        <c:crossAx val="72740864"/>
        <c:crosses val="autoZero"/>
        <c:auto val="1"/>
        <c:lblAlgn val="ctr"/>
        <c:lblOffset val="100"/>
        <c:noMultiLvlLbl val="0"/>
      </c:catAx>
      <c:valAx>
        <c:axId val="72740864"/>
        <c:scaling>
          <c:orientation val="minMax"/>
        </c:scaling>
        <c:delete val="0"/>
        <c:axPos val="b"/>
        <c:majorGridlines/>
        <c:title>
          <c:tx>
            <c:rich>
              <a:bodyPr/>
              <a:lstStyle/>
              <a:p>
                <a:pPr>
                  <a:defRPr/>
                </a:pPr>
                <a:r>
                  <a:rPr lang="en-US"/>
                  <a:t>Organization Types that selected</a:t>
                </a:r>
                <a:r>
                  <a:rPr lang="en-US" baseline="0"/>
                  <a:t> a Job Task Proficiency</a:t>
                </a:r>
                <a:endParaRPr lang="en-US"/>
              </a:p>
            </c:rich>
          </c:tx>
          <c:layout>
            <c:manualLayout>
              <c:xMode val="edge"/>
              <c:yMode val="edge"/>
              <c:x val="0.39595614133562002"/>
              <c:y val="0.94898204432657463"/>
            </c:manualLayout>
          </c:layout>
          <c:overlay val="0"/>
        </c:title>
        <c:numFmt formatCode="General" sourceLinked="1"/>
        <c:majorTickMark val="none"/>
        <c:minorTickMark val="none"/>
        <c:tickLblPos val="nextTo"/>
        <c:crossAx val="72726400"/>
        <c:crosses val="autoZero"/>
        <c:crossBetween val="between"/>
      </c:valAx>
    </c:plotArea>
    <c:plotVisOnly val="1"/>
    <c:dispBlanksAs val="gap"/>
    <c:showDLblsOverMax val="0"/>
  </c:chart>
  <c:externalData r:id="rId2">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Data!$A$11</c:f>
              <c:strCache>
                <c:ptCount val="1"/>
                <c:pt idx="0">
                  <c:v>Local Government</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Data!$B$10:$J$10</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Data!$B$11:$J$11</c:f>
              <c:numCache>
                <c:formatCode>General</c:formatCode>
                <c:ptCount val="9"/>
                <c:pt idx="0">
                  <c:v>1</c:v>
                </c:pt>
                <c:pt idx="1">
                  <c:v>1</c:v>
                </c:pt>
                <c:pt idx="2">
                  <c:v>1</c:v>
                </c:pt>
                <c:pt idx="3">
                  <c:v>1</c:v>
                </c:pt>
                <c:pt idx="4">
                  <c:v>1</c:v>
                </c:pt>
                <c:pt idx="5">
                  <c:v>1</c:v>
                </c:pt>
                <c:pt idx="6">
                  <c:v>1</c:v>
                </c:pt>
                <c:pt idx="7">
                  <c:v>1</c:v>
                </c:pt>
                <c:pt idx="8">
                  <c:v>1</c:v>
                </c:pt>
              </c:numCache>
            </c:numRef>
          </c:val>
        </c:ser>
        <c:ser>
          <c:idx val="1"/>
          <c:order val="1"/>
          <c:tx>
            <c:strRef>
              <c:f>Data!$A$12</c:f>
              <c:strCache>
                <c:ptCount val="1"/>
                <c:pt idx="0">
                  <c:v>Federal Government</c:v>
                </c:pt>
              </c:strCache>
            </c:strRef>
          </c:tx>
          <c:invertIfNegative val="0"/>
          <c:dLbls>
            <c:dLbl>
              <c:idx val="0"/>
              <c:delete val="1"/>
            </c:dLbl>
            <c:dLbl>
              <c:idx val="2"/>
              <c:delete val="1"/>
            </c:dLbl>
            <c:dLbl>
              <c:idx val="3"/>
              <c:delete val="1"/>
            </c:dLbl>
            <c:dLbl>
              <c:idx val="5"/>
              <c:delete val="1"/>
            </c:dLbl>
            <c:dLbl>
              <c:idx val="8"/>
              <c:delete val="1"/>
            </c:dLbl>
            <c:txPr>
              <a:bodyPr/>
              <a:lstStyle/>
              <a:p>
                <a:pPr>
                  <a:defRPr b="1"/>
                </a:pPr>
                <a:endParaRPr lang="en-US"/>
              </a:p>
            </c:txPr>
            <c:showLegendKey val="0"/>
            <c:showVal val="0"/>
            <c:showCatName val="0"/>
            <c:showSerName val="1"/>
            <c:showPercent val="0"/>
            <c:showBubbleSize val="0"/>
            <c:showLeaderLines val="0"/>
          </c:dLbls>
          <c:cat>
            <c:strRef>
              <c:f>Data!$B$10:$J$10</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Data!$B$12:$J$12</c:f>
              <c:numCache>
                <c:formatCode>General</c:formatCode>
                <c:ptCount val="9"/>
                <c:pt idx="0">
                  <c:v>0</c:v>
                </c:pt>
                <c:pt idx="1">
                  <c:v>1</c:v>
                </c:pt>
                <c:pt idx="2">
                  <c:v>0</c:v>
                </c:pt>
                <c:pt idx="3">
                  <c:v>0</c:v>
                </c:pt>
                <c:pt idx="4">
                  <c:v>1</c:v>
                </c:pt>
                <c:pt idx="5">
                  <c:v>0</c:v>
                </c:pt>
                <c:pt idx="6">
                  <c:v>1</c:v>
                </c:pt>
                <c:pt idx="7">
                  <c:v>1</c:v>
                </c:pt>
                <c:pt idx="8">
                  <c:v>0</c:v>
                </c:pt>
              </c:numCache>
            </c:numRef>
          </c:val>
        </c:ser>
        <c:ser>
          <c:idx val="2"/>
          <c:order val="2"/>
          <c:tx>
            <c:strRef>
              <c:f>Data!$A$13</c:f>
              <c:strCache>
                <c:ptCount val="1"/>
                <c:pt idx="0">
                  <c:v>Private Sector</c:v>
                </c:pt>
              </c:strCache>
            </c:strRef>
          </c:tx>
          <c:invertIfNegative val="0"/>
          <c:dLbls>
            <c:dLbl>
              <c:idx val="0"/>
              <c:delete val="1"/>
            </c:dLbl>
            <c:txPr>
              <a:bodyPr/>
              <a:lstStyle/>
              <a:p>
                <a:pPr>
                  <a:defRPr b="1"/>
                </a:pPr>
                <a:endParaRPr lang="en-US"/>
              </a:p>
            </c:txPr>
            <c:showLegendKey val="0"/>
            <c:showVal val="0"/>
            <c:showCatName val="0"/>
            <c:showSerName val="1"/>
            <c:showPercent val="0"/>
            <c:showBubbleSize val="0"/>
            <c:showLeaderLines val="0"/>
          </c:dLbls>
          <c:cat>
            <c:strRef>
              <c:f>Data!$B$10:$J$10</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Data!$B$13:$J$13</c:f>
              <c:numCache>
                <c:formatCode>General</c:formatCode>
                <c:ptCount val="9"/>
                <c:pt idx="0">
                  <c:v>0</c:v>
                </c:pt>
                <c:pt idx="1">
                  <c:v>1</c:v>
                </c:pt>
                <c:pt idx="2">
                  <c:v>1</c:v>
                </c:pt>
                <c:pt idx="3">
                  <c:v>1</c:v>
                </c:pt>
                <c:pt idx="4">
                  <c:v>1</c:v>
                </c:pt>
                <c:pt idx="5">
                  <c:v>1</c:v>
                </c:pt>
                <c:pt idx="6">
                  <c:v>1</c:v>
                </c:pt>
                <c:pt idx="7">
                  <c:v>1</c:v>
                </c:pt>
                <c:pt idx="8">
                  <c:v>1</c:v>
                </c:pt>
              </c:numCache>
            </c:numRef>
          </c:val>
        </c:ser>
        <c:ser>
          <c:idx val="3"/>
          <c:order val="3"/>
          <c:tx>
            <c:strRef>
              <c:f>Data!$A$14</c:f>
              <c:strCache>
                <c:ptCount val="1"/>
                <c:pt idx="0">
                  <c:v>Research/Education</c:v>
                </c:pt>
              </c:strCache>
            </c:strRef>
          </c:tx>
          <c:invertIfNegative val="0"/>
          <c:dLbls>
            <c:dLbl>
              <c:idx val="2"/>
              <c:delete val="1"/>
            </c:dLbl>
            <c:dLbl>
              <c:idx val="3"/>
              <c:delete val="1"/>
            </c:dLbl>
            <c:dLbl>
              <c:idx val="7"/>
              <c:delete val="1"/>
            </c:dLbl>
            <c:dLbl>
              <c:idx val="8"/>
              <c:delete val="1"/>
            </c:dLbl>
            <c:txPr>
              <a:bodyPr/>
              <a:lstStyle/>
              <a:p>
                <a:pPr>
                  <a:defRPr b="1"/>
                </a:pPr>
                <a:endParaRPr lang="en-US"/>
              </a:p>
            </c:txPr>
            <c:showLegendKey val="0"/>
            <c:showVal val="0"/>
            <c:showCatName val="0"/>
            <c:showSerName val="1"/>
            <c:showPercent val="0"/>
            <c:showBubbleSize val="0"/>
            <c:showLeaderLines val="0"/>
          </c:dLbls>
          <c:cat>
            <c:strRef>
              <c:f>Data!$B$10:$J$10</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Data!$B$14:$J$14</c:f>
              <c:numCache>
                <c:formatCode>General</c:formatCode>
                <c:ptCount val="9"/>
                <c:pt idx="0">
                  <c:v>1</c:v>
                </c:pt>
                <c:pt idx="1">
                  <c:v>1</c:v>
                </c:pt>
                <c:pt idx="2">
                  <c:v>0</c:v>
                </c:pt>
                <c:pt idx="3">
                  <c:v>0</c:v>
                </c:pt>
                <c:pt idx="4">
                  <c:v>1</c:v>
                </c:pt>
                <c:pt idx="5">
                  <c:v>1</c:v>
                </c:pt>
                <c:pt idx="6">
                  <c:v>1</c:v>
                </c:pt>
                <c:pt idx="7">
                  <c:v>0</c:v>
                </c:pt>
                <c:pt idx="8">
                  <c:v>0</c:v>
                </c:pt>
              </c:numCache>
            </c:numRef>
          </c:val>
        </c:ser>
        <c:dLbls>
          <c:showLegendKey val="0"/>
          <c:showVal val="0"/>
          <c:showCatName val="0"/>
          <c:showSerName val="0"/>
          <c:showPercent val="0"/>
          <c:showBubbleSize val="0"/>
        </c:dLbls>
        <c:gapWidth val="55"/>
        <c:overlap val="100"/>
        <c:axId val="72861184"/>
        <c:axId val="72863104"/>
      </c:barChart>
      <c:catAx>
        <c:axId val="72861184"/>
        <c:scaling>
          <c:orientation val="minMax"/>
        </c:scaling>
        <c:delete val="0"/>
        <c:axPos val="l"/>
        <c:title>
          <c:tx>
            <c:rich>
              <a:bodyPr/>
              <a:lstStyle/>
              <a:p>
                <a:pPr>
                  <a:defRPr/>
                </a:pPr>
                <a:r>
                  <a:rPr lang="en-US"/>
                  <a:t>Job Task Proficiencies</a:t>
                </a:r>
              </a:p>
            </c:rich>
          </c:tx>
          <c:layout/>
          <c:overlay val="0"/>
        </c:title>
        <c:majorTickMark val="none"/>
        <c:minorTickMark val="none"/>
        <c:tickLblPos val="nextTo"/>
        <c:crossAx val="72863104"/>
        <c:crosses val="autoZero"/>
        <c:auto val="1"/>
        <c:lblAlgn val="ctr"/>
        <c:lblOffset val="100"/>
        <c:noMultiLvlLbl val="0"/>
      </c:catAx>
      <c:valAx>
        <c:axId val="72863104"/>
        <c:scaling>
          <c:orientation val="minMax"/>
        </c:scaling>
        <c:delete val="0"/>
        <c:axPos val="b"/>
        <c:majorGridlines/>
        <c:title>
          <c:tx>
            <c:rich>
              <a:bodyPr/>
              <a:lstStyle/>
              <a:p>
                <a:pPr>
                  <a:defRPr/>
                </a:pPr>
                <a:r>
                  <a:rPr lang="en-US"/>
                  <a:t>Organization Types that selected a Job</a:t>
                </a:r>
                <a:r>
                  <a:rPr lang="en-US" baseline="0"/>
                  <a:t> Task Proficiency</a:t>
                </a:r>
                <a:endParaRPr lang="en-US"/>
              </a:p>
            </c:rich>
          </c:tx>
          <c:layout>
            <c:manualLayout>
              <c:xMode val="edge"/>
              <c:yMode val="edge"/>
              <c:x val="0.41651221670219274"/>
              <c:y val="0.9469579270489008"/>
            </c:manualLayout>
          </c:layout>
          <c:overlay val="0"/>
        </c:title>
        <c:numFmt formatCode="General" sourceLinked="1"/>
        <c:majorTickMark val="none"/>
        <c:minorTickMark val="none"/>
        <c:tickLblPos val="nextTo"/>
        <c:crossAx val="72861184"/>
        <c:crosses val="autoZero"/>
        <c:crossBetween val="between"/>
      </c:valAx>
    </c:plotArea>
    <c:plotVisOnly val="1"/>
    <c:dispBlanksAs val="gap"/>
    <c:showDLblsOverMax val="0"/>
  </c:chart>
  <c:externalData r:id="rId2">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Data!$A$18</c:f>
              <c:strCache>
                <c:ptCount val="1"/>
                <c:pt idx="0">
                  <c:v>Local Government</c:v>
                </c:pt>
              </c:strCache>
            </c:strRef>
          </c:tx>
          <c:invertIfNegative val="0"/>
          <c:dLbls>
            <c:dLbl>
              <c:idx val="0"/>
              <c:delete val="1"/>
            </c:dLbl>
            <c:dLbl>
              <c:idx val="7"/>
              <c:delete val="1"/>
            </c:dLbl>
            <c:dLbl>
              <c:idx val="8"/>
              <c:delete val="1"/>
            </c:dLbl>
            <c:txPr>
              <a:bodyPr/>
              <a:lstStyle/>
              <a:p>
                <a:pPr>
                  <a:defRPr b="1"/>
                </a:pPr>
                <a:endParaRPr lang="en-US"/>
              </a:p>
            </c:txPr>
            <c:showLegendKey val="0"/>
            <c:showVal val="0"/>
            <c:showCatName val="0"/>
            <c:showSerName val="1"/>
            <c:showPercent val="0"/>
            <c:showBubbleSize val="0"/>
            <c:showLeaderLines val="0"/>
          </c:dLbls>
          <c:cat>
            <c:strRef>
              <c:f>Data!$B$17:$J$17</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Data!$B$18:$J$18</c:f>
              <c:numCache>
                <c:formatCode>General</c:formatCode>
                <c:ptCount val="9"/>
                <c:pt idx="0">
                  <c:v>0</c:v>
                </c:pt>
                <c:pt idx="1">
                  <c:v>1</c:v>
                </c:pt>
                <c:pt idx="2">
                  <c:v>1</c:v>
                </c:pt>
                <c:pt idx="3">
                  <c:v>1</c:v>
                </c:pt>
                <c:pt idx="4">
                  <c:v>1</c:v>
                </c:pt>
                <c:pt idx="5">
                  <c:v>1</c:v>
                </c:pt>
                <c:pt idx="6">
                  <c:v>1</c:v>
                </c:pt>
                <c:pt idx="7">
                  <c:v>0</c:v>
                </c:pt>
                <c:pt idx="8">
                  <c:v>0</c:v>
                </c:pt>
              </c:numCache>
            </c:numRef>
          </c:val>
        </c:ser>
        <c:ser>
          <c:idx val="1"/>
          <c:order val="1"/>
          <c:tx>
            <c:strRef>
              <c:f>Data!$A$19</c:f>
              <c:strCache>
                <c:ptCount val="1"/>
                <c:pt idx="0">
                  <c:v>Federal Government</c:v>
                </c:pt>
              </c:strCache>
            </c:strRef>
          </c:tx>
          <c:invertIfNegative val="0"/>
          <c:cat>
            <c:strRef>
              <c:f>Data!$B$17:$J$17</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Data!$B$19:$J$19</c:f>
              <c:numCache>
                <c:formatCode>General</c:formatCode>
                <c:ptCount val="9"/>
                <c:pt idx="0">
                  <c:v>0</c:v>
                </c:pt>
                <c:pt idx="1">
                  <c:v>0</c:v>
                </c:pt>
                <c:pt idx="2">
                  <c:v>0</c:v>
                </c:pt>
                <c:pt idx="3">
                  <c:v>0</c:v>
                </c:pt>
                <c:pt idx="4">
                  <c:v>0</c:v>
                </c:pt>
                <c:pt idx="5">
                  <c:v>0</c:v>
                </c:pt>
                <c:pt idx="6">
                  <c:v>0</c:v>
                </c:pt>
                <c:pt idx="7">
                  <c:v>0</c:v>
                </c:pt>
                <c:pt idx="8">
                  <c:v>0</c:v>
                </c:pt>
              </c:numCache>
            </c:numRef>
          </c:val>
        </c:ser>
        <c:ser>
          <c:idx val="2"/>
          <c:order val="2"/>
          <c:tx>
            <c:strRef>
              <c:f>Data!$A$20</c:f>
              <c:strCache>
                <c:ptCount val="1"/>
                <c:pt idx="0">
                  <c:v>Private Sector</c:v>
                </c:pt>
              </c:strCache>
            </c:strRef>
          </c:tx>
          <c:invertIfNegative val="0"/>
          <c:dLbls>
            <c:dLbl>
              <c:idx val="0"/>
              <c:delete val="1"/>
            </c:dLbl>
            <c:dLbl>
              <c:idx val="1"/>
              <c:delete val="1"/>
            </c:dLbl>
            <c:dLbl>
              <c:idx val="2"/>
              <c:delete val="1"/>
            </c:dLbl>
            <c:dLbl>
              <c:idx val="3"/>
              <c:delete val="1"/>
            </c:dLbl>
            <c:dLbl>
              <c:idx val="4"/>
              <c:delete val="1"/>
            </c:dLbl>
            <c:dLbl>
              <c:idx val="5"/>
              <c:delete val="1"/>
            </c:dLbl>
            <c:dLbl>
              <c:idx val="6"/>
              <c:delete val="1"/>
            </c:dLbl>
            <c:dLbl>
              <c:idx val="7"/>
              <c:delete val="1"/>
            </c:dLbl>
            <c:dLbl>
              <c:idx val="8"/>
              <c:spPr/>
              <c:txPr>
                <a:bodyPr/>
                <a:lstStyle/>
                <a:p>
                  <a:pPr>
                    <a:defRPr b="1"/>
                  </a:pPr>
                  <a:endParaRPr lang="en-US"/>
                </a:p>
              </c:txPr>
              <c:showLegendKey val="0"/>
              <c:showVal val="0"/>
              <c:showCatName val="0"/>
              <c:showSerName val="1"/>
              <c:showPercent val="0"/>
              <c:showBubbleSize val="0"/>
            </c:dLbl>
            <c:showLegendKey val="0"/>
            <c:showVal val="0"/>
            <c:showCatName val="0"/>
            <c:showSerName val="1"/>
            <c:showPercent val="0"/>
            <c:showBubbleSize val="0"/>
            <c:showLeaderLines val="0"/>
          </c:dLbls>
          <c:cat>
            <c:strRef>
              <c:f>Data!$B$17:$J$17</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Data!$B$20:$J$20</c:f>
              <c:numCache>
                <c:formatCode>General</c:formatCode>
                <c:ptCount val="9"/>
                <c:pt idx="0">
                  <c:v>0</c:v>
                </c:pt>
                <c:pt idx="1">
                  <c:v>0</c:v>
                </c:pt>
                <c:pt idx="2">
                  <c:v>0</c:v>
                </c:pt>
                <c:pt idx="3">
                  <c:v>0</c:v>
                </c:pt>
                <c:pt idx="4">
                  <c:v>0</c:v>
                </c:pt>
                <c:pt idx="5">
                  <c:v>0</c:v>
                </c:pt>
                <c:pt idx="6">
                  <c:v>0</c:v>
                </c:pt>
                <c:pt idx="7">
                  <c:v>0</c:v>
                </c:pt>
                <c:pt idx="8">
                  <c:v>1</c:v>
                </c:pt>
              </c:numCache>
            </c:numRef>
          </c:val>
        </c:ser>
        <c:ser>
          <c:idx val="3"/>
          <c:order val="3"/>
          <c:tx>
            <c:strRef>
              <c:f>Data!$A$21</c:f>
              <c:strCache>
                <c:ptCount val="1"/>
                <c:pt idx="0">
                  <c:v>Research/Education</c:v>
                </c:pt>
              </c:strCache>
            </c:strRef>
          </c:tx>
          <c:invertIfNegative val="0"/>
          <c:cat>
            <c:strRef>
              <c:f>Data!$B$17:$J$17</c:f>
              <c:strCache>
                <c:ptCount val="9"/>
                <c:pt idx="0">
                  <c:v>Create/Acquire Data</c:v>
                </c:pt>
                <c:pt idx="1">
                  <c:v>Create Image Data</c:v>
                </c:pt>
                <c:pt idx="2">
                  <c:v>Maintain GIS Data</c:v>
                </c:pt>
                <c:pt idx="3">
                  <c:v>Conduct Spatial/Non-spatial Analysis</c:v>
                </c:pt>
                <c:pt idx="4">
                  <c:v>Develop Software Applications</c:v>
                </c:pt>
                <c:pt idx="5">
                  <c:v>Manage GIS Data</c:v>
                </c:pt>
                <c:pt idx="6">
                  <c:v>Perform Technical Support</c:v>
                </c:pt>
                <c:pt idx="7">
                  <c:v>Perform Administrative Tasks</c:v>
                </c:pt>
                <c:pt idx="8">
                  <c:v>Pursue Professional Development</c:v>
                </c:pt>
              </c:strCache>
            </c:strRef>
          </c:cat>
          <c:val>
            <c:numRef>
              <c:f>Data!$B$21:$J$21</c:f>
              <c:numCache>
                <c:formatCode>General</c:formatCode>
                <c:ptCount val="9"/>
                <c:pt idx="0">
                  <c:v>0</c:v>
                </c:pt>
                <c:pt idx="1">
                  <c:v>0</c:v>
                </c:pt>
                <c:pt idx="2">
                  <c:v>0</c:v>
                </c:pt>
                <c:pt idx="3">
                  <c:v>0</c:v>
                </c:pt>
                <c:pt idx="4">
                  <c:v>0</c:v>
                </c:pt>
                <c:pt idx="5">
                  <c:v>0</c:v>
                </c:pt>
                <c:pt idx="6">
                  <c:v>0</c:v>
                </c:pt>
                <c:pt idx="7">
                  <c:v>0</c:v>
                </c:pt>
                <c:pt idx="8">
                  <c:v>0</c:v>
                </c:pt>
              </c:numCache>
            </c:numRef>
          </c:val>
        </c:ser>
        <c:dLbls>
          <c:showLegendKey val="0"/>
          <c:showVal val="0"/>
          <c:showCatName val="0"/>
          <c:showSerName val="0"/>
          <c:showPercent val="0"/>
          <c:showBubbleSize val="0"/>
        </c:dLbls>
        <c:gapWidth val="55"/>
        <c:overlap val="100"/>
        <c:axId val="73176192"/>
        <c:axId val="73178112"/>
      </c:barChart>
      <c:catAx>
        <c:axId val="73176192"/>
        <c:scaling>
          <c:orientation val="minMax"/>
        </c:scaling>
        <c:delete val="0"/>
        <c:axPos val="l"/>
        <c:title>
          <c:tx>
            <c:rich>
              <a:bodyPr/>
              <a:lstStyle/>
              <a:p>
                <a:pPr>
                  <a:defRPr/>
                </a:pPr>
                <a:r>
                  <a:rPr lang="en-US"/>
                  <a:t>Job Taks Proficiencies</a:t>
                </a:r>
              </a:p>
            </c:rich>
          </c:tx>
          <c:layout/>
          <c:overlay val="0"/>
        </c:title>
        <c:majorTickMark val="none"/>
        <c:minorTickMark val="none"/>
        <c:tickLblPos val="nextTo"/>
        <c:crossAx val="73178112"/>
        <c:crosses val="autoZero"/>
        <c:auto val="1"/>
        <c:lblAlgn val="ctr"/>
        <c:lblOffset val="100"/>
        <c:noMultiLvlLbl val="0"/>
      </c:catAx>
      <c:valAx>
        <c:axId val="73178112"/>
        <c:scaling>
          <c:orientation val="minMax"/>
          <c:max val="1"/>
        </c:scaling>
        <c:delete val="0"/>
        <c:axPos val="b"/>
        <c:majorGridlines/>
        <c:title>
          <c:tx>
            <c:rich>
              <a:bodyPr/>
              <a:lstStyle/>
              <a:p>
                <a:pPr>
                  <a:defRPr/>
                </a:pPr>
                <a:r>
                  <a:rPr lang="en-US"/>
                  <a:t>Organization</a:t>
                </a:r>
                <a:r>
                  <a:rPr lang="en-US" baseline="0"/>
                  <a:t> Types that selected a Job Task Proficiency</a:t>
                </a:r>
                <a:endParaRPr lang="en-US"/>
              </a:p>
            </c:rich>
          </c:tx>
          <c:layout>
            <c:manualLayout>
              <c:xMode val="edge"/>
              <c:yMode val="edge"/>
              <c:x val="0.41944879889741743"/>
              <c:y val="0.94898204432657463"/>
            </c:manualLayout>
          </c:layout>
          <c:overlay val="0"/>
        </c:title>
        <c:numFmt formatCode="General" sourceLinked="1"/>
        <c:majorTickMark val="none"/>
        <c:minorTickMark val="none"/>
        <c:tickLblPos val="nextTo"/>
        <c:crossAx val="73176192"/>
        <c:crosses val="autoZero"/>
        <c:crossBetween val="between"/>
        <c:minorUnit val="0.5"/>
      </c:valAx>
      <c:spPr>
        <a:noFill/>
        <a:ln w="25400">
          <a:noFill/>
        </a:ln>
      </c:spPr>
    </c:plotArea>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b="0"/>
            </a:pPr>
            <a:r>
              <a:rPr lang="en-US" sz="1400" b="0" baseline="0" dirty="0" smtClean="0"/>
              <a:t>n=26 </a:t>
            </a:r>
            <a:r>
              <a:rPr lang="en-US" sz="1400" b="0" baseline="0" dirty="0"/>
              <a:t>(no response = </a:t>
            </a:r>
            <a:r>
              <a:rPr lang="en-US" sz="1400" b="0" baseline="0" dirty="0" smtClean="0"/>
              <a:t>9)</a:t>
            </a:r>
            <a:endParaRPr lang="en-US" sz="1400" b="0" dirty="0"/>
          </a:p>
        </c:rich>
      </c:tx>
      <c:layout/>
      <c:overlay val="0"/>
    </c:title>
    <c:autoTitleDeleted val="0"/>
    <c:plotArea>
      <c:layout/>
      <c:barChart>
        <c:barDir val="col"/>
        <c:grouping val="clustered"/>
        <c:varyColors val="0"/>
        <c:ser>
          <c:idx val="0"/>
          <c:order val="0"/>
          <c:invertIfNegative val="0"/>
          <c:cat>
            <c:strRef>
              <c:f>DemoData!$B$8:$E$8</c:f>
              <c:strCache>
                <c:ptCount val="4"/>
                <c:pt idx="0">
                  <c:v>Public Works</c:v>
                </c:pt>
                <c:pt idx="1">
                  <c:v>Development</c:v>
                </c:pt>
                <c:pt idx="2">
                  <c:v>Information Technology</c:v>
                </c:pt>
                <c:pt idx="3">
                  <c:v>Finance/Education</c:v>
                </c:pt>
              </c:strCache>
            </c:strRef>
          </c:cat>
          <c:val>
            <c:numRef>
              <c:f>DemoData!$B$9:$E$9</c:f>
              <c:numCache>
                <c:formatCode>General</c:formatCode>
                <c:ptCount val="4"/>
                <c:pt idx="0">
                  <c:v>7</c:v>
                </c:pt>
                <c:pt idx="1">
                  <c:v>11</c:v>
                </c:pt>
                <c:pt idx="2">
                  <c:v>6</c:v>
                </c:pt>
                <c:pt idx="3">
                  <c:v>2</c:v>
                </c:pt>
              </c:numCache>
            </c:numRef>
          </c:val>
        </c:ser>
        <c:dLbls>
          <c:showLegendKey val="0"/>
          <c:showVal val="0"/>
          <c:showCatName val="0"/>
          <c:showSerName val="0"/>
          <c:showPercent val="0"/>
          <c:showBubbleSize val="0"/>
        </c:dLbls>
        <c:gapWidth val="150"/>
        <c:axId val="36848768"/>
        <c:axId val="36850688"/>
      </c:barChart>
      <c:catAx>
        <c:axId val="36848768"/>
        <c:scaling>
          <c:orientation val="minMax"/>
        </c:scaling>
        <c:delete val="0"/>
        <c:axPos val="b"/>
        <c:title>
          <c:tx>
            <c:rich>
              <a:bodyPr/>
              <a:lstStyle/>
              <a:p>
                <a:pPr>
                  <a:defRPr/>
                </a:pPr>
                <a:r>
                  <a:rPr lang="en-US"/>
                  <a:t>Respondents' Department</a:t>
                </a:r>
                <a:r>
                  <a:rPr lang="en-US" baseline="0"/>
                  <a:t> by Category</a:t>
                </a:r>
                <a:endParaRPr lang="en-US"/>
              </a:p>
            </c:rich>
          </c:tx>
          <c:layout/>
          <c:overlay val="0"/>
        </c:title>
        <c:majorTickMark val="none"/>
        <c:minorTickMark val="none"/>
        <c:tickLblPos val="nextTo"/>
        <c:crossAx val="36850688"/>
        <c:crosses val="autoZero"/>
        <c:auto val="1"/>
        <c:lblAlgn val="ctr"/>
        <c:lblOffset val="100"/>
        <c:noMultiLvlLbl val="0"/>
      </c:catAx>
      <c:valAx>
        <c:axId val="36850688"/>
        <c:scaling>
          <c:orientation val="minMax"/>
        </c:scaling>
        <c:delete val="0"/>
        <c:axPos val="l"/>
        <c:majorGridlines/>
        <c:title>
          <c:tx>
            <c:rich>
              <a:bodyPr/>
              <a:lstStyle/>
              <a:p>
                <a:pPr>
                  <a:defRPr/>
                </a:pPr>
                <a:r>
                  <a:rPr lang="en-US"/>
                  <a:t># of Respondents</a:t>
                </a:r>
              </a:p>
              <a:p>
                <a:pPr>
                  <a:defRPr/>
                </a:pPr>
                <a:endParaRPr lang="en-US"/>
              </a:p>
            </c:rich>
          </c:tx>
          <c:layout/>
          <c:overlay val="0"/>
        </c:title>
        <c:numFmt formatCode="General" sourceLinked="1"/>
        <c:majorTickMark val="out"/>
        <c:minorTickMark val="none"/>
        <c:tickLblPos val="nextTo"/>
        <c:crossAx val="36848768"/>
        <c:crosses val="autoZero"/>
        <c:crossBetween val="between"/>
      </c:valAx>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b="0"/>
            </a:pPr>
            <a:r>
              <a:rPr lang="en-US" sz="1400" b="0" dirty="0" smtClean="0"/>
              <a:t>n=31 (no response = 2)</a:t>
            </a:r>
            <a:endParaRPr lang="en-US" sz="1400" b="0" dirty="0"/>
          </a:p>
        </c:rich>
      </c:tx>
      <c:layout>
        <c:manualLayout>
          <c:xMode val="edge"/>
          <c:yMode val="edge"/>
          <c:x val="0.73203119141357331"/>
          <c:y val="1.3888888888888888E-2"/>
        </c:manualLayout>
      </c:layout>
      <c:overlay val="0"/>
    </c:title>
    <c:autoTitleDeleted val="0"/>
    <c:plotArea>
      <c:layout/>
      <c:lineChart>
        <c:grouping val="standard"/>
        <c:varyColors val="0"/>
        <c:ser>
          <c:idx val="0"/>
          <c:order val="0"/>
          <c:cat>
            <c:strRef>
              <c:f>DemoData!$B$11:$H$11</c:f>
              <c:strCache>
                <c:ptCount val="7"/>
                <c:pt idx="0">
                  <c:v>&lt;1yr</c:v>
                </c:pt>
                <c:pt idx="1">
                  <c:v>1 - 5 yrs</c:v>
                </c:pt>
                <c:pt idx="2">
                  <c:v>6 - 10 yrs</c:v>
                </c:pt>
                <c:pt idx="3">
                  <c:v>11 - 15 yrs</c:v>
                </c:pt>
                <c:pt idx="4">
                  <c:v>16 - 20 yrs</c:v>
                </c:pt>
                <c:pt idx="5">
                  <c:v>21 - 25 yrs</c:v>
                </c:pt>
                <c:pt idx="6">
                  <c:v>25 - 30 yrs</c:v>
                </c:pt>
              </c:strCache>
            </c:strRef>
          </c:cat>
          <c:val>
            <c:numRef>
              <c:f>DemoData!$B$12:$H$12</c:f>
              <c:numCache>
                <c:formatCode>General</c:formatCode>
                <c:ptCount val="7"/>
                <c:pt idx="0">
                  <c:v>2</c:v>
                </c:pt>
                <c:pt idx="1">
                  <c:v>5</c:v>
                </c:pt>
                <c:pt idx="2">
                  <c:v>7</c:v>
                </c:pt>
                <c:pt idx="3">
                  <c:v>6</c:v>
                </c:pt>
                <c:pt idx="4">
                  <c:v>7</c:v>
                </c:pt>
                <c:pt idx="5">
                  <c:v>3</c:v>
                </c:pt>
                <c:pt idx="6">
                  <c:v>1</c:v>
                </c:pt>
              </c:numCache>
            </c:numRef>
          </c:val>
          <c:smooth val="0"/>
        </c:ser>
        <c:dLbls>
          <c:showLegendKey val="0"/>
          <c:showVal val="0"/>
          <c:showCatName val="0"/>
          <c:showSerName val="0"/>
          <c:showPercent val="0"/>
          <c:showBubbleSize val="0"/>
        </c:dLbls>
        <c:hiLowLines/>
        <c:marker val="1"/>
        <c:smooth val="0"/>
        <c:axId val="36943360"/>
        <c:axId val="36945280"/>
      </c:lineChart>
      <c:catAx>
        <c:axId val="36943360"/>
        <c:scaling>
          <c:orientation val="minMax"/>
        </c:scaling>
        <c:delete val="0"/>
        <c:axPos val="b"/>
        <c:title>
          <c:tx>
            <c:rich>
              <a:bodyPr/>
              <a:lstStyle/>
              <a:p>
                <a:pPr>
                  <a:defRPr/>
                </a:pPr>
                <a:r>
                  <a:rPr lang="en-US"/>
                  <a:t>Year Category</a:t>
                </a:r>
              </a:p>
            </c:rich>
          </c:tx>
          <c:layout/>
          <c:overlay val="0"/>
        </c:title>
        <c:majorTickMark val="none"/>
        <c:minorTickMark val="none"/>
        <c:tickLblPos val="nextTo"/>
        <c:crossAx val="36945280"/>
        <c:crosses val="autoZero"/>
        <c:auto val="1"/>
        <c:lblAlgn val="ctr"/>
        <c:lblOffset val="100"/>
        <c:noMultiLvlLbl val="0"/>
      </c:catAx>
      <c:valAx>
        <c:axId val="36945280"/>
        <c:scaling>
          <c:orientation val="minMax"/>
        </c:scaling>
        <c:delete val="0"/>
        <c:axPos val="l"/>
        <c:majorGridlines/>
        <c:title>
          <c:tx>
            <c:rich>
              <a:bodyPr/>
              <a:lstStyle/>
              <a:p>
                <a:pPr>
                  <a:defRPr/>
                </a:pPr>
                <a:r>
                  <a:rPr lang="en-US"/>
                  <a:t># of Respondents</a:t>
                </a:r>
              </a:p>
            </c:rich>
          </c:tx>
          <c:layout/>
          <c:overlay val="0"/>
        </c:title>
        <c:numFmt formatCode="General" sourceLinked="1"/>
        <c:majorTickMark val="out"/>
        <c:minorTickMark val="none"/>
        <c:tickLblPos val="nextTo"/>
        <c:crossAx val="36943360"/>
        <c:crosses val="autoZero"/>
        <c:crossBetween val="between"/>
      </c:valAx>
    </c:plotArea>
    <c:plotVisOnly val="1"/>
    <c:dispBlanksAs val="gap"/>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400" b="0"/>
            </a:pPr>
            <a:r>
              <a:rPr lang="en-US" sz="1400" b="0"/>
              <a:t>n=33</a:t>
            </a:r>
          </a:p>
        </c:rich>
      </c:tx>
      <c:layout/>
      <c:overlay val="0"/>
    </c:title>
    <c:autoTitleDeleted val="0"/>
    <c:plotArea>
      <c:layout/>
      <c:barChart>
        <c:barDir val="col"/>
        <c:grouping val="clustered"/>
        <c:varyColors val="0"/>
        <c:ser>
          <c:idx val="0"/>
          <c:order val="0"/>
          <c:invertIfNegative val="0"/>
          <c:cat>
            <c:strRef>
              <c:f>DemoData!$B$14:$G$14</c:f>
              <c:strCache>
                <c:ptCount val="6"/>
                <c:pt idx="0">
                  <c:v>Local Gov</c:v>
                </c:pt>
                <c:pt idx="1">
                  <c:v>Regional Gov</c:v>
                </c:pt>
                <c:pt idx="2">
                  <c:v>State Gov</c:v>
                </c:pt>
                <c:pt idx="3">
                  <c:v>Federal Gov</c:v>
                </c:pt>
                <c:pt idx="4">
                  <c:v>Private Sector</c:v>
                </c:pt>
                <c:pt idx="5">
                  <c:v>Research/Education</c:v>
                </c:pt>
              </c:strCache>
            </c:strRef>
          </c:cat>
          <c:val>
            <c:numRef>
              <c:f>DemoData!$B$15:$G$15</c:f>
              <c:numCache>
                <c:formatCode>General</c:formatCode>
                <c:ptCount val="6"/>
                <c:pt idx="0">
                  <c:v>17</c:v>
                </c:pt>
                <c:pt idx="1">
                  <c:v>1</c:v>
                </c:pt>
                <c:pt idx="2">
                  <c:v>2</c:v>
                </c:pt>
                <c:pt idx="3">
                  <c:v>2</c:v>
                </c:pt>
                <c:pt idx="4">
                  <c:v>9</c:v>
                </c:pt>
                <c:pt idx="5">
                  <c:v>2</c:v>
                </c:pt>
              </c:numCache>
            </c:numRef>
          </c:val>
        </c:ser>
        <c:dLbls>
          <c:showLegendKey val="0"/>
          <c:showVal val="0"/>
          <c:showCatName val="0"/>
          <c:showSerName val="0"/>
          <c:showPercent val="0"/>
          <c:showBubbleSize val="0"/>
        </c:dLbls>
        <c:gapWidth val="150"/>
        <c:axId val="36976128"/>
        <c:axId val="36978048"/>
      </c:barChart>
      <c:catAx>
        <c:axId val="36976128"/>
        <c:scaling>
          <c:orientation val="minMax"/>
        </c:scaling>
        <c:delete val="0"/>
        <c:axPos val="b"/>
        <c:title>
          <c:tx>
            <c:rich>
              <a:bodyPr/>
              <a:lstStyle/>
              <a:p>
                <a:pPr>
                  <a:defRPr/>
                </a:pPr>
                <a:r>
                  <a:rPr lang="en-US"/>
                  <a:t>Type of Organization</a:t>
                </a:r>
              </a:p>
            </c:rich>
          </c:tx>
          <c:layout/>
          <c:overlay val="0"/>
        </c:title>
        <c:majorTickMark val="none"/>
        <c:minorTickMark val="none"/>
        <c:tickLblPos val="nextTo"/>
        <c:crossAx val="36978048"/>
        <c:crosses val="autoZero"/>
        <c:auto val="1"/>
        <c:lblAlgn val="ctr"/>
        <c:lblOffset val="100"/>
        <c:noMultiLvlLbl val="0"/>
      </c:catAx>
      <c:valAx>
        <c:axId val="36978048"/>
        <c:scaling>
          <c:orientation val="minMax"/>
        </c:scaling>
        <c:delete val="0"/>
        <c:axPos val="l"/>
        <c:majorGridlines/>
        <c:title>
          <c:tx>
            <c:rich>
              <a:bodyPr/>
              <a:lstStyle/>
              <a:p>
                <a:pPr>
                  <a:defRPr/>
                </a:pPr>
                <a:r>
                  <a:rPr lang="en-US"/>
                  <a:t># of Respondents</a:t>
                </a:r>
              </a:p>
            </c:rich>
          </c:tx>
          <c:layout/>
          <c:overlay val="0"/>
        </c:title>
        <c:numFmt formatCode="General" sourceLinked="1"/>
        <c:majorTickMark val="out"/>
        <c:minorTickMark val="none"/>
        <c:tickLblPos val="nextTo"/>
        <c:crossAx val="36976128"/>
        <c:crosses val="autoZero"/>
        <c:crossBetween val="between"/>
      </c:valAx>
    </c:plotArea>
    <c:plotVisOnly val="1"/>
    <c:dispBlanksAs val="gap"/>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7523401388985664E-2"/>
          <c:y val="1.2888087784207695E-2"/>
          <c:w val="0.89625240982045384"/>
          <c:h val="0.89074392056414631"/>
        </c:manualLayout>
      </c:layout>
      <c:barChart>
        <c:barDir val="col"/>
        <c:grouping val="percentStacked"/>
        <c:varyColors val="0"/>
        <c:ser>
          <c:idx val="0"/>
          <c:order val="0"/>
          <c:tx>
            <c:strRef>
              <c:f>DemoData!$A$21</c:f>
              <c:strCache>
                <c:ptCount val="1"/>
                <c:pt idx="0">
                  <c:v>Local Gov</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DemoData!$B$20:$G$20</c:f>
              <c:strCache>
                <c:ptCount val="6"/>
                <c:pt idx="0">
                  <c:v>GIS Desktop</c:v>
                </c:pt>
                <c:pt idx="1">
                  <c:v>GIS Mobile</c:v>
                </c:pt>
                <c:pt idx="2">
                  <c:v>GIS Online</c:v>
                </c:pt>
                <c:pt idx="3">
                  <c:v>GPS</c:v>
                </c:pt>
                <c:pt idx="4">
                  <c:v>Remote Sensing</c:v>
                </c:pt>
                <c:pt idx="5">
                  <c:v>Cartography</c:v>
                </c:pt>
              </c:strCache>
            </c:strRef>
          </c:cat>
          <c:val>
            <c:numRef>
              <c:f>DemoData!$B$21:$G$21</c:f>
              <c:numCache>
                <c:formatCode>General</c:formatCode>
                <c:ptCount val="6"/>
                <c:pt idx="0">
                  <c:v>16</c:v>
                </c:pt>
                <c:pt idx="1">
                  <c:v>11</c:v>
                </c:pt>
                <c:pt idx="2">
                  <c:v>11</c:v>
                </c:pt>
                <c:pt idx="3">
                  <c:v>14</c:v>
                </c:pt>
                <c:pt idx="4">
                  <c:v>4</c:v>
                </c:pt>
                <c:pt idx="5">
                  <c:v>12</c:v>
                </c:pt>
              </c:numCache>
            </c:numRef>
          </c:val>
        </c:ser>
        <c:ser>
          <c:idx val="1"/>
          <c:order val="1"/>
          <c:tx>
            <c:strRef>
              <c:f>DemoData!$A$22</c:f>
              <c:strCache>
                <c:ptCount val="1"/>
                <c:pt idx="0">
                  <c:v>Regional Gov</c:v>
                </c:pt>
              </c:strCache>
            </c:strRef>
          </c:tx>
          <c:invertIfNegative val="0"/>
          <c:dLbls>
            <c:dLbl>
              <c:idx val="1"/>
              <c:delete val="1"/>
            </c:dLbl>
            <c:txPr>
              <a:bodyPr/>
              <a:lstStyle/>
              <a:p>
                <a:pPr>
                  <a:defRPr b="1"/>
                </a:pPr>
                <a:endParaRPr lang="en-US"/>
              </a:p>
            </c:txPr>
            <c:showLegendKey val="0"/>
            <c:showVal val="0"/>
            <c:showCatName val="0"/>
            <c:showSerName val="1"/>
            <c:showPercent val="0"/>
            <c:showBubbleSize val="0"/>
            <c:showLeaderLines val="0"/>
          </c:dLbls>
          <c:cat>
            <c:strRef>
              <c:f>DemoData!$B$20:$G$20</c:f>
              <c:strCache>
                <c:ptCount val="6"/>
                <c:pt idx="0">
                  <c:v>GIS Desktop</c:v>
                </c:pt>
                <c:pt idx="1">
                  <c:v>GIS Mobile</c:v>
                </c:pt>
                <c:pt idx="2">
                  <c:v>GIS Online</c:v>
                </c:pt>
                <c:pt idx="3">
                  <c:v>GPS</c:v>
                </c:pt>
                <c:pt idx="4">
                  <c:v>Remote Sensing</c:v>
                </c:pt>
                <c:pt idx="5">
                  <c:v>Cartography</c:v>
                </c:pt>
              </c:strCache>
            </c:strRef>
          </c:cat>
          <c:val>
            <c:numRef>
              <c:f>DemoData!$B$22:$G$22</c:f>
              <c:numCache>
                <c:formatCode>General</c:formatCode>
                <c:ptCount val="6"/>
                <c:pt idx="0">
                  <c:v>1</c:v>
                </c:pt>
                <c:pt idx="1">
                  <c:v>0</c:v>
                </c:pt>
                <c:pt idx="2">
                  <c:v>1</c:v>
                </c:pt>
                <c:pt idx="3">
                  <c:v>1</c:v>
                </c:pt>
                <c:pt idx="4">
                  <c:v>0</c:v>
                </c:pt>
                <c:pt idx="5">
                  <c:v>1</c:v>
                </c:pt>
              </c:numCache>
            </c:numRef>
          </c:val>
        </c:ser>
        <c:ser>
          <c:idx val="2"/>
          <c:order val="2"/>
          <c:tx>
            <c:strRef>
              <c:f>DemoData!$A$23</c:f>
              <c:strCache>
                <c:ptCount val="1"/>
                <c:pt idx="0">
                  <c:v>State Gov</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DemoData!$B$20:$G$20</c:f>
              <c:strCache>
                <c:ptCount val="6"/>
                <c:pt idx="0">
                  <c:v>GIS Desktop</c:v>
                </c:pt>
                <c:pt idx="1">
                  <c:v>GIS Mobile</c:v>
                </c:pt>
                <c:pt idx="2">
                  <c:v>GIS Online</c:v>
                </c:pt>
                <c:pt idx="3">
                  <c:v>GPS</c:v>
                </c:pt>
                <c:pt idx="4">
                  <c:v>Remote Sensing</c:v>
                </c:pt>
                <c:pt idx="5">
                  <c:v>Cartography</c:v>
                </c:pt>
              </c:strCache>
            </c:strRef>
          </c:cat>
          <c:val>
            <c:numRef>
              <c:f>DemoData!$B$23:$G$23</c:f>
              <c:numCache>
                <c:formatCode>General</c:formatCode>
                <c:ptCount val="6"/>
                <c:pt idx="0">
                  <c:v>2</c:v>
                </c:pt>
                <c:pt idx="1">
                  <c:v>1</c:v>
                </c:pt>
                <c:pt idx="2">
                  <c:v>2</c:v>
                </c:pt>
                <c:pt idx="3">
                  <c:v>1</c:v>
                </c:pt>
                <c:pt idx="4">
                  <c:v>1</c:v>
                </c:pt>
                <c:pt idx="5">
                  <c:v>2</c:v>
                </c:pt>
              </c:numCache>
            </c:numRef>
          </c:val>
        </c:ser>
        <c:ser>
          <c:idx val="3"/>
          <c:order val="3"/>
          <c:tx>
            <c:strRef>
              <c:f>DemoData!$A$24</c:f>
              <c:strCache>
                <c:ptCount val="1"/>
                <c:pt idx="0">
                  <c:v>Federal Gov</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DemoData!$B$20:$G$20</c:f>
              <c:strCache>
                <c:ptCount val="6"/>
                <c:pt idx="0">
                  <c:v>GIS Desktop</c:v>
                </c:pt>
                <c:pt idx="1">
                  <c:v>GIS Mobile</c:v>
                </c:pt>
                <c:pt idx="2">
                  <c:v>GIS Online</c:v>
                </c:pt>
                <c:pt idx="3">
                  <c:v>GPS</c:v>
                </c:pt>
                <c:pt idx="4">
                  <c:v>Remote Sensing</c:v>
                </c:pt>
                <c:pt idx="5">
                  <c:v>Cartography</c:v>
                </c:pt>
              </c:strCache>
            </c:strRef>
          </c:cat>
          <c:val>
            <c:numRef>
              <c:f>DemoData!$B$24:$G$24</c:f>
              <c:numCache>
                <c:formatCode>General</c:formatCode>
                <c:ptCount val="6"/>
                <c:pt idx="0">
                  <c:v>2</c:v>
                </c:pt>
                <c:pt idx="1">
                  <c:v>2</c:v>
                </c:pt>
                <c:pt idx="2">
                  <c:v>2</c:v>
                </c:pt>
                <c:pt idx="3">
                  <c:v>2</c:v>
                </c:pt>
                <c:pt idx="4">
                  <c:v>2</c:v>
                </c:pt>
                <c:pt idx="5">
                  <c:v>2</c:v>
                </c:pt>
              </c:numCache>
            </c:numRef>
          </c:val>
        </c:ser>
        <c:ser>
          <c:idx val="4"/>
          <c:order val="4"/>
          <c:tx>
            <c:strRef>
              <c:f>DemoData!$A$25</c:f>
              <c:strCache>
                <c:ptCount val="1"/>
                <c:pt idx="0">
                  <c:v>Private Sector</c:v>
                </c:pt>
              </c:strCache>
            </c:strRef>
          </c:tx>
          <c:invertIfNegative val="0"/>
          <c:dLbls>
            <c:txPr>
              <a:bodyPr/>
              <a:lstStyle/>
              <a:p>
                <a:pPr>
                  <a:defRPr b="1"/>
                </a:pPr>
                <a:endParaRPr lang="en-US"/>
              </a:p>
            </c:txPr>
            <c:dLblPos val="ctr"/>
            <c:showLegendKey val="0"/>
            <c:showVal val="0"/>
            <c:showCatName val="0"/>
            <c:showSerName val="1"/>
            <c:showPercent val="0"/>
            <c:showBubbleSize val="0"/>
            <c:showLeaderLines val="0"/>
          </c:dLbls>
          <c:cat>
            <c:strRef>
              <c:f>DemoData!$B$20:$G$20</c:f>
              <c:strCache>
                <c:ptCount val="6"/>
                <c:pt idx="0">
                  <c:v>GIS Desktop</c:v>
                </c:pt>
                <c:pt idx="1">
                  <c:v>GIS Mobile</c:v>
                </c:pt>
                <c:pt idx="2">
                  <c:v>GIS Online</c:v>
                </c:pt>
                <c:pt idx="3">
                  <c:v>GPS</c:v>
                </c:pt>
                <c:pt idx="4">
                  <c:v>Remote Sensing</c:v>
                </c:pt>
                <c:pt idx="5">
                  <c:v>Cartography</c:v>
                </c:pt>
              </c:strCache>
            </c:strRef>
          </c:cat>
          <c:val>
            <c:numRef>
              <c:f>DemoData!$B$25:$G$25</c:f>
              <c:numCache>
                <c:formatCode>General</c:formatCode>
                <c:ptCount val="6"/>
                <c:pt idx="0">
                  <c:v>9</c:v>
                </c:pt>
                <c:pt idx="1">
                  <c:v>8</c:v>
                </c:pt>
                <c:pt idx="2">
                  <c:v>9</c:v>
                </c:pt>
                <c:pt idx="3">
                  <c:v>8</c:v>
                </c:pt>
                <c:pt idx="4">
                  <c:v>5</c:v>
                </c:pt>
                <c:pt idx="5">
                  <c:v>7</c:v>
                </c:pt>
              </c:numCache>
            </c:numRef>
          </c:val>
        </c:ser>
        <c:ser>
          <c:idx val="5"/>
          <c:order val="5"/>
          <c:tx>
            <c:strRef>
              <c:f>DemoData!$A$26</c:f>
              <c:strCache>
                <c:ptCount val="1"/>
                <c:pt idx="0">
                  <c:v>Research/Edu</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DemoData!$B$20:$G$20</c:f>
              <c:strCache>
                <c:ptCount val="6"/>
                <c:pt idx="0">
                  <c:v>GIS Desktop</c:v>
                </c:pt>
                <c:pt idx="1">
                  <c:v>GIS Mobile</c:v>
                </c:pt>
                <c:pt idx="2">
                  <c:v>GIS Online</c:v>
                </c:pt>
                <c:pt idx="3">
                  <c:v>GPS</c:v>
                </c:pt>
                <c:pt idx="4">
                  <c:v>Remote Sensing</c:v>
                </c:pt>
                <c:pt idx="5">
                  <c:v>Cartography</c:v>
                </c:pt>
              </c:strCache>
            </c:strRef>
          </c:cat>
          <c:val>
            <c:numRef>
              <c:f>DemoData!$B$26:$G$26</c:f>
              <c:numCache>
                <c:formatCode>General</c:formatCode>
                <c:ptCount val="6"/>
                <c:pt idx="0">
                  <c:v>2</c:v>
                </c:pt>
                <c:pt idx="1">
                  <c:v>2</c:v>
                </c:pt>
                <c:pt idx="2">
                  <c:v>2</c:v>
                </c:pt>
                <c:pt idx="3">
                  <c:v>2</c:v>
                </c:pt>
                <c:pt idx="4">
                  <c:v>1</c:v>
                </c:pt>
                <c:pt idx="5">
                  <c:v>2</c:v>
                </c:pt>
              </c:numCache>
            </c:numRef>
          </c:val>
        </c:ser>
        <c:dLbls>
          <c:showLegendKey val="0"/>
          <c:showVal val="0"/>
          <c:showCatName val="0"/>
          <c:showSerName val="0"/>
          <c:showPercent val="0"/>
          <c:showBubbleSize val="0"/>
        </c:dLbls>
        <c:gapWidth val="55"/>
        <c:overlap val="100"/>
        <c:axId val="38883328"/>
        <c:axId val="38885248"/>
      </c:barChart>
      <c:catAx>
        <c:axId val="38883328"/>
        <c:scaling>
          <c:orientation val="minMax"/>
        </c:scaling>
        <c:delete val="0"/>
        <c:axPos val="b"/>
        <c:title>
          <c:tx>
            <c:rich>
              <a:bodyPr/>
              <a:lstStyle/>
              <a:p>
                <a:pPr>
                  <a:defRPr/>
                </a:pPr>
                <a:r>
                  <a:rPr lang="en-US"/>
                  <a:t>Geospatial Technology</a:t>
                </a:r>
              </a:p>
            </c:rich>
          </c:tx>
          <c:layout>
            <c:manualLayout>
              <c:xMode val="edge"/>
              <c:yMode val="edge"/>
              <c:x val="0.46151295324195585"/>
              <c:y val="0.95954435695538054"/>
            </c:manualLayout>
          </c:layout>
          <c:overlay val="0"/>
        </c:title>
        <c:majorTickMark val="none"/>
        <c:minorTickMark val="none"/>
        <c:tickLblPos val="nextTo"/>
        <c:crossAx val="38885248"/>
        <c:crosses val="autoZero"/>
        <c:auto val="1"/>
        <c:lblAlgn val="ctr"/>
        <c:lblOffset val="100"/>
        <c:noMultiLvlLbl val="0"/>
      </c:catAx>
      <c:valAx>
        <c:axId val="38885248"/>
        <c:scaling>
          <c:orientation val="minMax"/>
        </c:scaling>
        <c:delete val="0"/>
        <c:axPos val="l"/>
        <c:majorGridlines/>
        <c:title>
          <c:tx>
            <c:rich>
              <a:bodyPr/>
              <a:lstStyle/>
              <a:p>
                <a:pPr>
                  <a:defRPr/>
                </a:pPr>
                <a:r>
                  <a:rPr lang="en-US" dirty="0" smtClean="0"/>
                  <a:t>% Selected by category</a:t>
                </a:r>
                <a:endParaRPr lang="en-US" dirty="0"/>
              </a:p>
            </c:rich>
          </c:tx>
          <c:layout/>
          <c:overlay val="0"/>
        </c:title>
        <c:numFmt formatCode="0%" sourceLinked="1"/>
        <c:majorTickMark val="none"/>
        <c:minorTickMark val="none"/>
        <c:tickLblPos val="nextTo"/>
        <c:crossAx val="38883328"/>
        <c:crosses val="autoZero"/>
        <c:crossBetween val="between"/>
      </c:valAx>
    </c:plotArea>
    <c:plotVisOnly val="1"/>
    <c:dispBlanksAs val="gap"/>
    <c:showDLblsOverMax val="0"/>
  </c:chart>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6001255277872876E-2"/>
          <c:y val="2.479434532708728E-2"/>
          <c:w val="0.89805671573661983"/>
          <c:h val="0.87761769494003128"/>
        </c:manualLayout>
      </c:layout>
      <c:barChart>
        <c:barDir val="col"/>
        <c:grouping val="percentStacked"/>
        <c:varyColors val="0"/>
        <c:ser>
          <c:idx val="0"/>
          <c:order val="0"/>
          <c:tx>
            <c:strRef>
              <c:f>DemoData!$B$28</c:f>
              <c:strCache>
                <c:ptCount val="1"/>
                <c:pt idx="0">
                  <c:v>GIS Desktop</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DemoData!$A$29:$A$35</c:f>
              <c:strCache>
                <c:ptCount val="7"/>
                <c:pt idx="0">
                  <c:v>Weber</c:v>
                </c:pt>
                <c:pt idx="1">
                  <c:v>Morgan</c:v>
                </c:pt>
                <c:pt idx="2">
                  <c:v>Cache</c:v>
                </c:pt>
                <c:pt idx="3">
                  <c:v>Davis</c:v>
                </c:pt>
                <c:pt idx="4">
                  <c:v>Salt Lake</c:v>
                </c:pt>
                <c:pt idx="5">
                  <c:v>Utah</c:v>
                </c:pt>
                <c:pt idx="6">
                  <c:v>DC</c:v>
                </c:pt>
              </c:strCache>
            </c:strRef>
          </c:cat>
          <c:val>
            <c:numRef>
              <c:f>DemoData!$B$29:$B$35</c:f>
              <c:numCache>
                <c:formatCode>General</c:formatCode>
                <c:ptCount val="7"/>
                <c:pt idx="0">
                  <c:v>7</c:v>
                </c:pt>
                <c:pt idx="1">
                  <c:v>1</c:v>
                </c:pt>
                <c:pt idx="2">
                  <c:v>3</c:v>
                </c:pt>
                <c:pt idx="3">
                  <c:v>5</c:v>
                </c:pt>
                <c:pt idx="4">
                  <c:v>6</c:v>
                </c:pt>
                <c:pt idx="5">
                  <c:v>6</c:v>
                </c:pt>
                <c:pt idx="6">
                  <c:v>1</c:v>
                </c:pt>
              </c:numCache>
            </c:numRef>
          </c:val>
        </c:ser>
        <c:ser>
          <c:idx val="1"/>
          <c:order val="1"/>
          <c:tx>
            <c:strRef>
              <c:f>DemoData!$C$28</c:f>
              <c:strCache>
                <c:ptCount val="1"/>
                <c:pt idx="0">
                  <c:v>GIS Mobile</c:v>
                </c:pt>
              </c:strCache>
            </c:strRef>
          </c:tx>
          <c:invertIfNegative val="0"/>
          <c:dLbls>
            <c:dLbl>
              <c:idx val="1"/>
              <c:delete val="1"/>
            </c:dLbl>
            <c:txPr>
              <a:bodyPr/>
              <a:lstStyle/>
              <a:p>
                <a:pPr>
                  <a:defRPr b="1"/>
                </a:pPr>
                <a:endParaRPr lang="en-US"/>
              </a:p>
            </c:txPr>
            <c:showLegendKey val="0"/>
            <c:showVal val="0"/>
            <c:showCatName val="0"/>
            <c:showSerName val="1"/>
            <c:showPercent val="0"/>
            <c:showBubbleSize val="0"/>
            <c:showLeaderLines val="0"/>
          </c:dLbls>
          <c:cat>
            <c:strRef>
              <c:f>DemoData!$A$29:$A$35</c:f>
              <c:strCache>
                <c:ptCount val="7"/>
                <c:pt idx="0">
                  <c:v>Weber</c:v>
                </c:pt>
                <c:pt idx="1">
                  <c:v>Morgan</c:v>
                </c:pt>
                <c:pt idx="2">
                  <c:v>Cache</c:v>
                </c:pt>
                <c:pt idx="3">
                  <c:v>Davis</c:v>
                </c:pt>
                <c:pt idx="4">
                  <c:v>Salt Lake</c:v>
                </c:pt>
                <c:pt idx="5">
                  <c:v>Utah</c:v>
                </c:pt>
                <c:pt idx="6">
                  <c:v>DC</c:v>
                </c:pt>
              </c:strCache>
            </c:strRef>
          </c:cat>
          <c:val>
            <c:numRef>
              <c:f>DemoData!$C$29:$C$35</c:f>
              <c:numCache>
                <c:formatCode>General</c:formatCode>
                <c:ptCount val="7"/>
                <c:pt idx="0">
                  <c:v>5</c:v>
                </c:pt>
                <c:pt idx="1">
                  <c:v>0</c:v>
                </c:pt>
                <c:pt idx="2">
                  <c:v>3</c:v>
                </c:pt>
                <c:pt idx="3">
                  <c:v>3</c:v>
                </c:pt>
                <c:pt idx="4">
                  <c:v>5</c:v>
                </c:pt>
                <c:pt idx="5">
                  <c:v>5</c:v>
                </c:pt>
                <c:pt idx="6">
                  <c:v>1</c:v>
                </c:pt>
              </c:numCache>
            </c:numRef>
          </c:val>
        </c:ser>
        <c:ser>
          <c:idx val="2"/>
          <c:order val="2"/>
          <c:tx>
            <c:strRef>
              <c:f>DemoData!$D$28</c:f>
              <c:strCache>
                <c:ptCount val="1"/>
                <c:pt idx="0">
                  <c:v>GIS Online</c:v>
                </c:pt>
              </c:strCache>
            </c:strRef>
          </c:tx>
          <c:invertIfNegative val="0"/>
          <c:dLbls>
            <c:dLbl>
              <c:idx val="1"/>
              <c:delete val="1"/>
            </c:dLbl>
            <c:txPr>
              <a:bodyPr/>
              <a:lstStyle/>
              <a:p>
                <a:pPr>
                  <a:defRPr b="1"/>
                </a:pPr>
                <a:endParaRPr lang="en-US"/>
              </a:p>
            </c:txPr>
            <c:showLegendKey val="0"/>
            <c:showVal val="0"/>
            <c:showCatName val="0"/>
            <c:showSerName val="1"/>
            <c:showPercent val="0"/>
            <c:showBubbleSize val="0"/>
            <c:showLeaderLines val="0"/>
          </c:dLbls>
          <c:cat>
            <c:strRef>
              <c:f>DemoData!$A$29:$A$35</c:f>
              <c:strCache>
                <c:ptCount val="7"/>
                <c:pt idx="0">
                  <c:v>Weber</c:v>
                </c:pt>
                <c:pt idx="1">
                  <c:v>Morgan</c:v>
                </c:pt>
                <c:pt idx="2">
                  <c:v>Cache</c:v>
                </c:pt>
                <c:pt idx="3">
                  <c:v>Davis</c:v>
                </c:pt>
                <c:pt idx="4">
                  <c:v>Salt Lake</c:v>
                </c:pt>
                <c:pt idx="5">
                  <c:v>Utah</c:v>
                </c:pt>
                <c:pt idx="6">
                  <c:v>DC</c:v>
                </c:pt>
              </c:strCache>
            </c:strRef>
          </c:cat>
          <c:val>
            <c:numRef>
              <c:f>DemoData!$D$29:$D$35</c:f>
              <c:numCache>
                <c:formatCode>General</c:formatCode>
                <c:ptCount val="7"/>
                <c:pt idx="0">
                  <c:v>5</c:v>
                </c:pt>
                <c:pt idx="1">
                  <c:v>0</c:v>
                </c:pt>
                <c:pt idx="2">
                  <c:v>3</c:v>
                </c:pt>
                <c:pt idx="3">
                  <c:v>4</c:v>
                </c:pt>
                <c:pt idx="4">
                  <c:v>6</c:v>
                </c:pt>
                <c:pt idx="5">
                  <c:v>6</c:v>
                </c:pt>
                <c:pt idx="6">
                  <c:v>1</c:v>
                </c:pt>
              </c:numCache>
            </c:numRef>
          </c:val>
        </c:ser>
        <c:ser>
          <c:idx val="3"/>
          <c:order val="3"/>
          <c:tx>
            <c:strRef>
              <c:f>DemoData!$E$28</c:f>
              <c:strCache>
                <c:ptCount val="1"/>
                <c:pt idx="0">
                  <c:v>GPS</c:v>
                </c:pt>
              </c:strCache>
            </c:strRef>
          </c:tx>
          <c:invertIfNegative val="0"/>
          <c:dLbls>
            <c:txPr>
              <a:bodyPr/>
              <a:lstStyle/>
              <a:p>
                <a:pPr>
                  <a:defRPr b="1"/>
                </a:pPr>
                <a:endParaRPr lang="en-US"/>
              </a:p>
            </c:txPr>
            <c:showLegendKey val="0"/>
            <c:showVal val="0"/>
            <c:showCatName val="0"/>
            <c:showSerName val="1"/>
            <c:showPercent val="0"/>
            <c:showBubbleSize val="0"/>
            <c:showLeaderLines val="0"/>
          </c:dLbls>
          <c:cat>
            <c:strRef>
              <c:f>DemoData!$A$29:$A$35</c:f>
              <c:strCache>
                <c:ptCount val="7"/>
                <c:pt idx="0">
                  <c:v>Weber</c:v>
                </c:pt>
                <c:pt idx="1">
                  <c:v>Morgan</c:v>
                </c:pt>
                <c:pt idx="2">
                  <c:v>Cache</c:v>
                </c:pt>
                <c:pt idx="3">
                  <c:v>Davis</c:v>
                </c:pt>
                <c:pt idx="4">
                  <c:v>Salt Lake</c:v>
                </c:pt>
                <c:pt idx="5">
                  <c:v>Utah</c:v>
                </c:pt>
                <c:pt idx="6">
                  <c:v>DC</c:v>
                </c:pt>
              </c:strCache>
            </c:strRef>
          </c:cat>
          <c:val>
            <c:numRef>
              <c:f>DemoData!$E$29:$E$35</c:f>
              <c:numCache>
                <c:formatCode>General</c:formatCode>
                <c:ptCount val="7"/>
                <c:pt idx="0">
                  <c:v>7</c:v>
                </c:pt>
                <c:pt idx="1">
                  <c:v>1</c:v>
                </c:pt>
                <c:pt idx="2">
                  <c:v>3</c:v>
                </c:pt>
                <c:pt idx="3">
                  <c:v>4</c:v>
                </c:pt>
                <c:pt idx="4">
                  <c:v>6</c:v>
                </c:pt>
                <c:pt idx="5">
                  <c:v>5</c:v>
                </c:pt>
                <c:pt idx="6">
                  <c:v>1</c:v>
                </c:pt>
              </c:numCache>
            </c:numRef>
          </c:val>
        </c:ser>
        <c:ser>
          <c:idx val="4"/>
          <c:order val="4"/>
          <c:tx>
            <c:strRef>
              <c:f>DemoData!$F$28</c:f>
              <c:strCache>
                <c:ptCount val="1"/>
                <c:pt idx="0">
                  <c:v>Remote Sensing</c:v>
                </c:pt>
              </c:strCache>
            </c:strRef>
          </c:tx>
          <c:invertIfNegative val="0"/>
          <c:dLbls>
            <c:dLbl>
              <c:idx val="1"/>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DemoData!$A$29:$A$35</c:f>
              <c:strCache>
                <c:ptCount val="7"/>
                <c:pt idx="0">
                  <c:v>Weber</c:v>
                </c:pt>
                <c:pt idx="1">
                  <c:v>Morgan</c:v>
                </c:pt>
                <c:pt idx="2">
                  <c:v>Cache</c:v>
                </c:pt>
                <c:pt idx="3">
                  <c:v>Davis</c:v>
                </c:pt>
                <c:pt idx="4">
                  <c:v>Salt Lake</c:v>
                </c:pt>
                <c:pt idx="5">
                  <c:v>Utah</c:v>
                </c:pt>
                <c:pt idx="6">
                  <c:v>DC</c:v>
                </c:pt>
              </c:strCache>
            </c:strRef>
          </c:cat>
          <c:val>
            <c:numRef>
              <c:f>DemoData!$F$29:$F$35</c:f>
              <c:numCache>
                <c:formatCode>General</c:formatCode>
                <c:ptCount val="7"/>
                <c:pt idx="0">
                  <c:v>2</c:v>
                </c:pt>
                <c:pt idx="1">
                  <c:v>0</c:v>
                </c:pt>
                <c:pt idx="2">
                  <c:v>1</c:v>
                </c:pt>
                <c:pt idx="3">
                  <c:v>2</c:v>
                </c:pt>
                <c:pt idx="4">
                  <c:v>4</c:v>
                </c:pt>
                <c:pt idx="5">
                  <c:v>3</c:v>
                </c:pt>
                <c:pt idx="6">
                  <c:v>0</c:v>
                </c:pt>
              </c:numCache>
            </c:numRef>
          </c:val>
        </c:ser>
        <c:ser>
          <c:idx val="5"/>
          <c:order val="5"/>
          <c:tx>
            <c:strRef>
              <c:f>DemoData!$G$28</c:f>
              <c:strCache>
                <c:ptCount val="1"/>
                <c:pt idx="0">
                  <c:v>Cartography</c:v>
                </c:pt>
              </c:strCache>
            </c:strRef>
          </c:tx>
          <c:invertIfNegative val="0"/>
          <c:dLbls>
            <c:dLbl>
              <c:idx val="1"/>
              <c:delete val="1"/>
            </c:dLbl>
            <c:txPr>
              <a:bodyPr/>
              <a:lstStyle/>
              <a:p>
                <a:pPr>
                  <a:defRPr b="1"/>
                </a:pPr>
                <a:endParaRPr lang="en-US"/>
              </a:p>
            </c:txPr>
            <c:showLegendKey val="0"/>
            <c:showVal val="0"/>
            <c:showCatName val="0"/>
            <c:showSerName val="1"/>
            <c:showPercent val="0"/>
            <c:showBubbleSize val="0"/>
            <c:showLeaderLines val="0"/>
          </c:dLbls>
          <c:cat>
            <c:strRef>
              <c:f>DemoData!$A$29:$A$35</c:f>
              <c:strCache>
                <c:ptCount val="7"/>
                <c:pt idx="0">
                  <c:v>Weber</c:v>
                </c:pt>
                <c:pt idx="1">
                  <c:v>Morgan</c:v>
                </c:pt>
                <c:pt idx="2">
                  <c:v>Cache</c:v>
                </c:pt>
                <c:pt idx="3">
                  <c:v>Davis</c:v>
                </c:pt>
                <c:pt idx="4">
                  <c:v>Salt Lake</c:v>
                </c:pt>
                <c:pt idx="5">
                  <c:v>Utah</c:v>
                </c:pt>
                <c:pt idx="6">
                  <c:v>DC</c:v>
                </c:pt>
              </c:strCache>
            </c:strRef>
          </c:cat>
          <c:val>
            <c:numRef>
              <c:f>DemoData!$G$29:$G$35</c:f>
              <c:numCache>
                <c:formatCode>General</c:formatCode>
                <c:ptCount val="7"/>
                <c:pt idx="0">
                  <c:v>5</c:v>
                </c:pt>
                <c:pt idx="1">
                  <c:v>0</c:v>
                </c:pt>
                <c:pt idx="2">
                  <c:v>3</c:v>
                </c:pt>
                <c:pt idx="3">
                  <c:v>4</c:v>
                </c:pt>
                <c:pt idx="4">
                  <c:v>6</c:v>
                </c:pt>
                <c:pt idx="5">
                  <c:v>5</c:v>
                </c:pt>
                <c:pt idx="6">
                  <c:v>1</c:v>
                </c:pt>
              </c:numCache>
            </c:numRef>
          </c:val>
        </c:ser>
        <c:dLbls>
          <c:showLegendKey val="0"/>
          <c:showVal val="0"/>
          <c:showCatName val="0"/>
          <c:showSerName val="0"/>
          <c:showPercent val="0"/>
          <c:showBubbleSize val="0"/>
        </c:dLbls>
        <c:gapWidth val="55"/>
        <c:overlap val="100"/>
        <c:axId val="60986112"/>
        <c:axId val="60988032"/>
      </c:barChart>
      <c:catAx>
        <c:axId val="60986112"/>
        <c:scaling>
          <c:orientation val="minMax"/>
        </c:scaling>
        <c:delete val="0"/>
        <c:axPos val="b"/>
        <c:title>
          <c:tx>
            <c:rich>
              <a:bodyPr/>
              <a:lstStyle/>
              <a:p>
                <a:pPr>
                  <a:defRPr/>
                </a:pPr>
                <a:r>
                  <a:rPr lang="en-US"/>
                  <a:t>County</a:t>
                </a:r>
              </a:p>
            </c:rich>
          </c:tx>
          <c:layout>
            <c:manualLayout>
              <c:xMode val="edge"/>
              <c:yMode val="edge"/>
              <c:x val="0.46084271376289238"/>
              <c:y val="0.96317750936472746"/>
            </c:manualLayout>
          </c:layout>
          <c:overlay val="0"/>
        </c:title>
        <c:majorTickMark val="none"/>
        <c:minorTickMark val="none"/>
        <c:tickLblPos val="nextTo"/>
        <c:crossAx val="60988032"/>
        <c:crosses val="autoZero"/>
        <c:auto val="1"/>
        <c:lblAlgn val="ctr"/>
        <c:lblOffset val="100"/>
        <c:noMultiLvlLbl val="0"/>
      </c:catAx>
      <c:valAx>
        <c:axId val="60988032"/>
        <c:scaling>
          <c:orientation val="minMax"/>
        </c:scaling>
        <c:delete val="0"/>
        <c:axPos val="l"/>
        <c:majorGridlines/>
        <c:title>
          <c:tx>
            <c:rich>
              <a:bodyPr/>
              <a:lstStyle/>
              <a:p>
                <a:pPr>
                  <a:defRPr/>
                </a:pPr>
                <a:r>
                  <a:rPr lang="en-US" dirty="0" smtClean="0"/>
                  <a:t>% Selected</a:t>
                </a:r>
                <a:r>
                  <a:rPr lang="en-US" baseline="0" dirty="0" smtClean="0"/>
                  <a:t> by Category</a:t>
                </a:r>
                <a:endParaRPr lang="en-US" dirty="0"/>
              </a:p>
            </c:rich>
          </c:tx>
          <c:layout/>
          <c:overlay val="0"/>
        </c:title>
        <c:numFmt formatCode="0%" sourceLinked="1"/>
        <c:majorTickMark val="none"/>
        <c:minorTickMark val="none"/>
        <c:tickLblPos val="nextTo"/>
        <c:crossAx val="60986112"/>
        <c:crosses val="autoZero"/>
        <c:crossBetween val="between"/>
      </c:valAx>
    </c:plotArea>
    <c:plotVisOnly val="1"/>
    <c:dispBlanksAs val="gap"/>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000" b="0"/>
              <a:t>n=33</a:t>
            </a:r>
          </a:p>
        </c:rich>
      </c:tx>
      <c:layout/>
      <c:overlay val="0"/>
    </c:title>
    <c:autoTitleDeleted val="0"/>
    <c:plotArea>
      <c:layout>
        <c:manualLayout>
          <c:layoutTarget val="inner"/>
          <c:xMode val="edge"/>
          <c:yMode val="edge"/>
          <c:x val="7.0635627068355591E-2"/>
          <c:y val="5.8145422039636338E-2"/>
          <c:w val="0.91472877620051019"/>
          <c:h val="0.85031591159800679"/>
        </c:manualLayout>
      </c:layout>
      <c:barChart>
        <c:barDir val="col"/>
        <c:grouping val="percentStacked"/>
        <c:varyColors val="0"/>
        <c:ser>
          <c:idx val="0"/>
          <c:order val="0"/>
          <c:tx>
            <c:strRef>
              <c:f>TechData!$A$3</c:f>
              <c:strCache>
                <c:ptCount val="1"/>
                <c:pt idx="0">
                  <c:v>High School</c:v>
                </c:pt>
              </c:strCache>
            </c:strRef>
          </c:tx>
          <c:invertIfNegative val="0"/>
          <c:dLbls>
            <c:dLbl>
              <c:idx val="1"/>
              <c:delete val="1"/>
            </c:dLbl>
            <c:dLbl>
              <c:idx val="2"/>
              <c:delete val="1"/>
            </c:dLbl>
            <c:dLbl>
              <c:idx val="3"/>
              <c:delete val="1"/>
            </c:dLbl>
            <c:dLbl>
              <c:idx val="4"/>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TechData!$B$2:$G$2</c:f>
              <c:strCache>
                <c:ptCount val="6"/>
                <c:pt idx="0">
                  <c:v>Local Gov</c:v>
                </c:pt>
                <c:pt idx="1">
                  <c:v>Regional Gov</c:v>
                </c:pt>
                <c:pt idx="2">
                  <c:v>State Gov</c:v>
                </c:pt>
                <c:pt idx="3">
                  <c:v>Federal Gov</c:v>
                </c:pt>
                <c:pt idx="4">
                  <c:v>Private Sector</c:v>
                </c:pt>
                <c:pt idx="5">
                  <c:v>Research/Edu</c:v>
                </c:pt>
              </c:strCache>
            </c:strRef>
          </c:cat>
          <c:val>
            <c:numRef>
              <c:f>TechData!$B$3:$G$3</c:f>
              <c:numCache>
                <c:formatCode>General</c:formatCode>
                <c:ptCount val="6"/>
                <c:pt idx="0">
                  <c:v>2</c:v>
                </c:pt>
                <c:pt idx="1">
                  <c:v>0</c:v>
                </c:pt>
                <c:pt idx="2">
                  <c:v>0</c:v>
                </c:pt>
                <c:pt idx="3">
                  <c:v>0</c:v>
                </c:pt>
                <c:pt idx="4">
                  <c:v>0</c:v>
                </c:pt>
                <c:pt idx="5">
                  <c:v>0</c:v>
                </c:pt>
              </c:numCache>
            </c:numRef>
          </c:val>
        </c:ser>
        <c:ser>
          <c:idx val="1"/>
          <c:order val="1"/>
          <c:tx>
            <c:strRef>
              <c:f>TechData!$A$4</c:f>
              <c:strCache>
                <c:ptCount val="1"/>
                <c:pt idx="0">
                  <c:v>VocTech</c:v>
                </c:pt>
              </c:strCache>
            </c:strRef>
          </c:tx>
          <c:invertIfNegative val="0"/>
          <c:dLbls>
            <c:dLbl>
              <c:idx val="1"/>
              <c:delete val="1"/>
            </c:dLbl>
            <c:dLbl>
              <c:idx val="2"/>
              <c:delete val="1"/>
            </c:dLbl>
            <c:dLbl>
              <c:idx val="3"/>
              <c:delete val="1"/>
            </c:dLbl>
            <c:dLbl>
              <c:idx val="4"/>
              <c:delete val="1"/>
            </c:dLbl>
            <c:txPr>
              <a:bodyPr/>
              <a:lstStyle/>
              <a:p>
                <a:pPr>
                  <a:defRPr b="1"/>
                </a:pPr>
                <a:endParaRPr lang="en-US"/>
              </a:p>
            </c:txPr>
            <c:showLegendKey val="0"/>
            <c:showVal val="0"/>
            <c:showCatName val="0"/>
            <c:showSerName val="1"/>
            <c:showPercent val="0"/>
            <c:showBubbleSize val="0"/>
            <c:showLeaderLines val="0"/>
          </c:dLbls>
          <c:cat>
            <c:strRef>
              <c:f>TechData!$B$2:$G$2</c:f>
              <c:strCache>
                <c:ptCount val="6"/>
                <c:pt idx="0">
                  <c:v>Local Gov</c:v>
                </c:pt>
                <c:pt idx="1">
                  <c:v>Regional Gov</c:v>
                </c:pt>
                <c:pt idx="2">
                  <c:v>State Gov</c:v>
                </c:pt>
                <c:pt idx="3">
                  <c:v>Federal Gov</c:v>
                </c:pt>
                <c:pt idx="4">
                  <c:v>Private Sector</c:v>
                </c:pt>
                <c:pt idx="5">
                  <c:v>Research/Edu</c:v>
                </c:pt>
              </c:strCache>
            </c:strRef>
          </c:cat>
          <c:val>
            <c:numRef>
              <c:f>TechData!$B$4:$G$4</c:f>
              <c:numCache>
                <c:formatCode>General</c:formatCode>
                <c:ptCount val="6"/>
                <c:pt idx="0">
                  <c:v>2</c:v>
                </c:pt>
                <c:pt idx="1">
                  <c:v>0</c:v>
                </c:pt>
                <c:pt idx="2">
                  <c:v>0</c:v>
                </c:pt>
                <c:pt idx="3">
                  <c:v>0</c:v>
                </c:pt>
                <c:pt idx="4">
                  <c:v>0</c:v>
                </c:pt>
                <c:pt idx="5">
                  <c:v>1</c:v>
                </c:pt>
              </c:numCache>
            </c:numRef>
          </c:val>
        </c:ser>
        <c:ser>
          <c:idx val="2"/>
          <c:order val="2"/>
          <c:tx>
            <c:strRef>
              <c:f>TechData!$A$5</c:f>
              <c:strCache>
                <c:ptCount val="1"/>
                <c:pt idx="0">
                  <c:v>CC gis-focused degree</c:v>
                </c:pt>
              </c:strCache>
            </c:strRef>
          </c:tx>
          <c:invertIfNegative val="0"/>
          <c:dLbls>
            <c:dLbl>
              <c:idx val="1"/>
              <c:delete val="1"/>
            </c:dLbl>
            <c:dLbl>
              <c:idx val="2"/>
              <c:delete val="1"/>
            </c:dLbl>
            <c:dLbl>
              <c:idx val="3"/>
              <c:delete val="1"/>
            </c:dLbl>
            <c:dLbl>
              <c:idx val="4"/>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TechData!$B$2:$G$2</c:f>
              <c:strCache>
                <c:ptCount val="6"/>
                <c:pt idx="0">
                  <c:v>Local Gov</c:v>
                </c:pt>
                <c:pt idx="1">
                  <c:v>Regional Gov</c:v>
                </c:pt>
                <c:pt idx="2">
                  <c:v>State Gov</c:v>
                </c:pt>
                <c:pt idx="3">
                  <c:v>Federal Gov</c:v>
                </c:pt>
                <c:pt idx="4">
                  <c:v>Private Sector</c:v>
                </c:pt>
                <c:pt idx="5">
                  <c:v>Research/Edu</c:v>
                </c:pt>
              </c:strCache>
            </c:strRef>
          </c:cat>
          <c:val>
            <c:numRef>
              <c:f>TechData!$B$5:$G$5</c:f>
              <c:numCache>
                <c:formatCode>General</c:formatCode>
                <c:ptCount val="6"/>
                <c:pt idx="0">
                  <c:v>3</c:v>
                </c:pt>
                <c:pt idx="1">
                  <c:v>0</c:v>
                </c:pt>
                <c:pt idx="2">
                  <c:v>0</c:v>
                </c:pt>
                <c:pt idx="3">
                  <c:v>0</c:v>
                </c:pt>
                <c:pt idx="4">
                  <c:v>0</c:v>
                </c:pt>
                <c:pt idx="5">
                  <c:v>0</c:v>
                </c:pt>
              </c:numCache>
            </c:numRef>
          </c:val>
        </c:ser>
        <c:ser>
          <c:idx val="3"/>
          <c:order val="3"/>
          <c:tx>
            <c:strRef>
              <c:f>TechData!$A$6</c:f>
              <c:strCache>
                <c:ptCount val="1"/>
                <c:pt idx="0">
                  <c:v>CC non-gis degree</c:v>
                </c:pt>
              </c:strCache>
            </c:strRef>
          </c:tx>
          <c:invertIfNegative val="0"/>
          <c:dLbls>
            <c:dLbl>
              <c:idx val="1"/>
              <c:delete val="1"/>
            </c:dLbl>
            <c:dLbl>
              <c:idx val="2"/>
              <c:delete val="1"/>
            </c:dLbl>
            <c:dLbl>
              <c:idx val="3"/>
              <c:delete val="1"/>
            </c:dLbl>
            <c:dLbl>
              <c:idx val="4"/>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TechData!$B$2:$G$2</c:f>
              <c:strCache>
                <c:ptCount val="6"/>
                <c:pt idx="0">
                  <c:v>Local Gov</c:v>
                </c:pt>
                <c:pt idx="1">
                  <c:v>Regional Gov</c:v>
                </c:pt>
                <c:pt idx="2">
                  <c:v>State Gov</c:v>
                </c:pt>
                <c:pt idx="3">
                  <c:v>Federal Gov</c:v>
                </c:pt>
                <c:pt idx="4">
                  <c:v>Private Sector</c:v>
                </c:pt>
                <c:pt idx="5">
                  <c:v>Research/Edu</c:v>
                </c:pt>
              </c:strCache>
            </c:strRef>
          </c:cat>
          <c:val>
            <c:numRef>
              <c:f>TechData!$B$6:$G$6</c:f>
              <c:numCache>
                <c:formatCode>General</c:formatCode>
                <c:ptCount val="6"/>
                <c:pt idx="0">
                  <c:v>2</c:v>
                </c:pt>
                <c:pt idx="1">
                  <c:v>0</c:v>
                </c:pt>
                <c:pt idx="2">
                  <c:v>0</c:v>
                </c:pt>
                <c:pt idx="3">
                  <c:v>0</c:v>
                </c:pt>
                <c:pt idx="4">
                  <c:v>0</c:v>
                </c:pt>
                <c:pt idx="5">
                  <c:v>0</c:v>
                </c:pt>
              </c:numCache>
            </c:numRef>
          </c:val>
        </c:ser>
        <c:ser>
          <c:idx val="4"/>
          <c:order val="4"/>
          <c:tx>
            <c:strRef>
              <c:f>TechData!$A$7</c:f>
              <c:strCache>
                <c:ptCount val="1"/>
                <c:pt idx="0">
                  <c:v>College gis-focused major</c:v>
                </c:pt>
              </c:strCache>
            </c:strRef>
          </c:tx>
          <c:invertIfNegative val="0"/>
          <c:dLbls>
            <c:dLbl>
              <c:idx val="1"/>
              <c:delete val="1"/>
            </c:dLbl>
            <c:dLbl>
              <c:idx val="2"/>
              <c:delete val="1"/>
            </c:dLbl>
            <c:dLbl>
              <c:idx val="3"/>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TechData!$B$2:$G$2</c:f>
              <c:strCache>
                <c:ptCount val="6"/>
                <c:pt idx="0">
                  <c:v>Local Gov</c:v>
                </c:pt>
                <c:pt idx="1">
                  <c:v>Regional Gov</c:v>
                </c:pt>
                <c:pt idx="2">
                  <c:v>State Gov</c:v>
                </c:pt>
                <c:pt idx="3">
                  <c:v>Federal Gov</c:v>
                </c:pt>
                <c:pt idx="4">
                  <c:v>Private Sector</c:v>
                </c:pt>
                <c:pt idx="5">
                  <c:v>Research/Edu</c:v>
                </c:pt>
              </c:strCache>
            </c:strRef>
          </c:cat>
          <c:val>
            <c:numRef>
              <c:f>TechData!$B$7:$G$7</c:f>
              <c:numCache>
                <c:formatCode>General</c:formatCode>
                <c:ptCount val="6"/>
                <c:pt idx="0">
                  <c:v>4</c:v>
                </c:pt>
                <c:pt idx="1">
                  <c:v>0</c:v>
                </c:pt>
                <c:pt idx="2">
                  <c:v>0</c:v>
                </c:pt>
                <c:pt idx="3">
                  <c:v>0</c:v>
                </c:pt>
                <c:pt idx="4">
                  <c:v>6</c:v>
                </c:pt>
                <c:pt idx="5">
                  <c:v>0</c:v>
                </c:pt>
              </c:numCache>
            </c:numRef>
          </c:val>
        </c:ser>
        <c:ser>
          <c:idx val="5"/>
          <c:order val="5"/>
          <c:tx>
            <c:strRef>
              <c:f>TechData!$A$8</c:f>
              <c:strCache>
                <c:ptCount val="1"/>
                <c:pt idx="0">
                  <c:v>College non-gis major</c:v>
                </c:pt>
              </c:strCache>
            </c:strRef>
          </c:tx>
          <c:invertIfNegative val="0"/>
          <c:dLbls>
            <c:dLbl>
              <c:idx val="1"/>
              <c:delete val="1"/>
            </c:dLbl>
            <c:dLbl>
              <c:idx val="2"/>
              <c:delete val="1"/>
            </c:dLbl>
            <c:dLbl>
              <c:idx val="3"/>
              <c:delete val="1"/>
            </c:dLbl>
            <c:dLbl>
              <c:idx val="5"/>
              <c:delete val="1"/>
            </c:dLbl>
            <c:txPr>
              <a:bodyPr/>
              <a:lstStyle/>
              <a:p>
                <a:pPr>
                  <a:defRPr b="1"/>
                </a:pPr>
                <a:endParaRPr lang="en-US"/>
              </a:p>
            </c:txPr>
            <c:showLegendKey val="0"/>
            <c:showVal val="0"/>
            <c:showCatName val="0"/>
            <c:showSerName val="1"/>
            <c:showPercent val="0"/>
            <c:showBubbleSize val="0"/>
            <c:showLeaderLines val="0"/>
          </c:dLbls>
          <c:cat>
            <c:strRef>
              <c:f>TechData!$B$2:$G$2</c:f>
              <c:strCache>
                <c:ptCount val="6"/>
                <c:pt idx="0">
                  <c:v>Local Gov</c:v>
                </c:pt>
                <c:pt idx="1">
                  <c:v>Regional Gov</c:v>
                </c:pt>
                <c:pt idx="2">
                  <c:v>State Gov</c:v>
                </c:pt>
                <c:pt idx="3">
                  <c:v>Federal Gov</c:v>
                </c:pt>
                <c:pt idx="4">
                  <c:v>Private Sector</c:v>
                </c:pt>
                <c:pt idx="5">
                  <c:v>Research/Edu</c:v>
                </c:pt>
              </c:strCache>
            </c:strRef>
          </c:cat>
          <c:val>
            <c:numRef>
              <c:f>TechData!$B$8:$G$8</c:f>
              <c:numCache>
                <c:formatCode>General</c:formatCode>
                <c:ptCount val="6"/>
                <c:pt idx="0">
                  <c:v>3</c:v>
                </c:pt>
                <c:pt idx="1">
                  <c:v>0</c:v>
                </c:pt>
                <c:pt idx="2">
                  <c:v>0</c:v>
                </c:pt>
                <c:pt idx="3">
                  <c:v>0</c:v>
                </c:pt>
                <c:pt idx="4">
                  <c:v>4</c:v>
                </c:pt>
                <c:pt idx="5">
                  <c:v>0</c:v>
                </c:pt>
              </c:numCache>
            </c:numRef>
          </c:val>
        </c:ser>
        <c:dLbls>
          <c:showLegendKey val="0"/>
          <c:showVal val="0"/>
          <c:showCatName val="0"/>
          <c:showSerName val="0"/>
          <c:showPercent val="0"/>
          <c:showBubbleSize val="0"/>
        </c:dLbls>
        <c:gapWidth val="55"/>
        <c:overlap val="100"/>
        <c:axId val="61450496"/>
        <c:axId val="61469056"/>
      </c:barChart>
      <c:catAx>
        <c:axId val="61450496"/>
        <c:scaling>
          <c:orientation val="minMax"/>
        </c:scaling>
        <c:delete val="0"/>
        <c:axPos val="b"/>
        <c:title>
          <c:tx>
            <c:rich>
              <a:bodyPr/>
              <a:lstStyle/>
              <a:p>
                <a:pPr>
                  <a:defRPr/>
                </a:pPr>
                <a:r>
                  <a:rPr lang="en-US"/>
                  <a:t>Organization Type</a:t>
                </a:r>
              </a:p>
            </c:rich>
          </c:tx>
          <c:layout/>
          <c:overlay val="0"/>
        </c:title>
        <c:majorTickMark val="none"/>
        <c:minorTickMark val="none"/>
        <c:tickLblPos val="nextTo"/>
        <c:crossAx val="61469056"/>
        <c:crosses val="autoZero"/>
        <c:auto val="1"/>
        <c:lblAlgn val="ctr"/>
        <c:lblOffset val="100"/>
        <c:noMultiLvlLbl val="0"/>
      </c:catAx>
      <c:valAx>
        <c:axId val="61469056"/>
        <c:scaling>
          <c:orientation val="minMax"/>
        </c:scaling>
        <c:delete val="0"/>
        <c:axPos val="l"/>
        <c:majorGridlines/>
        <c:title>
          <c:tx>
            <c:rich>
              <a:bodyPr/>
              <a:lstStyle/>
              <a:p>
                <a:pPr>
                  <a:defRPr/>
                </a:pPr>
                <a:r>
                  <a:rPr lang="en-US" dirty="0" smtClean="0"/>
                  <a:t>% selected</a:t>
                </a:r>
                <a:r>
                  <a:rPr lang="en-US" baseline="0" dirty="0" smtClean="0"/>
                  <a:t> by  category</a:t>
                </a:r>
                <a:endParaRPr lang="en-US" dirty="0"/>
              </a:p>
            </c:rich>
          </c:tx>
          <c:layout/>
          <c:overlay val="0"/>
        </c:title>
        <c:numFmt formatCode="0%" sourceLinked="1"/>
        <c:majorTickMark val="none"/>
        <c:minorTickMark val="none"/>
        <c:tickLblPos val="nextTo"/>
        <c:crossAx val="61450496"/>
        <c:crosses val="autoZero"/>
        <c:crossBetween val="between"/>
      </c:valAx>
    </c:plotArea>
    <c:plotVisOnly val="1"/>
    <c:dispBlanksAs val="gap"/>
    <c:showDLblsOverMax val="0"/>
  </c:chart>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4531148350045993E-2"/>
          <c:y val="1.3932693344838744E-2"/>
          <c:w val="0.89979933598043838"/>
          <c:h val="0.88175978858807036"/>
        </c:manualLayout>
      </c:layout>
      <c:barChart>
        <c:barDir val="col"/>
        <c:grouping val="percentStacked"/>
        <c:varyColors val="0"/>
        <c:ser>
          <c:idx val="0"/>
          <c:order val="0"/>
          <c:tx>
            <c:strRef>
              <c:f>TechData!$A$12</c:f>
              <c:strCache>
                <c:ptCount val="1"/>
                <c:pt idx="0">
                  <c:v>High School</c:v>
                </c:pt>
              </c:strCache>
            </c:strRef>
          </c:tx>
          <c:invertIfNegative val="0"/>
          <c:dLbls>
            <c:dLbl>
              <c:idx val="0"/>
              <c:layout/>
              <c:spPr/>
              <c:txPr>
                <a:bodyPr/>
                <a:lstStyle/>
                <a:p>
                  <a:pPr>
                    <a:defRPr b="1"/>
                  </a:pPr>
                  <a:endParaRPr lang="en-US"/>
                </a:p>
              </c:txPr>
              <c:showLegendKey val="0"/>
              <c:showVal val="0"/>
              <c:showCatName val="0"/>
              <c:showSerName val="1"/>
              <c:showPercent val="0"/>
              <c:showBubbleSize val="0"/>
            </c:dLbl>
            <c:showLegendKey val="0"/>
            <c:showVal val="0"/>
            <c:showCatName val="0"/>
            <c:showSerName val="0"/>
            <c:showPercent val="0"/>
            <c:showBubbleSize val="0"/>
          </c:dLbls>
          <c:cat>
            <c:strRef>
              <c:f>TechData!$B$11:$H$11</c:f>
              <c:strCache>
                <c:ptCount val="7"/>
                <c:pt idx="0">
                  <c:v>Weber</c:v>
                </c:pt>
                <c:pt idx="1">
                  <c:v>Morgan</c:v>
                </c:pt>
                <c:pt idx="2">
                  <c:v>Cache</c:v>
                </c:pt>
                <c:pt idx="3">
                  <c:v>Davis </c:v>
                </c:pt>
                <c:pt idx="4">
                  <c:v>Salt Lake</c:v>
                </c:pt>
                <c:pt idx="5">
                  <c:v>Utah</c:v>
                </c:pt>
                <c:pt idx="6">
                  <c:v>DC</c:v>
                </c:pt>
              </c:strCache>
            </c:strRef>
          </c:cat>
          <c:val>
            <c:numRef>
              <c:f>TechData!$B$12:$H$12</c:f>
              <c:numCache>
                <c:formatCode>General</c:formatCode>
                <c:ptCount val="7"/>
                <c:pt idx="0">
                  <c:v>1</c:v>
                </c:pt>
                <c:pt idx="1">
                  <c:v>0</c:v>
                </c:pt>
                <c:pt idx="2">
                  <c:v>0</c:v>
                </c:pt>
                <c:pt idx="3">
                  <c:v>1</c:v>
                </c:pt>
                <c:pt idx="4">
                  <c:v>0</c:v>
                </c:pt>
                <c:pt idx="5">
                  <c:v>0</c:v>
                </c:pt>
                <c:pt idx="6">
                  <c:v>0</c:v>
                </c:pt>
              </c:numCache>
            </c:numRef>
          </c:val>
        </c:ser>
        <c:ser>
          <c:idx val="1"/>
          <c:order val="1"/>
          <c:tx>
            <c:strRef>
              <c:f>TechData!$A$13</c:f>
              <c:strCache>
                <c:ptCount val="1"/>
                <c:pt idx="0">
                  <c:v>VocTech</c:v>
                </c:pt>
              </c:strCache>
            </c:strRef>
          </c:tx>
          <c:invertIfNegative val="0"/>
          <c:dLbls>
            <c:dLbl>
              <c:idx val="1"/>
              <c:delete val="1"/>
            </c:dLbl>
            <c:dLbl>
              <c:idx val="2"/>
              <c:delete val="1"/>
            </c:dLbl>
            <c:dLbl>
              <c:idx val="4"/>
              <c:delete val="1"/>
            </c:dLbl>
            <c:dLbl>
              <c:idx val="5"/>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TechData!$B$11:$H$11</c:f>
              <c:strCache>
                <c:ptCount val="7"/>
                <c:pt idx="0">
                  <c:v>Weber</c:v>
                </c:pt>
                <c:pt idx="1">
                  <c:v>Morgan</c:v>
                </c:pt>
                <c:pt idx="2">
                  <c:v>Cache</c:v>
                </c:pt>
                <c:pt idx="3">
                  <c:v>Davis </c:v>
                </c:pt>
                <c:pt idx="4">
                  <c:v>Salt Lake</c:v>
                </c:pt>
                <c:pt idx="5">
                  <c:v>Utah</c:v>
                </c:pt>
                <c:pt idx="6">
                  <c:v>DC</c:v>
                </c:pt>
              </c:strCache>
            </c:strRef>
          </c:cat>
          <c:val>
            <c:numRef>
              <c:f>TechData!$B$13:$H$13</c:f>
              <c:numCache>
                <c:formatCode>General</c:formatCode>
                <c:ptCount val="7"/>
                <c:pt idx="0">
                  <c:v>1</c:v>
                </c:pt>
                <c:pt idx="1">
                  <c:v>0</c:v>
                </c:pt>
                <c:pt idx="2">
                  <c:v>0</c:v>
                </c:pt>
                <c:pt idx="3">
                  <c:v>2</c:v>
                </c:pt>
                <c:pt idx="4">
                  <c:v>0</c:v>
                </c:pt>
                <c:pt idx="5">
                  <c:v>0</c:v>
                </c:pt>
                <c:pt idx="6">
                  <c:v>0</c:v>
                </c:pt>
              </c:numCache>
            </c:numRef>
          </c:val>
        </c:ser>
        <c:ser>
          <c:idx val="2"/>
          <c:order val="2"/>
          <c:tx>
            <c:strRef>
              <c:f>TechData!$A$14</c:f>
              <c:strCache>
                <c:ptCount val="1"/>
                <c:pt idx="0">
                  <c:v>CC gis-focused degree</c:v>
                </c:pt>
              </c:strCache>
            </c:strRef>
          </c:tx>
          <c:invertIfNegative val="0"/>
          <c:dLbls>
            <c:dLbl>
              <c:idx val="0"/>
              <c:spPr/>
              <c:txPr>
                <a:bodyPr/>
                <a:lstStyle/>
                <a:p>
                  <a:pPr>
                    <a:defRPr b="1"/>
                  </a:pPr>
                  <a:endParaRPr lang="en-US"/>
                </a:p>
              </c:txPr>
              <c:showLegendKey val="0"/>
              <c:showVal val="0"/>
              <c:showCatName val="0"/>
              <c:showSerName val="1"/>
              <c:showPercent val="0"/>
              <c:showBubbleSize val="0"/>
            </c:dLbl>
            <c:dLbl>
              <c:idx val="1"/>
              <c:delete val="1"/>
            </c:dLbl>
            <c:dLbl>
              <c:idx val="2"/>
              <c:delete val="1"/>
            </c:dLbl>
            <c:dLbl>
              <c:idx val="3"/>
              <c:spPr/>
              <c:txPr>
                <a:bodyPr/>
                <a:lstStyle/>
                <a:p>
                  <a:pPr>
                    <a:defRPr b="1"/>
                  </a:pPr>
                  <a:endParaRPr lang="en-US"/>
                </a:p>
              </c:txPr>
              <c:showLegendKey val="0"/>
              <c:showVal val="0"/>
              <c:showCatName val="0"/>
              <c:showSerName val="1"/>
              <c:showPercent val="0"/>
              <c:showBubbleSize val="0"/>
            </c:dLbl>
            <c:dLbl>
              <c:idx val="4"/>
              <c:layout>
                <c:manualLayout>
                  <c:x val="1.4671361502347417E-3"/>
                  <c:y val="-6.0679611650485436E-3"/>
                </c:manualLayout>
              </c:layout>
              <c:spPr/>
              <c:txPr>
                <a:bodyPr/>
                <a:lstStyle/>
                <a:p>
                  <a:pPr>
                    <a:defRPr b="1"/>
                  </a:pPr>
                  <a:endParaRPr lang="en-US"/>
                </a:p>
              </c:txPr>
              <c:showLegendKey val="0"/>
              <c:showVal val="0"/>
              <c:showCatName val="0"/>
              <c:showSerName val="1"/>
              <c:showPercent val="0"/>
              <c:showBubbleSize val="0"/>
            </c:dLbl>
            <c:dLbl>
              <c:idx val="5"/>
              <c:delete val="1"/>
            </c:dLbl>
            <c:dLbl>
              <c:idx val="6"/>
              <c:delete val="1"/>
            </c:dLbl>
            <c:showLegendKey val="0"/>
            <c:showVal val="0"/>
            <c:showCatName val="0"/>
            <c:showSerName val="1"/>
            <c:showPercent val="0"/>
            <c:showBubbleSize val="0"/>
            <c:showLeaderLines val="0"/>
          </c:dLbls>
          <c:cat>
            <c:strRef>
              <c:f>TechData!$B$11:$H$11</c:f>
              <c:strCache>
                <c:ptCount val="7"/>
                <c:pt idx="0">
                  <c:v>Weber</c:v>
                </c:pt>
                <c:pt idx="1">
                  <c:v>Morgan</c:v>
                </c:pt>
                <c:pt idx="2">
                  <c:v>Cache</c:v>
                </c:pt>
                <c:pt idx="3">
                  <c:v>Davis </c:v>
                </c:pt>
                <c:pt idx="4">
                  <c:v>Salt Lake</c:v>
                </c:pt>
                <c:pt idx="5">
                  <c:v>Utah</c:v>
                </c:pt>
                <c:pt idx="6">
                  <c:v>DC</c:v>
                </c:pt>
              </c:strCache>
            </c:strRef>
          </c:cat>
          <c:val>
            <c:numRef>
              <c:f>TechData!$B$14:$H$14</c:f>
              <c:numCache>
                <c:formatCode>General</c:formatCode>
                <c:ptCount val="7"/>
                <c:pt idx="0">
                  <c:v>1</c:v>
                </c:pt>
                <c:pt idx="1">
                  <c:v>0</c:v>
                </c:pt>
                <c:pt idx="2">
                  <c:v>0</c:v>
                </c:pt>
                <c:pt idx="3">
                  <c:v>1</c:v>
                </c:pt>
                <c:pt idx="4">
                  <c:v>1</c:v>
                </c:pt>
                <c:pt idx="5">
                  <c:v>0</c:v>
                </c:pt>
                <c:pt idx="6">
                  <c:v>0</c:v>
                </c:pt>
              </c:numCache>
            </c:numRef>
          </c:val>
        </c:ser>
        <c:ser>
          <c:idx val="3"/>
          <c:order val="3"/>
          <c:tx>
            <c:strRef>
              <c:f>TechData!$A$15</c:f>
              <c:strCache>
                <c:ptCount val="1"/>
                <c:pt idx="0">
                  <c:v>CC non-gis degree</c:v>
                </c:pt>
              </c:strCache>
            </c:strRef>
          </c:tx>
          <c:invertIfNegative val="0"/>
          <c:dLbls>
            <c:dLbl>
              <c:idx val="0"/>
              <c:layout/>
              <c:showLegendKey val="0"/>
              <c:showVal val="0"/>
              <c:showCatName val="0"/>
              <c:showSerName val="1"/>
              <c:showPercent val="0"/>
              <c:showBubbleSize val="0"/>
            </c:dLbl>
            <c:dLbl>
              <c:idx val="1"/>
              <c:delete val="1"/>
            </c:dLbl>
            <c:dLbl>
              <c:idx val="2"/>
              <c:delete val="1"/>
            </c:dLbl>
            <c:dLbl>
              <c:idx val="3"/>
              <c:layout/>
              <c:showLegendKey val="0"/>
              <c:showVal val="0"/>
              <c:showCatName val="0"/>
              <c:showSerName val="1"/>
              <c:showPercent val="0"/>
              <c:showBubbleSize val="0"/>
            </c:dLbl>
            <c:dLbl>
              <c:idx val="4"/>
              <c:delete val="1"/>
            </c:dLbl>
            <c:dLbl>
              <c:idx val="5"/>
              <c:delete val="1"/>
            </c:dLbl>
            <c:dLbl>
              <c:idx val="6"/>
              <c:delete val="1"/>
            </c:dLbl>
            <c:txPr>
              <a:bodyPr/>
              <a:lstStyle/>
              <a:p>
                <a:pPr>
                  <a:defRPr b="1"/>
                </a:pPr>
                <a:endParaRPr lang="en-US"/>
              </a:p>
            </c:txPr>
            <c:showLegendKey val="0"/>
            <c:showVal val="1"/>
            <c:showCatName val="0"/>
            <c:showSerName val="1"/>
            <c:showPercent val="0"/>
            <c:showBubbleSize val="0"/>
            <c:showLeaderLines val="0"/>
          </c:dLbls>
          <c:cat>
            <c:strRef>
              <c:f>TechData!$B$11:$H$11</c:f>
              <c:strCache>
                <c:ptCount val="7"/>
                <c:pt idx="0">
                  <c:v>Weber</c:v>
                </c:pt>
                <c:pt idx="1">
                  <c:v>Morgan</c:v>
                </c:pt>
                <c:pt idx="2">
                  <c:v>Cache</c:v>
                </c:pt>
                <c:pt idx="3">
                  <c:v>Davis </c:v>
                </c:pt>
                <c:pt idx="4">
                  <c:v>Salt Lake</c:v>
                </c:pt>
                <c:pt idx="5">
                  <c:v>Utah</c:v>
                </c:pt>
                <c:pt idx="6">
                  <c:v>DC</c:v>
                </c:pt>
              </c:strCache>
            </c:strRef>
          </c:cat>
          <c:val>
            <c:numRef>
              <c:f>TechData!$B$15:$H$15</c:f>
              <c:numCache>
                <c:formatCode>General</c:formatCode>
                <c:ptCount val="7"/>
                <c:pt idx="0">
                  <c:v>1</c:v>
                </c:pt>
                <c:pt idx="1">
                  <c:v>0</c:v>
                </c:pt>
                <c:pt idx="2">
                  <c:v>0</c:v>
                </c:pt>
                <c:pt idx="3">
                  <c:v>1</c:v>
                </c:pt>
                <c:pt idx="4">
                  <c:v>0</c:v>
                </c:pt>
                <c:pt idx="5">
                  <c:v>0</c:v>
                </c:pt>
                <c:pt idx="6">
                  <c:v>0</c:v>
                </c:pt>
              </c:numCache>
            </c:numRef>
          </c:val>
        </c:ser>
        <c:ser>
          <c:idx val="4"/>
          <c:order val="4"/>
          <c:tx>
            <c:strRef>
              <c:f>TechData!$A$16</c:f>
              <c:strCache>
                <c:ptCount val="1"/>
                <c:pt idx="0">
                  <c:v>College gis-focused major</c:v>
                </c:pt>
              </c:strCache>
            </c:strRef>
          </c:tx>
          <c:invertIfNegative val="0"/>
          <c:dLbls>
            <c:dLbl>
              <c:idx val="1"/>
              <c:delete val="1"/>
            </c:dLbl>
            <c:dLbl>
              <c:idx val="2"/>
              <c:layout>
                <c:manualLayout>
                  <c:x val="0"/>
                  <c:y val="4.2475728155339808E-2"/>
                </c:manualLayout>
              </c:layout>
              <c:showLegendKey val="0"/>
              <c:showVal val="0"/>
              <c:showCatName val="0"/>
              <c:showSerName val="1"/>
              <c:showPercent val="0"/>
              <c:showBubbleSize val="0"/>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TechData!$B$11:$H$11</c:f>
              <c:strCache>
                <c:ptCount val="7"/>
                <c:pt idx="0">
                  <c:v>Weber</c:v>
                </c:pt>
                <c:pt idx="1">
                  <c:v>Morgan</c:v>
                </c:pt>
                <c:pt idx="2">
                  <c:v>Cache</c:v>
                </c:pt>
                <c:pt idx="3">
                  <c:v>Davis </c:v>
                </c:pt>
                <c:pt idx="4">
                  <c:v>Salt Lake</c:v>
                </c:pt>
                <c:pt idx="5">
                  <c:v>Utah</c:v>
                </c:pt>
                <c:pt idx="6">
                  <c:v>DC</c:v>
                </c:pt>
              </c:strCache>
            </c:strRef>
          </c:cat>
          <c:val>
            <c:numRef>
              <c:f>TechData!$B$16:$H$16</c:f>
              <c:numCache>
                <c:formatCode>General</c:formatCode>
                <c:ptCount val="7"/>
                <c:pt idx="0">
                  <c:v>0</c:v>
                </c:pt>
                <c:pt idx="1">
                  <c:v>0</c:v>
                </c:pt>
                <c:pt idx="2">
                  <c:v>2</c:v>
                </c:pt>
                <c:pt idx="3">
                  <c:v>2</c:v>
                </c:pt>
                <c:pt idx="4">
                  <c:v>1</c:v>
                </c:pt>
                <c:pt idx="5">
                  <c:v>5</c:v>
                </c:pt>
                <c:pt idx="6">
                  <c:v>0</c:v>
                </c:pt>
              </c:numCache>
            </c:numRef>
          </c:val>
        </c:ser>
        <c:ser>
          <c:idx val="5"/>
          <c:order val="5"/>
          <c:tx>
            <c:strRef>
              <c:f>TechData!$A$17</c:f>
              <c:strCache>
                <c:ptCount val="1"/>
                <c:pt idx="0">
                  <c:v>College non-gis major</c:v>
                </c:pt>
              </c:strCache>
            </c:strRef>
          </c:tx>
          <c:invertIfNegative val="0"/>
          <c:dLbls>
            <c:dLbl>
              <c:idx val="2"/>
              <c:delete val="1"/>
            </c:dLbl>
            <c:dLbl>
              <c:idx val="4"/>
              <c:delete val="1"/>
            </c:dLbl>
            <c:dLbl>
              <c:idx val="6"/>
              <c:delete val="1"/>
            </c:dLbl>
            <c:txPr>
              <a:bodyPr/>
              <a:lstStyle/>
              <a:p>
                <a:pPr>
                  <a:defRPr b="1"/>
                </a:pPr>
                <a:endParaRPr lang="en-US"/>
              </a:p>
            </c:txPr>
            <c:showLegendKey val="0"/>
            <c:showVal val="0"/>
            <c:showCatName val="0"/>
            <c:showSerName val="1"/>
            <c:showPercent val="0"/>
            <c:showBubbleSize val="0"/>
            <c:showLeaderLines val="0"/>
          </c:dLbls>
          <c:cat>
            <c:strRef>
              <c:f>TechData!$B$11:$H$11</c:f>
              <c:strCache>
                <c:ptCount val="7"/>
                <c:pt idx="0">
                  <c:v>Weber</c:v>
                </c:pt>
                <c:pt idx="1">
                  <c:v>Morgan</c:v>
                </c:pt>
                <c:pt idx="2">
                  <c:v>Cache</c:v>
                </c:pt>
                <c:pt idx="3">
                  <c:v>Davis </c:v>
                </c:pt>
                <c:pt idx="4">
                  <c:v>Salt Lake</c:v>
                </c:pt>
                <c:pt idx="5">
                  <c:v>Utah</c:v>
                </c:pt>
                <c:pt idx="6">
                  <c:v>DC</c:v>
                </c:pt>
              </c:strCache>
            </c:strRef>
          </c:cat>
          <c:val>
            <c:numRef>
              <c:f>TechData!$B$17:$H$17</c:f>
              <c:numCache>
                <c:formatCode>General</c:formatCode>
                <c:ptCount val="7"/>
                <c:pt idx="0">
                  <c:v>2</c:v>
                </c:pt>
                <c:pt idx="1">
                  <c:v>1</c:v>
                </c:pt>
                <c:pt idx="2">
                  <c:v>0</c:v>
                </c:pt>
                <c:pt idx="3">
                  <c:v>2</c:v>
                </c:pt>
                <c:pt idx="4">
                  <c:v>0</c:v>
                </c:pt>
                <c:pt idx="5">
                  <c:v>2</c:v>
                </c:pt>
                <c:pt idx="6">
                  <c:v>0</c:v>
                </c:pt>
              </c:numCache>
            </c:numRef>
          </c:val>
        </c:ser>
        <c:dLbls>
          <c:showLegendKey val="0"/>
          <c:showVal val="0"/>
          <c:showCatName val="0"/>
          <c:showSerName val="0"/>
          <c:showPercent val="0"/>
          <c:showBubbleSize val="0"/>
        </c:dLbls>
        <c:gapWidth val="55"/>
        <c:overlap val="100"/>
        <c:axId val="61742464"/>
        <c:axId val="61765120"/>
      </c:barChart>
      <c:catAx>
        <c:axId val="61742464"/>
        <c:scaling>
          <c:orientation val="minMax"/>
        </c:scaling>
        <c:delete val="0"/>
        <c:axPos val="b"/>
        <c:title>
          <c:tx>
            <c:rich>
              <a:bodyPr/>
              <a:lstStyle/>
              <a:p>
                <a:pPr>
                  <a:defRPr/>
                </a:pPr>
                <a:r>
                  <a:rPr lang="en-US" dirty="0" smtClean="0"/>
                  <a:t>County</a:t>
                </a:r>
                <a:endParaRPr lang="en-US" dirty="0"/>
              </a:p>
            </c:rich>
          </c:tx>
          <c:layout/>
          <c:overlay val="0"/>
        </c:title>
        <c:majorTickMark val="none"/>
        <c:minorTickMark val="none"/>
        <c:tickLblPos val="nextTo"/>
        <c:crossAx val="61765120"/>
        <c:crosses val="autoZero"/>
        <c:auto val="1"/>
        <c:lblAlgn val="ctr"/>
        <c:lblOffset val="100"/>
        <c:noMultiLvlLbl val="0"/>
      </c:catAx>
      <c:valAx>
        <c:axId val="61765120"/>
        <c:scaling>
          <c:orientation val="minMax"/>
        </c:scaling>
        <c:delete val="0"/>
        <c:axPos val="l"/>
        <c:majorGridlines/>
        <c:title>
          <c:tx>
            <c:rich>
              <a:bodyPr/>
              <a:lstStyle/>
              <a:p>
                <a:pPr>
                  <a:defRPr/>
                </a:pPr>
                <a:r>
                  <a:rPr lang="en-US" dirty="0" smtClean="0"/>
                  <a:t>% selected by  category</a:t>
                </a:r>
                <a:endParaRPr lang="en-US" dirty="0"/>
              </a:p>
            </c:rich>
          </c:tx>
          <c:layout/>
          <c:overlay val="0"/>
        </c:title>
        <c:numFmt formatCode="0%" sourceLinked="1"/>
        <c:majorTickMark val="none"/>
        <c:minorTickMark val="none"/>
        <c:tickLblPos val="nextTo"/>
        <c:crossAx val="61742464"/>
        <c:crosses val="autoZero"/>
        <c:crossBetween val="between"/>
      </c:valAx>
    </c:plotArea>
    <c:plotVisOnly val="1"/>
    <c:dispBlanksAs val="gap"/>
    <c:showDLblsOverMax val="0"/>
  </c:chart>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0.11444</cdr:x>
      <cdr:y>0.93568</cdr:y>
    </cdr:from>
    <cdr:to>
      <cdr:x>0.21303</cdr:x>
      <cdr:y>0.98058</cdr:y>
    </cdr:to>
    <cdr:sp macro="" textlink="">
      <cdr:nvSpPr>
        <cdr:cNvPr id="2" name="TextBox 1"/>
        <cdr:cNvSpPr txBox="1"/>
      </cdr:nvSpPr>
      <cdr:spPr>
        <a:xfrm xmlns:a="http://schemas.openxmlformats.org/drawingml/2006/main">
          <a:off x="990600" y="5875020"/>
          <a:ext cx="853440" cy="2819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a:t>n=16</a:t>
          </a:r>
        </a:p>
      </cdr:txBody>
    </cdr:sp>
  </cdr:relSizeAnchor>
  <cdr:relSizeAnchor xmlns:cdr="http://schemas.openxmlformats.org/drawingml/2006/chartDrawing">
    <cdr:from>
      <cdr:x>0.72887</cdr:x>
      <cdr:y>0.93568</cdr:y>
    </cdr:from>
    <cdr:to>
      <cdr:x>0.79842</cdr:x>
      <cdr:y>0.96845</cdr:y>
    </cdr:to>
    <cdr:sp macro="" textlink="">
      <cdr:nvSpPr>
        <cdr:cNvPr id="3" name="TextBox 2"/>
        <cdr:cNvSpPr txBox="1"/>
      </cdr:nvSpPr>
      <cdr:spPr>
        <a:xfrm xmlns:a="http://schemas.openxmlformats.org/drawingml/2006/main">
          <a:off x="6309360" y="5875020"/>
          <a:ext cx="601980" cy="2057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a:t>n=10</a:t>
          </a:r>
        </a:p>
      </cdr:txBody>
    </cdr:sp>
  </cdr:relSizeAnchor>
  <cdr:relSizeAnchor xmlns:cdr="http://schemas.openxmlformats.org/drawingml/2006/chartDrawing">
    <cdr:from>
      <cdr:x>0.88556</cdr:x>
      <cdr:y>0.93447</cdr:y>
    </cdr:from>
    <cdr:to>
      <cdr:x>0.96567</cdr:x>
      <cdr:y>0.96723</cdr:y>
    </cdr:to>
    <cdr:sp macro="" textlink="">
      <cdr:nvSpPr>
        <cdr:cNvPr id="4" name="TextBox 3"/>
        <cdr:cNvSpPr txBox="1"/>
      </cdr:nvSpPr>
      <cdr:spPr>
        <a:xfrm xmlns:a="http://schemas.openxmlformats.org/drawingml/2006/main">
          <a:off x="7665720" y="5867400"/>
          <a:ext cx="693420" cy="20574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a:t>n=1</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CD40D1-7777-4291-A60A-F57523A54CB7}" type="datetimeFigureOut">
              <a:rPr lang="en-US" smtClean="0"/>
              <a:t>10/24/2016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0372BB-FAA9-4B6D-9B6E-CA550FA35BA6}" type="slidenum">
              <a:rPr lang="en-US" smtClean="0"/>
              <a:t>‹#›</a:t>
            </a:fld>
            <a:endParaRPr lang="en-US"/>
          </a:p>
        </p:txBody>
      </p:sp>
    </p:spTree>
    <p:extLst>
      <p:ext uri="{BB962C8B-B14F-4D97-AF65-F5344CB8AC3E}">
        <p14:creationId xmlns:p14="http://schemas.microsoft.com/office/powerpoint/2010/main" val="936307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obtain</a:t>
            </a:r>
            <a:r>
              <a:rPr lang="en-US" baseline="0" dirty="0" smtClean="0"/>
              <a:t> a picture of the current Northern Utah GIS market and these organizations’  future needs a survey was emailed to members of a Northern Utah GIS association. A</a:t>
            </a:r>
            <a:r>
              <a:rPr lang="en-US" dirty="0" smtClean="0"/>
              <a:t> total of 33 members</a:t>
            </a:r>
            <a:r>
              <a:rPr lang="en-US" baseline="0" dirty="0" smtClean="0"/>
              <a:t> responded to our survey over a one month period.</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3</a:t>
            </a:fld>
            <a:endParaRPr lang="en-US"/>
          </a:p>
        </p:txBody>
      </p:sp>
    </p:spTree>
    <p:extLst>
      <p:ext uri="{BB962C8B-B14F-4D97-AF65-F5344CB8AC3E}">
        <p14:creationId xmlns:p14="http://schemas.microsoft.com/office/powerpoint/2010/main" val="2884980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 8 on the survey: select those education levels that you feel are well-prepared to enter the job market – these responses are for GIS Technicians</a:t>
            </a:r>
          </a:p>
          <a:p>
            <a:r>
              <a:rPr lang="en-US" dirty="0" smtClean="0"/>
              <a:t>No response means the respondent did not answer this question or they don’t have any GIS Technicians with these education levels.</a:t>
            </a:r>
          </a:p>
          <a:p>
            <a:r>
              <a:rPr lang="en-US" dirty="0" smtClean="0"/>
              <a:t>Education levels given were:</a:t>
            </a:r>
          </a:p>
          <a:p>
            <a:r>
              <a:rPr lang="en-US" dirty="0" smtClean="0"/>
              <a:t>High School with GIS Experience</a:t>
            </a:r>
          </a:p>
          <a:p>
            <a:r>
              <a:rPr lang="en-US" dirty="0" smtClean="0"/>
              <a:t>Vocational/Technical School</a:t>
            </a:r>
          </a:p>
          <a:p>
            <a:r>
              <a:rPr lang="en-US" dirty="0" smtClean="0"/>
              <a:t>2-year Community College (CC) GIS-focused degree</a:t>
            </a:r>
          </a:p>
          <a:p>
            <a:r>
              <a:rPr lang="en-US" dirty="0" smtClean="0"/>
              <a:t>2-y4-year College/University GIS-focused major</a:t>
            </a:r>
          </a:p>
        </p:txBody>
      </p:sp>
      <p:sp>
        <p:nvSpPr>
          <p:cNvPr id="4" name="Slide Number Placeholder 3"/>
          <p:cNvSpPr>
            <a:spLocks noGrp="1"/>
          </p:cNvSpPr>
          <p:nvPr>
            <p:ph type="sldNum" sz="quarter" idx="10"/>
          </p:nvPr>
        </p:nvSpPr>
        <p:spPr/>
        <p:txBody>
          <a:bodyPr/>
          <a:lstStyle/>
          <a:p>
            <a:fld id="{A80372BB-FAA9-4B6D-9B6E-CA550FA35BA6}" type="slidenum">
              <a:rPr lang="en-US" smtClean="0"/>
              <a:t>17</a:t>
            </a:fld>
            <a:endParaRPr lang="en-US"/>
          </a:p>
        </p:txBody>
      </p:sp>
    </p:spTree>
    <p:extLst>
      <p:ext uri="{BB962C8B-B14F-4D97-AF65-F5344CB8AC3E}">
        <p14:creationId xmlns:p14="http://schemas.microsoft.com/office/powerpoint/2010/main" val="3619178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response means the respondent did not answer this question or they don’t have any GIS Technicians with these education levels.</a:t>
            </a:r>
          </a:p>
          <a:p>
            <a:r>
              <a:rPr lang="en-US" dirty="0" smtClean="0"/>
              <a:t>Education levels given were:</a:t>
            </a:r>
          </a:p>
          <a:p>
            <a:r>
              <a:rPr lang="en-US" dirty="0" smtClean="0"/>
              <a:t>High School with GIS Experience</a:t>
            </a:r>
          </a:p>
          <a:p>
            <a:r>
              <a:rPr lang="en-US" dirty="0" smtClean="0"/>
              <a:t>Vocational/Technical School</a:t>
            </a:r>
          </a:p>
          <a:p>
            <a:r>
              <a:rPr lang="en-US" dirty="0" smtClean="0"/>
              <a:t>2-year Community College (CC) GIS-focused degree</a:t>
            </a:r>
          </a:p>
          <a:p>
            <a:r>
              <a:rPr lang="en-US" dirty="0" smtClean="0"/>
              <a:t>2-y4-year College/University GIS-focused major</a:t>
            </a:r>
          </a:p>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18</a:t>
            </a:fld>
            <a:endParaRPr lang="en-US"/>
          </a:p>
        </p:txBody>
      </p:sp>
    </p:spTree>
    <p:extLst>
      <p:ext uri="{BB962C8B-B14F-4D97-AF65-F5344CB8AC3E}">
        <p14:creationId xmlns:p14="http://schemas.microsoft.com/office/powerpoint/2010/main" val="20395127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Respondents were asked to list</a:t>
            </a:r>
            <a:r>
              <a:rPr lang="en-US" baseline="0" dirty="0" smtClean="0"/>
              <a:t> the top three characteristics or competencies they look for when evaluating entry-level GIS Technician new hires.  ESRI~GIS Software was listed by 10 of the respondents, the next was desire to learn by 5 respondents and so on.</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19</a:t>
            </a:fld>
            <a:endParaRPr lang="en-US"/>
          </a:p>
        </p:txBody>
      </p:sp>
    </p:spTree>
    <p:extLst>
      <p:ext uri="{BB962C8B-B14F-4D97-AF65-F5344CB8AC3E}">
        <p14:creationId xmlns:p14="http://schemas.microsoft.com/office/powerpoint/2010/main" val="6113671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20</a:t>
            </a:fld>
            <a:endParaRPr lang="en-US"/>
          </a:p>
        </p:txBody>
      </p:sp>
    </p:spTree>
    <p:extLst>
      <p:ext uri="{BB962C8B-B14F-4D97-AF65-F5344CB8AC3E}">
        <p14:creationId xmlns:p14="http://schemas.microsoft.com/office/powerpoint/2010/main" val="41783581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response means the respondent</a:t>
            </a:r>
            <a:r>
              <a:rPr lang="en-US" baseline="0" dirty="0" smtClean="0"/>
              <a:t> did not answer this question or they don’t have any GIS Analysts with these education levels.</a:t>
            </a:r>
          </a:p>
          <a:p>
            <a:r>
              <a:rPr lang="en-US" baseline="0" dirty="0" smtClean="0"/>
              <a:t>Education levels given were:</a:t>
            </a:r>
          </a:p>
          <a:p>
            <a:r>
              <a:rPr lang="en-US" baseline="0" dirty="0" smtClean="0"/>
              <a:t>High School with GIS Experience</a:t>
            </a:r>
          </a:p>
          <a:p>
            <a:r>
              <a:rPr lang="en-US" baseline="0" dirty="0" smtClean="0"/>
              <a:t>Vocational/Technical School</a:t>
            </a:r>
          </a:p>
          <a:p>
            <a:r>
              <a:rPr lang="en-US" baseline="0" dirty="0" smtClean="0"/>
              <a:t>2-year Community College (CC) GIS-focused degree</a:t>
            </a:r>
          </a:p>
          <a:p>
            <a:r>
              <a:rPr lang="en-US" baseline="0" dirty="0" smtClean="0"/>
              <a:t>2-year Community College (CC) non-GIS degree</a:t>
            </a:r>
          </a:p>
          <a:p>
            <a:r>
              <a:rPr lang="en-US" baseline="0" dirty="0" smtClean="0"/>
              <a:t>4-year College/University GIS-focused major</a:t>
            </a:r>
          </a:p>
          <a:p>
            <a:r>
              <a:rPr lang="en-US" baseline="0" dirty="0" smtClean="0"/>
              <a:t>4-year College/University non-GIS major</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21952964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response means the respondent did not answer this question or they don’t have any GIS Analysts with these education levels.</a:t>
            </a:r>
          </a:p>
          <a:p>
            <a:r>
              <a:rPr lang="en-US" dirty="0" smtClean="0"/>
              <a:t>Education levels given were:</a:t>
            </a:r>
          </a:p>
          <a:p>
            <a:r>
              <a:rPr lang="en-US" dirty="0" smtClean="0"/>
              <a:t>High School with GIS Experience</a:t>
            </a:r>
          </a:p>
          <a:p>
            <a:r>
              <a:rPr lang="en-US" dirty="0" smtClean="0"/>
              <a:t>Vocational/Technical School</a:t>
            </a:r>
          </a:p>
          <a:p>
            <a:r>
              <a:rPr lang="en-US" dirty="0" smtClean="0"/>
              <a:t>2-year Community College (CC) GIS-focused degree</a:t>
            </a:r>
          </a:p>
          <a:p>
            <a:r>
              <a:rPr lang="en-US" dirty="0" smtClean="0"/>
              <a:t>2-year Community College (CC) non-GIS degree</a:t>
            </a:r>
          </a:p>
          <a:p>
            <a:r>
              <a:rPr lang="en-US" dirty="0" smtClean="0"/>
              <a:t>4-year College/University GIS-focused major</a:t>
            </a:r>
          </a:p>
          <a:p>
            <a:r>
              <a:rPr lang="en-US" dirty="0" smtClean="0"/>
              <a:t>4-year College/University non-GIS major</a:t>
            </a:r>
          </a:p>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24</a:t>
            </a:fld>
            <a:endParaRPr lang="en-US"/>
          </a:p>
        </p:txBody>
      </p:sp>
    </p:spTree>
    <p:extLst>
      <p:ext uri="{BB962C8B-B14F-4D97-AF65-F5344CB8AC3E}">
        <p14:creationId xmlns:p14="http://schemas.microsoft.com/office/powerpoint/2010/main" val="38156037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response means the respondent did not answer this question or they don’t have any GIS Analysts with these education levels.</a:t>
            </a:r>
          </a:p>
          <a:p>
            <a:r>
              <a:rPr lang="en-US" dirty="0" smtClean="0"/>
              <a:t>Education levels given were:</a:t>
            </a:r>
          </a:p>
          <a:p>
            <a:r>
              <a:rPr lang="en-US" dirty="0" smtClean="0"/>
              <a:t>High School with GIS Experience</a:t>
            </a:r>
          </a:p>
          <a:p>
            <a:r>
              <a:rPr lang="en-US" dirty="0" smtClean="0"/>
              <a:t>Vocational/Technical School</a:t>
            </a:r>
          </a:p>
          <a:p>
            <a:r>
              <a:rPr lang="en-US" dirty="0" smtClean="0"/>
              <a:t>2-year Community College (CC) GIS-focused degree</a:t>
            </a:r>
          </a:p>
          <a:p>
            <a:r>
              <a:rPr lang="en-US" dirty="0" smtClean="0"/>
              <a:t>2-year Community College (CC) non-GIS degree</a:t>
            </a:r>
          </a:p>
          <a:p>
            <a:r>
              <a:rPr lang="en-US" dirty="0" smtClean="0"/>
              <a:t>4-year College/University GIS-focused major</a:t>
            </a:r>
          </a:p>
          <a:p>
            <a:r>
              <a:rPr lang="en-US" dirty="0" smtClean="0"/>
              <a:t>4-year College/University non-GIS major</a:t>
            </a:r>
          </a:p>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25</a:t>
            </a:fld>
            <a:endParaRPr lang="en-US"/>
          </a:p>
        </p:txBody>
      </p:sp>
    </p:spTree>
    <p:extLst>
      <p:ext uri="{BB962C8B-B14F-4D97-AF65-F5344CB8AC3E}">
        <p14:creationId xmlns:p14="http://schemas.microsoft.com/office/powerpoint/2010/main" val="31695842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response means the respondent did not answer this question or they don’t have any GIS Analysts with these education levels.</a:t>
            </a:r>
          </a:p>
          <a:p>
            <a:r>
              <a:rPr lang="en-US" dirty="0" smtClean="0"/>
              <a:t>Education levels given were:</a:t>
            </a:r>
          </a:p>
          <a:p>
            <a:r>
              <a:rPr lang="en-US" dirty="0" smtClean="0"/>
              <a:t>High School with GIS Experience</a:t>
            </a:r>
          </a:p>
          <a:p>
            <a:r>
              <a:rPr lang="en-US" dirty="0" smtClean="0"/>
              <a:t>Vocational/Technical School</a:t>
            </a:r>
          </a:p>
          <a:p>
            <a:r>
              <a:rPr lang="en-US" dirty="0" smtClean="0"/>
              <a:t>2-year Community College (CC) GIS-focused degree</a:t>
            </a:r>
          </a:p>
          <a:p>
            <a:r>
              <a:rPr lang="en-US" dirty="0" smtClean="0"/>
              <a:t>2-year Community College (CC) non-GIS degree</a:t>
            </a:r>
          </a:p>
          <a:p>
            <a:r>
              <a:rPr lang="en-US" dirty="0" smtClean="0"/>
              <a:t>4-year College/University GIS-focused major</a:t>
            </a:r>
          </a:p>
          <a:p>
            <a:r>
              <a:rPr lang="en-US" dirty="0" smtClean="0"/>
              <a:t>4-year College/University non-GIS major</a:t>
            </a:r>
          </a:p>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26</a:t>
            </a:fld>
            <a:endParaRPr lang="en-US"/>
          </a:p>
        </p:txBody>
      </p:sp>
    </p:spTree>
    <p:extLst>
      <p:ext uri="{BB962C8B-B14F-4D97-AF65-F5344CB8AC3E}">
        <p14:creationId xmlns:p14="http://schemas.microsoft.com/office/powerpoint/2010/main" val="10595728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 8</a:t>
            </a:r>
            <a:r>
              <a:rPr lang="en-US" baseline="0" dirty="0" smtClean="0"/>
              <a:t> on the survey: select those education levels that you feel are well-prepared to enter the job market – these responses are for GIS Analysts and are by Organization Type</a:t>
            </a:r>
            <a:endParaRPr lang="en-US" dirty="0" smtClean="0"/>
          </a:p>
          <a:p>
            <a:r>
              <a:rPr lang="en-US" dirty="0" smtClean="0"/>
              <a:t>No response means the respondent did not answer this question or they don’t have any GIS Analysts with these education levels.</a:t>
            </a:r>
          </a:p>
          <a:p>
            <a:r>
              <a:rPr lang="en-US" dirty="0" smtClean="0"/>
              <a:t>Education levels given were:</a:t>
            </a:r>
          </a:p>
          <a:p>
            <a:r>
              <a:rPr lang="en-US" dirty="0" smtClean="0"/>
              <a:t>High School with GIS Experience</a:t>
            </a:r>
          </a:p>
          <a:p>
            <a:r>
              <a:rPr lang="en-US" dirty="0" smtClean="0"/>
              <a:t>Vocational/Technical School</a:t>
            </a:r>
          </a:p>
          <a:p>
            <a:r>
              <a:rPr lang="en-US" dirty="0" smtClean="0"/>
              <a:t>2-year Community College (CC) GIS-focused degree</a:t>
            </a:r>
          </a:p>
          <a:p>
            <a:r>
              <a:rPr lang="en-US" dirty="0" smtClean="0"/>
              <a:t>2-y4-year College/University GIS-focused major</a:t>
            </a:r>
          </a:p>
        </p:txBody>
      </p:sp>
      <p:sp>
        <p:nvSpPr>
          <p:cNvPr id="4" name="Slide Number Placeholder 3"/>
          <p:cNvSpPr>
            <a:spLocks noGrp="1"/>
          </p:cNvSpPr>
          <p:nvPr>
            <p:ph type="sldNum" sz="quarter" idx="10"/>
          </p:nvPr>
        </p:nvSpPr>
        <p:spPr/>
        <p:txBody>
          <a:bodyPr/>
          <a:lstStyle/>
          <a:p>
            <a:fld id="{A80372BB-FAA9-4B6D-9B6E-CA550FA35BA6}" type="slidenum">
              <a:rPr lang="en-US" smtClean="0"/>
              <a:t>27</a:t>
            </a:fld>
            <a:endParaRPr lang="en-US"/>
          </a:p>
        </p:txBody>
      </p:sp>
    </p:spTree>
    <p:extLst>
      <p:ext uri="{BB962C8B-B14F-4D97-AF65-F5344CB8AC3E}">
        <p14:creationId xmlns:p14="http://schemas.microsoft.com/office/powerpoint/2010/main" val="36191781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 8 on the survey: select those education levels that you feel are well-prepared to enter the job market – these responses are for GIS Analysts and are by County</a:t>
            </a:r>
          </a:p>
          <a:p>
            <a:r>
              <a:rPr lang="en-US" dirty="0" smtClean="0"/>
              <a:t>No response means the respondent did not answer this question or they don’t have any GIS Technicians with these education levels.</a:t>
            </a:r>
          </a:p>
          <a:p>
            <a:r>
              <a:rPr lang="en-US" dirty="0" smtClean="0"/>
              <a:t>Education levels given were:</a:t>
            </a:r>
          </a:p>
          <a:p>
            <a:r>
              <a:rPr lang="en-US" dirty="0" smtClean="0"/>
              <a:t>High School with GIS Experience</a:t>
            </a:r>
          </a:p>
          <a:p>
            <a:r>
              <a:rPr lang="en-US" dirty="0" smtClean="0"/>
              <a:t>Vocational/Technical School</a:t>
            </a:r>
          </a:p>
          <a:p>
            <a:r>
              <a:rPr lang="en-US" dirty="0" smtClean="0"/>
              <a:t>2-year Community College (CC) GIS-focused degree</a:t>
            </a:r>
          </a:p>
          <a:p>
            <a:r>
              <a:rPr lang="en-US" dirty="0" smtClean="0"/>
              <a:t>2-y4-year College/University GIS-focused major</a:t>
            </a:r>
          </a:p>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28</a:t>
            </a:fld>
            <a:endParaRPr lang="en-US"/>
          </a:p>
        </p:txBody>
      </p:sp>
    </p:spTree>
    <p:extLst>
      <p:ext uri="{BB962C8B-B14F-4D97-AF65-F5344CB8AC3E}">
        <p14:creationId xmlns:p14="http://schemas.microsoft.com/office/powerpoint/2010/main" val="2039512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job titles within each category</a:t>
            </a:r>
            <a:r>
              <a:rPr lang="en-US" baseline="0" dirty="0" smtClean="0"/>
              <a:t> are as follows:</a:t>
            </a:r>
          </a:p>
          <a:p>
            <a:r>
              <a:rPr lang="en-US" u="sng" baseline="0" dirty="0" smtClean="0"/>
              <a:t>Administration:</a:t>
            </a:r>
          </a:p>
          <a:p>
            <a:r>
              <a:rPr lang="en-US" dirty="0" smtClean="0"/>
              <a:t>GIS Administrator</a:t>
            </a:r>
          </a:p>
          <a:p>
            <a:r>
              <a:rPr lang="en-US" baseline="0" dirty="0" smtClean="0"/>
              <a:t>GIS Manager</a:t>
            </a:r>
            <a:br>
              <a:rPr lang="en-US" baseline="0" dirty="0" smtClean="0"/>
            </a:br>
            <a:r>
              <a:rPr lang="en-US" baseline="0" dirty="0" smtClean="0"/>
              <a:t>GIS Coordinator</a:t>
            </a:r>
          </a:p>
          <a:p>
            <a:r>
              <a:rPr lang="en-US" baseline="0" dirty="0" smtClean="0"/>
              <a:t>GIS Database Administrator</a:t>
            </a:r>
          </a:p>
          <a:p>
            <a:r>
              <a:rPr lang="en-US" baseline="0" dirty="0" smtClean="0"/>
              <a:t>Application Development and Technology Manager</a:t>
            </a:r>
          </a:p>
          <a:p>
            <a:r>
              <a:rPr lang="en-US" baseline="0" dirty="0" smtClean="0"/>
              <a:t>Assistant City Manager</a:t>
            </a:r>
          </a:p>
          <a:p>
            <a:r>
              <a:rPr lang="en-US" dirty="0" smtClean="0"/>
              <a:t>Director</a:t>
            </a:r>
          </a:p>
          <a:p>
            <a:r>
              <a:rPr lang="en-US" dirty="0" smtClean="0"/>
              <a:t>Project Manager</a:t>
            </a:r>
          </a:p>
          <a:p>
            <a:endParaRPr lang="en-US" dirty="0" smtClean="0"/>
          </a:p>
          <a:p>
            <a:r>
              <a:rPr lang="en-US" u="sng" dirty="0" smtClean="0"/>
              <a:t>Developer:</a:t>
            </a:r>
          </a:p>
          <a:p>
            <a:r>
              <a:rPr lang="en-US" u="none" dirty="0" smtClean="0"/>
              <a:t>GIS</a:t>
            </a:r>
            <a:r>
              <a:rPr lang="en-US" u="none" baseline="0" dirty="0" smtClean="0"/>
              <a:t> Analyst</a:t>
            </a:r>
          </a:p>
          <a:p>
            <a:r>
              <a:rPr lang="en-US" u="none" dirty="0" smtClean="0"/>
              <a:t>GIS Tech</a:t>
            </a:r>
          </a:p>
          <a:p>
            <a:r>
              <a:rPr lang="en-US" u="none" dirty="0" smtClean="0"/>
              <a:t>GIS Programmer</a:t>
            </a:r>
          </a:p>
          <a:p>
            <a:r>
              <a:rPr lang="en-US" u="none" dirty="0" smtClean="0"/>
              <a:t>GIS Developer</a:t>
            </a:r>
          </a:p>
          <a:p>
            <a:r>
              <a:rPr lang="en-US" u="none" dirty="0" smtClean="0"/>
              <a:t>GIS/GPS Specialist</a:t>
            </a:r>
          </a:p>
          <a:p>
            <a:r>
              <a:rPr lang="en-US" u="none" dirty="0" smtClean="0"/>
              <a:t>GIS Web Developer</a:t>
            </a:r>
          </a:p>
          <a:p>
            <a:r>
              <a:rPr lang="en-US" u="none" dirty="0" smtClean="0"/>
              <a:t>GIS Training Unit Leader</a:t>
            </a:r>
          </a:p>
          <a:p>
            <a:r>
              <a:rPr lang="en-US" u="none" dirty="0" smtClean="0"/>
              <a:t>GIS Planner</a:t>
            </a:r>
          </a:p>
          <a:p>
            <a:endParaRPr lang="en-US" u="none" dirty="0" smtClean="0"/>
          </a:p>
          <a:p>
            <a:r>
              <a:rPr lang="en-US" u="sng" dirty="0" smtClean="0"/>
              <a:t>Field</a:t>
            </a:r>
            <a:endParaRPr lang="en-US" u="none" dirty="0" smtClean="0"/>
          </a:p>
          <a:p>
            <a:r>
              <a:rPr lang="en-US" u="none" dirty="0" smtClean="0"/>
              <a:t>GIS</a:t>
            </a:r>
            <a:r>
              <a:rPr lang="en-US" u="none" baseline="0" dirty="0" smtClean="0"/>
              <a:t> User</a:t>
            </a:r>
          </a:p>
          <a:p>
            <a:r>
              <a:rPr lang="en-US" u="none" baseline="0" dirty="0" smtClean="0"/>
              <a:t>Field Worker</a:t>
            </a:r>
          </a:p>
          <a:p>
            <a:r>
              <a:rPr lang="en-US" u="none" baseline="0" dirty="0" smtClean="0"/>
              <a:t>Senior Planner/Demographer</a:t>
            </a:r>
          </a:p>
          <a:p>
            <a:r>
              <a:rPr lang="en-US" u="none" baseline="0" dirty="0" smtClean="0"/>
              <a:t>Emergency Coordinator</a:t>
            </a:r>
          </a:p>
          <a:p>
            <a:r>
              <a:rPr lang="en-US" u="none" baseline="0" dirty="0" err="1" smtClean="0"/>
              <a:t>Bluestaker</a:t>
            </a:r>
            <a:endParaRPr lang="en-US" u="sng" dirty="0"/>
          </a:p>
        </p:txBody>
      </p:sp>
      <p:sp>
        <p:nvSpPr>
          <p:cNvPr id="4" name="Slide Number Placeholder 3"/>
          <p:cNvSpPr>
            <a:spLocks noGrp="1"/>
          </p:cNvSpPr>
          <p:nvPr>
            <p:ph type="sldNum" sz="quarter" idx="10"/>
          </p:nvPr>
        </p:nvSpPr>
        <p:spPr/>
        <p:txBody>
          <a:bodyPr/>
          <a:lstStyle/>
          <a:p>
            <a:fld id="{A80372BB-FAA9-4B6D-9B6E-CA550FA35BA6}" type="slidenum">
              <a:rPr lang="en-US" smtClean="0"/>
              <a:t>4</a:t>
            </a:fld>
            <a:endParaRPr lang="en-US"/>
          </a:p>
        </p:txBody>
      </p:sp>
    </p:spTree>
    <p:extLst>
      <p:ext uri="{BB962C8B-B14F-4D97-AF65-F5344CB8AC3E}">
        <p14:creationId xmlns:p14="http://schemas.microsoft.com/office/powerpoint/2010/main" val="12565592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Respondents were asked to list</a:t>
            </a:r>
            <a:r>
              <a:rPr lang="en-US" baseline="0" dirty="0" smtClean="0"/>
              <a:t> the top three characteristics or competencies they look for when evaluating GIS Analysts new hires.  ArcGIS Desktop was listed by 7 of the respondents, the next was ESRI~GIS Software to learn by 6 respondents and so on.</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29</a:t>
            </a:fld>
            <a:endParaRPr lang="en-US"/>
          </a:p>
        </p:txBody>
      </p:sp>
    </p:spTree>
    <p:extLst>
      <p:ext uri="{BB962C8B-B14F-4D97-AF65-F5344CB8AC3E}">
        <p14:creationId xmlns:p14="http://schemas.microsoft.com/office/powerpoint/2010/main" val="6113671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41783581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only the organizations that</a:t>
            </a:r>
            <a:r>
              <a:rPr lang="en-US" baseline="0" dirty="0" smtClean="0"/>
              <a:t> selected a job task proficiency for GIS Technicians that meet their current hiring needs.  Regional and State Governments did not select any job task proficiencies.  </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32</a:t>
            </a:fld>
            <a:endParaRPr lang="en-US"/>
          </a:p>
        </p:txBody>
      </p:sp>
    </p:spTree>
    <p:extLst>
      <p:ext uri="{BB962C8B-B14F-4D97-AF65-F5344CB8AC3E}">
        <p14:creationId xmlns:p14="http://schemas.microsoft.com/office/powerpoint/2010/main" val="42505093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only the organizations that</a:t>
            </a:r>
            <a:r>
              <a:rPr lang="en-US" baseline="0" dirty="0" smtClean="0"/>
              <a:t> selected a job task proficiency for GIS Technicians that they feel will increase in importance in the next 5 to 10 years.  </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33</a:t>
            </a:fld>
            <a:endParaRPr lang="en-US"/>
          </a:p>
        </p:txBody>
      </p:sp>
    </p:spTree>
    <p:extLst>
      <p:ext uri="{BB962C8B-B14F-4D97-AF65-F5344CB8AC3E}">
        <p14:creationId xmlns:p14="http://schemas.microsoft.com/office/powerpoint/2010/main" val="42505093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only the organizations that</a:t>
            </a:r>
            <a:r>
              <a:rPr lang="en-US" baseline="0" dirty="0" smtClean="0"/>
              <a:t> selected a job task proficiency for GIS Technicians that they feel will decrease in importance in the next 5 to 10 years.  </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34</a:t>
            </a:fld>
            <a:endParaRPr lang="en-US"/>
          </a:p>
        </p:txBody>
      </p:sp>
    </p:spTree>
    <p:extLst>
      <p:ext uri="{BB962C8B-B14F-4D97-AF65-F5344CB8AC3E}">
        <p14:creationId xmlns:p14="http://schemas.microsoft.com/office/powerpoint/2010/main" val="42505093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only the organizations that</a:t>
            </a:r>
            <a:r>
              <a:rPr lang="en-US" baseline="0" dirty="0" smtClean="0"/>
              <a:t> selected a job task proficiency for GIS Analyst that meet their current hiring needs.  Regional and State Governments did not select any job task proficiencies.  </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36</a:t>
            </a:fld>
            <a:endParaRPr lang="en-US"/>
          </a:p>
        </p:txBody>
      </p:sp>
    </p:spTree>
    <p:extLst>
      <p:ext uri="{BB962C8B-B14F-4D97-AF65-F5344CB8AC3E}">
        <p14:creationId xmlns:p14="http://schemas.microsoft.com/office/powerpoint/2010/main" val="42505093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only the organizations that</a:t>
            </a:r>
            <a:r>
              <a:rPr lang="en-US" baseline="0" dirty="0" smtClean="0"/>
              <a:t> selected a job task proficiency for GIS Analysts that they feel will increase in importance in the next 5 to 10 years.  </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37</a:t>
            </a:fld>
            <a:endParaRPr lang="en-US"/>
          </a:p>
        </p:txBody>
      </p:sp>
    </p:spTree>
    <p:extLst>
      <p:ext uri="{BB962C8B-B14F-4D97-AF65-F5344CB8AC3E}">
        <p14:creationId xmlns:p14="http://schemas.microsoft.com/office/powerpoint/2010/main" val="42505093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shows only the organizations that</a:t>
            </a:r>
            <a:r>
              <a:rPr lang="en-US" baseline="0" dirty="0" smtClean="0"/>
              <a:t> selected a job task proficiency for GIS Analysts that they feel will decrease in importance in the next 5 to 10 years.  </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38</a:t>
            </a:fld>
            <a:endParaRPr lang="en-US"/>
          </a:p>
        </p:txBody>
      </p:sp>
    </p:spTree>
    <p:extLst>
      <p:ext uri="{BB962C8B-B14F-4D97-AF65-F5344CB8AC3E}">
        <p14:creationId xmlns:p14="http://schemas.microsoft.com/office/powerpoint/2010/main" val="42505093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Respondents were asked to list</a:t>
            </a:r>
            <a:r>
              <a:rPr lang="en-US" baseline="0" dirty="0" smtClean="0"/>
              <a:t> any specific functional area expertise or education they look for when hiring an entry-level GIS Technician that have not been addressed in this survey.</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39</a:t>
            </a:fld>
            <a:endParaRPr lang="en-US"/>
          </a:p>
        </p:txBody>
      </p:sp>
    </p:spTree>
    <p:extLst>
      <p:ext uri="{BB962C8B-B14F-4D97-AF65-F5344CB8AC3E}">
        <p14:creationId xmlns:p14="http://schemas.microsoft.com/office/powerpoint/2010/main" val="13383635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Respondents were asked to list new skills (if any) that they think a GIS Technician will need to have when entering the job market 5-10 years from now.</a:t>
            </a:r>
          </a:p>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40</a:t>
            </a:fld>
            <a:endParaRPr lang="en-US"/>
          </a:p>
        </p:txBody>
      </p:sp>
    </p:spTree>
    <p:extLst>
      <p:ext uri="{BB962C8B-B14F-4D97-AF65-F5344CB8AC3E}">
        <p14:creationId xmlns:p14="http://schemas.microsoft.com/office/powerpoint/2010/main" val="2949574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following are the individual</a:t>
            </a:r>
            <a:r>
              <a:rPr lang="en-US" baseline="0" dirty="0" smtClean="0"/>
              <a:t> departments for each category:</a:t>
            </a:r>
          </a:p>
          <a:p>
            <a:r>
              <a:rPr lang="en-US" u="sng" baseline="0" dirty="0" smtClean="0"/>
              <a:t>Public Works:</a:t>
            </a:r>
          </a:p>
          <a:p>
            <a:r>
              <a:rPr lang="en-US" u="none" baseline="0" dirty="0" smtClean="0"/>
              <a:t>Public Works</a:t>
            </a:r>
          </a:p>
          <a:p>
            <a:r>
              <a:rPr lang="en-US" u="none" baseline="0" dirty="0" smtClean="0"/>
              <a:t>Water Department</a:t>
            </a:r>
          </a:p>
          <a:p>
            <a:r>
              <a:rPr lang="en-US" u="none" baseline="0" dirty="0" smtClean="0"/>
              <a:t>Engineering</a:t>
            </a:r>
          </a:p>
          <a:p>
            <a:r>
              <a:rPr lang="en-US" u="none" dirty="0" smtClean="0"/>
              <a:t>Facilities</a:t>
            </a:r>
            <a:r>
              <a:rPr lang="en-US" u="none" baseline="0" dirty="0" smtClean="0"/>
              <a:t> Management</a:t>
            </a:r>
          </a:p>
          <a:p>
            <a:endParaRPr lang="en-US" u="none" baseline="0" dirty="0" smtClean="0"/>
          </a:p>
          <a:p>
            <a:r>
              <a:rPr lang="en-US" u="sng" baseline="0" dirty="0" smtClean="0"/>
              <a:t>Development</a:t>
            </a:r>
            <a:endParaRPr lang="en-US" u="none" baseline="0" dirty="0" smtClean="0"/>
          </a:p>
          <a:p>
            <a:r>
              <a:rPr lang="en-US" u="none" baseline="0" dirty="0" smtClean="0"/>
              <a:t>Network Planning</a:t>
            </a:r>
          </a:p>
          <a:p>
            <a:r>
              <a:rPr lang="en-US" u="none" baseline="0" dirty="0" smtClean="0"/>
              <a:t>Remote Sensing/GIS Laboratory</a:t>
            </a:r>
          </a:p>
          <a:p>
            <a:r>
              <a:rPr lang="en-US" u="none" baseline="0" dirty="0" smtClean="0"/>
              <a:t>GIS Division</a:t>
            </a:r>
          </a:p>
          <a:p>
            <a:r>
              <a:rPr lang="en-US" u="none" baseline="0" dirty="0" smtClean="0"/>
              <a:t>Cartography</a:t>
            </a:r>
          </a:p>
          <a:p>
            <a:r>
              <a:rPr lang="en-US" u="none" baseline="0" dirty="0" smtClean="0"/>
              <a:t>Development Services</a:t>
            </a:r>
          </a:p>
          <a:p>
            <a:endParaRPr lang="en-US" u="none" baseline="0" dirty="0" smtClean="0"/>
          </a:p>
          <a:p>
            <a:r>
              <a:rPr lang="en-US" u="sng" baseline="0" dirty="0" smtClean="0"/>
              <a:t>Information Technology</a:t>
            </a:r>
          </a:p>
          <a:p>
            <a:r>
              <a:rPr lang="en-US" u="none" baseline="0" dirty="0" smtClean="0"/>
              <a:t>Information Systems</a:t>
            </a:r>
          </a:p>
          <a:p>
            <a:r>
              <a:rPr lang="en-US" u="none" baseline="0" dirty="0" smtClean="0"/>
              <a:t>Information Support</a:t>
            </a:r>
          </a:p>
          <a:p>
            <a:r>
              <a:rPr lang="en-US" u="none" baseline="0" dirty="0" smtClean="0"/>
              <a:t>Wireless/Internet</a:t>
            </a:r>
          </a:p>
          <a:p>
            <a:r>
              <a:rPr lang="en-US" u="none" baseline="0" dirty="0" smtClean="0"/>
              <a:t>IT</a:t>
            </a:r>
          </a:p>
          <a:p>
            <a:endParaRPr lang="en-US" u="none" baseline="0" dirty="0" smtClean="0"/>
          </a:p>
          <a:p>
            <a:r>
              <a:rPr lang="en-US" u="sng" baseline="0" dirty="0" smtClean="0"/>
              <a:t>Finance/Education</a:t>
            </a:r>
          </a:p>
          <a:p>
            <a:r>
              <a:rPr lang="en-US" u="none" baseline="0" dirty="0" smtClean="0"/>
              <a:t>Training &amp; Tech Integration</a:t>
            </a:r>
          </a:p>
          <a:p>
            <a:r>
              <a:rPr lang="en-US" u="none" baseline="0" dirty="0" smtClean="0"/>
              <a:t>Finance</a:t>
            </a:r>
          </a:p>
        </p:txBody>
      </p:sp>
      <p:sp>
        <p:nvSpPr>
          <p:cNvPr id="4" name="Slide Number Placeholder 3"/>
          <p:cNvSpPr>
            <a:spLocks noGrp="1"/>
          </p:cNvSpPr>
          <p:nvPr>
            <p:ph type="sldNum" sz="quarter" idx="10"/>
          </p:nvPr>
        </p:nvSpPr>
        <p:spPr/>
        <p:txBody>
          <a:bodyPr/>
          <a:lstStyle/>
          <a:p>
            <a:fld id="{A80372BB-FAA9-4B6D-9B6E-CA550FA35BA6}" type="slidenum">
              <a:rPr lang="en-US" smtClean="0"/>
              <a:t>5</a:t>
            </a:fld>
            <a:endParaRPr lang="en-US"/>
          </a:p>
        </p:txBody>
      </p:sp>
    </p:spTree>
    <p:extLst>
      <p:ext uri="{BB962C8B-B14F-4D97-AF65-F5344CB8AC3E}">
        <p14:creationId xmlns:p14="http://schemas.microsoft.com/office/powerpoint/2010/main" val="24912945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Respondents were asked to list new skills (if</a:t>
            </a:r>
            <a:r>
              <a:rPr lang="en-US" baseline="0" dirty="0" smtClean="0"/>
              <a:t> any) that they think a GIS Analyst will need to have when entering the job market 5-10 years from now.</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41</a:t>
            </a:fld>
            <a:endParaRPr lang="en-US"/>
          </a:p>
        </p:txBody>
      </p:sp>
    </p:spTree>
    <p:extLst>
      <p:ext uri="{BB962C8B-B14F-4D97-AF65-F5344CB8AC3E}">
        <p14:creationId xmlns:p14="http://schemas.microsoft.com/office/powerpoint/2010/main" val="11049232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Respondents were asked “do you have any additional comments that might be beneficial for Northern Utah Geospatial Technology Educatio</a:t>
            </a:r>
            <a:r>
              <a:rPr lang="en-US" baseline="0" dirty="0" smtClean="0"/>
              <a:t>n Program to help in developing a valuable and effective geospatial technology education experience?”  These are the comments shared.</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42</a:t>
            </a:fld>
            <a:endParaRPr lang="en-US"/>
          </a:p>
        </p:txBody>
      </p:sp>
    </p:spTree>
    <p:extLst>
      <p:ext uri="{BB962C8B-B14F-4D97-AF65-F5344CB8AC3E}">
        <p14:creationId xmlns:p14="http://schemas.microsoft.com/office/powerpoint/2010/main" val="414475336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Respondents were asked “do you have any additional comments that might be beneficial for Northern Utah Geospatial Technology Education Program to help in developing a valuable and effective geospatial technology education experience?”  These are the comments shared.</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43</a:t>
            </a:fld>
            <a:endParaRPr lang="en-US"/>
          </a:p>
        </p:txBody>
      </p:sp>
    </p:spTree>
    <p:extLst>
      <p:ext uri="{BB962C8B-B14F-4D97-AF65-F5344CB8AC3E}">
        <p14:creationId xmlns:p14="http://schemas.microsoft.com/office/powerpoint/2010/main" val="2300101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Total of respondents was 31,</a:t>
            </a:r>
            <a:r>
              <a:rPr lang="en-US" baseline="0" dirty="0" smtClean="0"/>
              <a:t> two did not answer this question.</a:t>
            </a:r>
            <a:endParaRPr lang="en-US" dirty="0" smtClean="0"/>
          </a:p>
        </p:txBody>
      </p:sp>
      <p:sp>
        <p:nvSpPr>
          <p:cNvPr id="4" name="Slide Number Placeholder 3"/>
          <p:cNvSpPr>
            <a:spLocks noGrp="1"/>
          </p:cNvSpPr>
          <p:nvPr>
            <p:ph type="sldNum" sz="quarter" idx="10"/>
          </p:nvPr>
        </p:nvSpPr>
        <p:spPr/>
        <p:txBody>
          <a:bodyPr/>
          <a:lstStyle/>
          <a:p>
            <a:fld id="{A80372BB-FAA9-4B6D-9B6E-CA550FA35BA6}" type="slidenum">
              <a:rPr lang="en-US" smtClean="0"/>
              <a:t>6</a:t>
            </a:fld>
            <a:endParaRPr lang="en-US"/>
          </a:p>
        </p:txBody>
      </p:sp>
    </p:spTree>
    <p:extLst>
      <p:ext uri="{BB962C8B-B14F-4D97-AF65-F5344CB8AC3E}">
        <p14:creationId xmlns:p14="http://schemas.microsoft.com/office/powerpoint/2010/main" val="18362908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7</a:t>
            </a:fld>
            <a:endParaRPr lang="en-US"/>
          </a:p>
        </p:txBody>
      </p:sp>
    </p:spTree>
    <p:extLst>
      <p:ext uri="{BB962C8B-B14F-4D97-AF65-F5344CB8AC3E}">
        <p14:creationId xmlns:p14="http://schemas.microsoft.com/office/powerpoint/2010/main" val="2957136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response means the respondent</a:t>
            </a:r>
            <a:r>
              <a:rPr lang="en-US" baseline="0" dirty="0" smtClean="0"/>
              <a:t> did not answer this question or they don’t have any GIS Technicians with these education levels.</a:t>
            </a:r>
          </a:p>
          <a:p>
            <a:r>
              <a:rPr lang="en-US" baseline="0" dirty="0" smtClean="0"/>
              <a:t>Education levels given were:</a:t>
            </a:r>
          </a:p>
          <a:p>
            <a:r>
              <a:rPr lang="en-US" baseline="0" dirty="0" smtClean="0"/>
              <a:t>High School with GIS Experience</a:t>
            </a:r>
          </a:p>
          <a:p>
            <a:r>
              <a:rPr lang="en-US" baseline="0" dirty="0" smtClean="0"/>
              <a:t>Vocational/Technical School</a:t>
            </a:r>
          </a:p>
          <a:p>
            <a:r>
              <a:rPr lang="en-US" baseline="0" dirty="0" smtClean="0"/>
              <a:t>2-year Community College (CC) GIS-focused degree</a:t>
            </a:r>
          </a:p>
          <a:p>
            <a:r>
              <a:rPr lang="en-US" baseline="0" dirty="0" smtClean="0"/>
              <a:t>2-year Community College (CC) non-GIS degree</a:t>
            </a:r>
          </a:p>
          <a:p>
            <a:r>
              <a:rPr lang="en-US" baseline="0" dirty="0" smtClean="0"/>
              <a:t>4-year College/University GIS-focused major</a:t>
            </a:r>
          </a:p>
          <a:p>
            <a:r>
              <a:rPr lang="en-US" baseline="0" dirty="0" smtClean="0"/>
              <a:t>4-year College/University non-GIS major</a:t>
            </a:r>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13</a:t>
            </a:fld>
            <a:endParaRPr lang="en-US"/>
          </a:p>
        </p:txBody>
      </p:sp>
    </p:spTree>
    <p:extLst>
      <p:ext uri="{BB962C8B-B14F-4D97-AF65-F5344CB8AC3E}">
        <p14:creationId xmlns:p14="http://schemas.microsoft.com/office/powerpoint/2010/main" val="2195296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response means the respondent did not answer this question or they don’t have any GIS Technicians with these education levels.</a:t>
            </a:r>
          </a:p>
          <a:p>
            <a:r>
              <a:rPr lang="en-US" dirty="0" smtClean="0"/>
              <a:t>Education levels given were:</a:t>
            </a:r>
          </a:p>
          <a:p>
            <a:r>
              <a:rPr lang="en-US" dirty="0" smtClean="0"/>
              <a:t>High School with GIS Experience</a:t>
            </a:r>
          </a:p>
          <a:p>
            <a:r>
              <a:rPr lang="en-US" dirty="0" smtClean="0"/>
              <a:t>Vocational/Technical School</a:t>
            </a:r>
          </a:p>
          <a:p>
            <a:r>
              <a:rPr lang="en-US" dirty="0" smtClean="0"/>
              <a:t>2-year Community College (CC) GIS-focused degree</a:t>
            </a:r>
          </a:p>
          <a:p>
            <a:r>
              <a:rPr lang="en-US" dirty="0" smtClean="0"/>
              <a:t>2-year Community College (CC) non-GIS degree</a:t>
            </a:r>
          </a:p>
          <a:p>
            <a:r>
              <a:rPr lang="en-US" dirty="0" smtClean="0"/>
              <a:t>4-year College/University GIS-focused major</a:t>
            </a:r>
          </a:p>
          <a:p>
            <a:r>
              <a:rPr lang="en-US" dirty="0" smtClean="0"/>
              <a:t>4-year College/University non-GIS major</a:t>
            </a:r>
          </a:p>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14</a:t>
            </a:fld>
            <a:endParaRPr lang="en-US"/>
          </a:p>
        </p:txBody>
      </p:sp>
    </p:spTree>
    <p:extLst>
      <p:ext uri="{BB962C8B-B14F-4D97-AF65-F5344CB8AC3E}">
        <p14:creationId xmlns:p14="http://schemas.microsoft.com/office/powerpoint/2010/main" val="3815603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response means the respondent did not answer this question or they don’t have any GIS Technicians with these education levels.</a:t>
            </a:r>
          </a:p>
          <a:p>
            <a:r>
              <a:rPr lang="en-US" dirty="0" smtClean="0"/>
              <a:t>Education levels given were:</a:t>
            </a:r>
          </a:p>
          <a:p>
            <a:r>
              <a:rPr lang="en-US" dirty="0" smtClean="0"/>
              <a:t>High School with GIS Experience</a:t>
            </a:r>
          </a:p>
          <a:p>
            <a:r>
              <a:rPr lang="en-US" dirty="0" smtClean="0"/>
              <a:t>Vocational/Technical School</a:t>
            </a:r>
          </a:p>
          <a:p>
            <a:r>
              <a:rPr lang="en-US" dirty="0" smtClean="0"/>
              <a:t>2-year Community College (CC) GIS-focused degree</a:t>
            </a:r>
          </a:p>
          <a:p>
            <a:r>
              <a:rPr lang="en-US" dirty="0" smtClean="0"/>
              <a:t>2-year Community College (CC) non-GIS degree</a:t>
            </a:r>
          </a:p>
          <a:p>
            <a:r>
              <a:rPr lang="en-US" dirty="0" smtClean="0"/>
              <a:t>4-year College/University GIS-focused major</a:t>
            </a:r>
          </a:p>
          <a:p>
            <a:r>
              <a:rPr lang="en-US" dirty="0" smtClean="0"/>
              <a:t>4-year College/University non-GIS major</a:t>
            </a:r>
          </a:p>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15</a:t>
            </a:fld>
            <a:endParaRPr lang="en-US"/>
          </a:p>
        </p:txBody>
      </p:sp>
    </p:spTree>
    <p:extLst>
      <p:ext uri="{BB962C8B-B14F-4D97-AF65-F5344CB8AC3E}">
        <p14:creationId xmlns:p14="http://schemas.microsoft.com/office/powerpoint/2010/main" val="3169584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response means the respondent did not answer this question or they don’t have any GIS Technicians with these education levels.</a:t>
            </a:r>
          </a:p>
          <a:p>
            <a:r>
              <a:rPr lang="en-US" dirty="0" smtClean="0"/>
              <a:t>Education levels given were:</a:t>
            </a:r>
          </a:p>
          <a:p>
            <a:r>
              <a:rPr lang="en-US" dirty="0" smtClean="0"/>
              <a:t>High School with GIS Experience</a:t>
            </a:r>
          </a:p>
          <a:p>
            <a:r>
              <a:rPr lang="en-US" dirty="0" smtClean="0"/>
              <a:t>Vocational/Technical School</a:t>
            </a:r>
          </a:p>
          <a:p>
            <a:r>
              <a:rPr lang="en-US" dirty="0" smtClean="0"/>
              <a:t>2-year Community College (CC) GIS-focused degree</a:t>
            </a:r>
          </a:p>
          <a:p>
            <a:r>
              <a:rPr lang="en-US" dirty="0" smtClean="0"/>
              <a:t>2-year Community College (CC) non-GIS degree</a:t>
            </a:r>
          </a:p>
          <a:p>
            <a:r>
              <a:rPr lang="en-US" dirty="0" smtClean="0"/>
              <a:t>4-year College/University GIS-focused major</a:t>
            </a:r>
          </a:p>
          <a:p>
            <a:r>
              <a:rPr lang="en-US" dirty="0" smtClean="0"/>
              <a:t>4-year College/University non-GIS major</a:t>
            </a:r>
          </a:p>
          <a:p>
            <a:endParaRPr lang="en-US" dirty="0"/>
          </a:p>
        </p:txBody>
      </p:sp>
      <p:sp>
        <p:nvSpPr>
          <p:cNvPr id="4" name="Slide Number Placeholder 3"/>
          <p:cNvSpPr>
            <a:spLocks noGrp="1"/>
          </p:cNvSpPr>
          <p:nvPr>
            <p:ph type="sldNum" sz="quarter" idx="10"/>
          </p:nvPr>
        </p:nvSpPr>
        <p:spPr/>
        <p:txBody>
          <a:bodyPr/>
          <a:lstStyle/>
          <a:p>
            <a:fld id="{A80372BB-FAA9-4B6D-9B6E-CA550FA35BA6}" type="slidenum">
              <a:rPr lang="en-US" smtClean="0"/>
              <a:t>16</a:t>
            </a:fld>
            <a:endParaRPr lang="en-US"/>
          </a:p>
        </p:txBody>
      </p:sp>
    </p:spTree>
    <p:extLst>
      <p:ext uri="{BB962C8B-B14F-4D97-AF65-F5344CB8AC3E}">
        <p14:creationId xmlns:p14="http://schemas.microsoft.com/office/powerpoint/2010/main" val="1059572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0070F8-F385-4AC1-AD2D-A6C4B674985D}"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21539-4F2D-436C-AE9A-BFCD973F8797}" type="slidenum">
              <a:rPr lang="en-US" smtClean="0"/>
              <a:t>‹#›</a:t>
            </a:fld>
            <a:endParaRPr lang="en-US"/>
          </a:p>
        </p:txBody>
      </p:sp>
    </p:spTree>
    <p:extLst>
      <p:ext uri="{BB962C8B-B14F-4D97-AF65-F5344CB8AC3E}">
        <p14:creationId xmlns:p14="http://schemas.microsoft.com/office/powerpoint/2010/main" val="2190758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0070F8-F385-4AC1-AD2D-A6C4B674985D}"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21539-4F2D-436C-AE9A-BFCD973F8797}" type="slidenum">
              <a:rPr lang="en-US" smtClean="0"/>
              <a:t>‹#›</a:t>
            </a:fld>
            <a:endParaRPr lang="en-US"/>
          </a:p>
        </p:txBody>
      </p:sp>
    </p:spTree>
    <p:extLst>
      <p:ext uri="{BB962C8B-B14F-4D97-AF65-F5344CB8AC3E}">
        <p14:creationId xmlns:p14="http://schemas.microsoft.com/office/powerpoint/2010/main" val="3382628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0070F8-F385-4AC1-AD2D-A6C4B674985D}"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21539-4F2D-436C-AE9A-BFCD973F8797}" type="slidenum">
              <a:rPr lang="en-US" smtClean="0"/>
              <a:t>‹#›</a:t>
            </a:fld>
            <a:endParaRPr lang="en-US"/>
          </a:p>
        </p:txBody>
      </p:sp>
    </p:spTree>
    <p:extLst>
      <p:ext uri="{BB962C8B-B14F-4D97-AF65-F5344CB8AC3E}">
        <p14:creationId xmlns:p14="http://schemas.microsoft.com/office/powerpoint/2010/main" val="124492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0070F8-F385-4AC1-AD2D-A6C4B674985D}"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21539-4F2D-436C-AE9A-BFCD973F8797}" type="slidenum">
              <a:rPr lang="en-US" smtClean="0"/>
              <a:t>‹#›</a:t>
            </a:fld>
            <a:endParaRPr lang="en-US"/>
          </a:p>
        </p:txBody>
      </p:sp>
    </p:spTree>
    <p:extLst>
      <p:ext uri="{BB962C8B-B14F-4D97-AF65-F5344CB8AC3E}">
        <p14:creationId xmlns:p14="http://schemas.microsoft.com/office/powerpoint/2010/main" val="30720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0070F8-F385-4AC1-AD2D-A6C4B674985D}" type="datetimeFigureOut">
              <a:rPr lang="en-US" smtClean="0"/>
              <a:t>10/24/2016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921539-4F2D-436C-AE9A-BFCD973F8797}" type="slidenum">
              <a:rPr lang="en-US" smtClean="0"/>
              <a:t>‹#›</a:t>
            </a:fld>
            <a:endParaRPr lang="en-US"/>
          </a:p>
        </p:txBody>
      </p:sp>
    </p:spTree>
    <p:extLst>
      <p:ext uri="{BB962C8B-B14F-4D97-AF65-F5344CB8AC3E}">
        <p14:creationId xmlns:p14="http://schemas.microsoft.com/office/powerpoint/2010/main" val="1498669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0070F8-F385-4AC1-AD2D-A6C4B674985D}" type="datetimeFigureOut">
              <a:rPr lang="en-US" smtClean="0"/>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21539-4F2D-436C-AE9A-BFCD973F8797}" type="slidenum">
              <a:rPr lang="en-US" smtClean="0"/>
              <a:t>‹#›</a:t>
            </a:fld>
            <a:endParaRPr lang="en-US"/>
          </a:p>
        </p:txBody>
      </p:sp>
    </p:spTree>
    <p:extLst>
      <p:ext uri="{BB962C8B-B14F-4D97-AF65-F5344CB8AC3E}">
        <p14:creationId xmlns:p14="http://schemas.microsoft.com/office/powerpoint/2010/main" val="1688111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0070F8-F385-4AC1-AD2D-A6C4B674985D}" type="datetimeFigureOut">
              <a:rPr lang="en-US" smtClean="0"/>
              <a:t>10/24/2016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921539-4F2D-436C-AE9A-BFCD973F8797}" type="slidenum">
              <a:rPr lang="en-US" smtClean="0"/>
              <a:t>‹#›</a:t>
            </a:fld>
            <a:endParaRPr lang="en-US"/>
          </a:p>
        </p:txBody>
      </p:sp>
    </p:spTree>
    <p:extLst>
      <p:ext uri="{BB962C8B-B14F-4D97-AF65-F5344CB8AC3E}">
        <p14:creationId xmlns:p14="http://schemas.microsoft.com/office/powerpoint/2010/main" val="3562512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0070F8-F385-4AC1-AD2D-A6C4B674985D}" type="datetimeFigureOut">
              <a:rPr lang="en-US" smtClean="0"/>
              <a:t>10/24/2016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921539-4F2D-436C-AE9A-BFCD973F8797}" type="slidenum">
              <a:rPr lang="en-US" smtClean="0"/>
              <a:t>‹#›</a:t>
            </a:fld>
            <a:endParaRPr lang="en-US"/>
          </a:p>
        </p:txBody>
      </p:sp>
    </p:spTree>
    <p:extLst>
      <p:ext uri="{BB962C8B-B14F-4D97-AF65-F5344CB8AC3E}">
        <p14:creationId xmlns:p14="http://schemas.microsoft.com/office/powerpoint/2010/main" val="4141785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0070F8-F385-4AC1-AD2D-A6C4B674985D}" type="datetimeFigureOut">
              <a:rPr lang="en-US" smtClean="0"/>
              <a:t>10/24/2016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921539-4F2D-436C-AE9A-BFCD973F8797}" type="slidenum">
              <a:rPr lang="en-US" smtClean="0"/>
              <a:t>‹#›</a:t>
            </a:fld>
            <a:endParaRPr lang="en-US"/>
          </a:p>
        </p:txBody>
      </p:sp>
    </p:spTree>
    <p:extLst>
      <p:ext uri="{BB962C8B-B14F-4D97-AF65-F5344CB8AC3E}">
        <p14:creationId xmlns:p14="http://schemas.microsoft.com/office/powerpoint/2010/main" val="2420026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0070F8-F385-4AC1-AD2D-A6C4B674985D}" type="datetimeFigureOut">
              <a:rPr lang="en-US" smtClean="0"/>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21539-4F2D-436C-AE9A-BFCD973F8797}" type="slidenum">
              <a:rPr lang="en-US" smtClean="0"/>
              <a:t>‹#›</a:t>
            </a:fld>
            <a:endParaRPr lang="en-US"/>
          </a:p>
        </p:txBody>
      </p:sp>
    </p:spTree>
    <p:extLst>
      <p:ext uri="{BB962C8B-B14F-4D97-AF65-F5344CB8AC3E}">
        <p14:creationId xmlns:p14="http://schemas.microsoft.com/office/powerpoint/2010/main" val="1689602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0070F8-F385-4AC1-AD2D-A6C4B674985D}" type="datetimeFigureOut">
              <a:rPr lang="en-US" smtClean="0"/>
              <a:t>10/24/2016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921539-4F2D-436C-AE9A-BFCD973F8797}" type="slidenum">
              <a:rPr lang="en-US" smtClean="0"/>
              <a:t>‹#›</a:t>
            </a:fld>
            <a:endParaRPr lang="en-US"/>
          </a:p>
        </p:txBody>
      </p:sp>
    </p:spTree>
    <p:extLst>
      <p:ext uri="{BB962C8B-B14F-4D97-AF65-F5344CB8AC3E}">
        <p14:creationId xmlns:p14="http://schemas.microsoft.com/office/powerpoint/2010/main" val="1116902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0070F8-F385-4AC1-AD2D-A6C4B674985D}" type="datetimeFigureOut">
              <a:rPr lang="en-US" smtClean="0"/>
              <a:t>10/24/2016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921539-4F2D-436C-AE9A-BFCD973F8797}" type="slidenum">
              <a:rPr lang="en-US" smtClean="0"/>
              <a:t>‹#›</a:t>
            </a:fld>
            <a:endParaRPr lang="en-US"/>
          </a:p>
        </p:txBody>
      </p:sp>
    </p:spTree>
    <p:extLst>
      <p:ext uri="{BB962C8B-B14F-4D97-AF65-F5344CB8AC3E}">
        <p14:creationId xmlns:p14="http://schemas.microsoft.com/office/powerpoint/2010/main" val="3117884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NUGeoTec</a:t>
            </a:r>
            <a:r>
              <a:rPr lang="en-US" dirty="0" smtClean="0"/>
              <a:t> 2015 Market Assessment Results</a:t>
            </a:r>
            <a:endParaRPr lang="en-US" dirty="0"/>
          </a:p>
        </p:txBody>
      </p:sp>
      <p:sp>
        <p:nvSpPr>
          <p:cNvPr id="3" name="Subtitle 2"/>
          <p:cNvSpPr>
            <a:spLocks noGrp="1"/>
          </p:cNvSpPr>
          <p:nvPr>
            <p:ph type="subTitle" idx="1"/>
          </p:nvPr>
        </p:nvSpPr>
        <p:spPr/>
        <p:txBody>
          <a:bodyPr/>
          <a:lstStyle/>
          <a:p>
            <a:r>
              <a:rPr lang="en-US" dirty="0" smtClean="0"/>
              <a:t>Weber State University</a:t>
            </a:r>
            <a:endParaRPr lang="en-US" dirty="0"/>
          </a:p>
        </p:txBody>
      </p:sp>
    </p:spTree>
    <p:extLst>
      <p:ext uri="{BB962C8B-B14F-4D97-AF65-F5344CB8AC3E}">
        <p14:creationId xmlns:p14="http://schemas.microsoft.com/office/powerpoint/2010/main" val="1367167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200" dirty="0" smtClean="0"/>
              <a:t>Geospatial Technology By County</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97238736"/>
              </p:ext>
            </p:extLst>
          </p:nvPr>
        </p:nvGraphicFramePr>
        <p:xfrm>
          <a:off x="152400" y="838200"/>
          <a:ext cx="8763000" cy="6019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40416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GIS Technicians</a:t>
            </a:r>
            <a:endParaRPr lang="en-US" dirty="0"/>
          </a:p>
        </p:txBody>
      </p:sp>
    </p:spTree>
    <p:extLst>
      <p:ext uri="{BB962C8B-B14F-4D97-AF65-F5344CB8AC3E}">
        <p14:creationId xmlns:p14="http://schemas.microsoft.com/office/powerpoint/2010/main" val="2510046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smtClean="0"/>
              <a:t>Total # of GIS Technicians Currently Employed in Respondents’ Organizations</a:t>
            </a:r>
            <a:endParaRPr lang="en-US" sz="3600" dirty="0"/>
          </a:p>
        </p:txBody>
      </p:sp>
      <p:sp>
        <p:nvSpPr>
          <p:cNvPr id="5" name="Content Placeholder 4"/>
          <p:cNvSpPr>
            <a:spLocks noGrp="1"/>
          </p:cNvSpPr>
          <p:nvPr>
            <p:ph sz="half" idx="1"/>
          </p:nvPr>
        </p:nvSpPr>
        <p:spPr>
          <a:xfrm>
            <a:off x="228600" y="1600200"/>
            <a:ext cx="4343400" cy="4525963"/>
          </a:xfrm>
        </p:spPr>
        <p:txBody>
          <a:bodyPr>
            <a:normAutofit/>
          </a:bodyPr>
          <a:lstStyle/>
          <a:p>
            <a:r>
              <a:rPr lang="en-US" dirty="0" smtClean="0"/>
              <a:t>By Organization Type</a:t>
            </a:r>
          </a:p>
          <a:p>
            <a:pPr lvl="1">
              <a:buFont typeface="Wingdings" panose="05000000000000000000" pitchFamily="2" charset="2"/>
              <a:buChar char="q"/>
            </a:pPr>
            <a:r>
              <a:rPr lang="en-US" dirty="0" smtClean="0"/>
              <a:t>Local Government = 13</a:t>
            </a:r>
          </a:p>
          <a:p>
            <a:pPr lvl="1">
              <a:buFont typeface="Wingdings" panose="05000000000000000000" pitchFamily="2" charset="2"/>
              <a:buChar char="q"/>
            </a:pPr>
            <a:r>
              <a:rPr lang="en-US" dirty="0" smtClean="0"/>
              <a:t>Regional Government = 0</a:t>
            </a:r>
          </a:p>
          <a:p>
            <a:pPr lvl="1">
              <a:buFont typeface="Wingdings" panose="05000000000000000000" pitchFamily="2" charset="2"/>
              <a:buChar char="q"/>
            </a:pPr>
            <a:r>
              <a:rPr lang="en-US" dirty="0" smtClean="0"/>
              <a:t>State Government = 0</a:t>
            </a:r>
          </a:p>
          <a:p>
            <a:pPr lvl="1">
              <a:buFont typeface="Wingdings" panose="05000000000000000000" pitchFamily="2" charset="2"/>
              <a:buChar char="q"/>
            </a:pPr>
            <a:r>
              <a:rPr lang="en-US" dirty="0" smtClean="0"/>
              <a:t>Federal Government = 1</a:t>
            </a:r>
          </a:p>
          <a:p>
            <a:pPr lvl="1">
              <a:buFont typeface="Wingdings" panose="05000000000000000000" pitchFamily="2" charset="2"/>
              <a:buChar char="q"/>
            </a:pPr>
            <a:r>
              <a:rPr lang="en-US" dirty="0" smtClean="0"/>
              <a:t>Private Sector = 7</a:t>
            </a:r>
          </a:p>
          <a:p>
            <a:pPr lvl="1">
              <a:buFont typeface="Wingdings" panose="05000000000000000000" pitchFamily="2" charset="2"/>
              <a:buChar char="q"/>
            </a:pPr>
            <a:r>
              <a:rPr lang="en-US" dirty="0" smtClean="0"/>
              <a:t>Research/Education = 2</a:t>
            </a:r>
          </a:p>
          <a:p>
            <a:pPr lvl="1">
              <a:buFont typeface="Wingdings" panose="05000000000000000000" pitchFamily="2" charset="2"/>
              <a:buChar char="q"/>
            </a:pPr>
            <a:r>
              <a:rPr lang="en-US" dirty="0" smtClean="0"/>
              <a:t>Total Number = 23</a:t>
            </a:r>
            <a:endParaRPr lang="en-US" dirty="0"/>
          </a:p>
        </p:txBody>
      </p:sp>
      <p:sp>
        <p:nvSpPr>
          <p:cNvPr id="6" name="Content Placeholder 5"/>
          <p:cNvSpPr>
            <a:spLocks noGrp="1"/>
          </p:cNvSpPr>
          <p:nvPr>
            <p:ph sz="half" idx="2"/>
          </p:nvPr>
        </p:nvSpPr>
        <p:spPr/>
        <p:txBody>
          <a:bodyPr>
            <a:normAutofit/>
          </a:bodyPr>
          <a:lstStyle/>
          <a:p>
            <a:r>
              <a:rPr lang="en-US" dirty="0" smtClean="0"/>
              <a:t>by County</a:t>
            </a:r>
          </a:p>
          <a:p>
            <a:pPr lvl="1">
              <a:buFont typeface="Wingdings" panose="05000000000000000000" pitchFamily="2" charset="2"/>
              <a:buChar char="Ø"/>
            </a:pPr>
            <a:r>
              <a:rPr lang="en-US" dirty="0" smtClean="0"/>
              <a:t>Weber = 6</a:t>
            </a:r>
          </a:p>
          <a:p>
            <a:pPr lvl="1">
              <a:buFont typeface="Wingdings" panose="05000000000000000000" pitchFamily="2" charset="2"/>
              <a:buChar char="Ø"/>
            </a:pPr>
            <a:r>
              <a:rPr lang="en-US" dirty="0" smtClean="0"/>
              <a:t>Morgan = 1</a:t>
            </a:r>
          </a:p>
          <a:p>
            <a:pPr lvl="1">
              <a:buFont typeface="Wingdings" panose="05000000000000000000" pitchFamily="2" charset="2"/>
              <a:buChar char="Ø"/>
            </a:pPr>
            <a:r>
              <a:rPr lang="en-US" dirty="0" smtClean="0"/>
              <a:t>Cache = 3</a:t>
            </a:r>
          </a:p>
          <a:p>
            <a:pPr lvl="1">
              <a:buFont typeface="Wingdings" panose="05000000000000000000" pitchFamily="2" charset="2"/>
              <a:buChar char="Ø"/>
            </a:pPr>
            <a:r>
              <a:rPr lang="en-US" dirty="0" smtClean="0"/>
              <a:t>Davis = 3</a:t>
            </a:r>
          </a:p>
          <a:p>
            <a:pPr lvl="1">
              <a:buFont typeface="Wingdings" panose="05000000000000000000" pitchFamily="2" charset="2"/>
              <a:buChar char="Ø"/>
            </a:pPr>
            <a:r>
              <a:rPr lang="en-US" dirty="0" smtClean="0"/>
              <a:t>Salt Lake = 3</a:t>
            </a:r>
          </a:p>
          <a:p>
            <a:pPr lvl="1">
              <a:buFont typeface="Wingdings" panose="05000000000000000000" pitchFamily="2" charset="2"/>
              <a:buChar char="Ø"/>
            </a:pPr>
            <a:r>
              <a:rPr lang="en-US" dirty="0" smtClean="0"/>
              <a:t>Utah = 6</a:t>
            </a:r>
          </a:p>
          <a:p>
            <a:pPr lvl="1">
              <a:buFont typeface="Wingdings" panose="05000000000000000000" pitchFamily="2" charset="2"/>
              <a:buChar char="Ø"/>
            </a:pPr>
            <a:r>
              <a:rPr lang="en-US" dirty="0" smtClean="0"/>
              <a:t>DC = 1</a:t>
            </a:r>
          </a:p>
          <a:p>
            <a:pPr lvl="1">
              <a:buFont typeface="Wingdings" panose="05000000000000000000" pitchFamily="2" charset="2"/>
              <a:buChar char="Ø"/>
            </a:pPr>
            <a:r>
              <a:rPr lang="en-US" dirty="0" smtClean="0"/>
              <a:t>Total Number = 23</a:t>
            </a:r>
            <a:endParaRPr lang="en-US" dirty="0"/>
          </a:p>
        </p:txBody>
      </p:sp>
    </p:spTree>
    <p:extLst>
      <p:ext uri="{BB962C8B-B14F-4D97-AF65-F5344CB8AC3E}">
        <p14:creationId xmlns:p14="http://schemas.microsoft.com/office/powerpoint/2010/main" val="2416530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en-US" sz="3200" dirty="0" smtClean="0"/>
              <a:t>Current Minimum Education Levels of GIS Technicians by Organization Type</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47388977"/>
              </p:ext>
            </p:extLst>
          </p:nvPr>
        </p:nvGraphicFramePr>
        <p:xfrm>
          <a:off x="152400" y="1295400"/>
          <a:ext cx="87630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8031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sz="3200" dirty="0" smtClean="0"/>
              <a:t>Current Minimum Education Levels of GIS Technicians by County</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47118528"/>
              </p:ext>
            </p:extLst>
          </p:nvPr>
        </p:nvGraphicFramePr>
        <p:xfrm>
          <a:off x="152400" y="1143000"/>
          <a:ext cx="8915400" cy="5562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29357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sz="3200" dirty="0" smtClean="0"/>
              <a:t>If Hiring Today: Minimum Education Level Required for GIS Technician by Organization Type</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90990780"/>
              </p:ext>
            </p:extLst>
          </p:nvPr>
        </p:nvGraphicFramePr>
        <p:xfrm>
          <a:off x="152400" y="1219200"/>
          <a:ext cx="88392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17792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Autofit/>
          </a:bodyPr>
          <a:lstStyle/>
          <a:p>
            <a:r>
              <a:rPr lang="en-US" sz="3200" dirty="0" smtClean="0"/>
              <a:t>If Hiring Today: Minimum Education Level Required for GIS Technician by County</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00086514"/>
              </p:ext>
            </p:extLst>
          </p:nvPr>
        </p:nvGraphicFramePr>
        <p:xfrm>
          <a:off x="304800" y="1219200"/>
          <a:ext cx="8686800" cy="5410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45396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GIS Technician Education Levels Well-prepared to Enter </a:t>
            </a:r>
            <a:r>
              <a:rPr lang="en-US" sz="3200" dirty="0"/>
              <a:t>J</a:t>
            </a:r>
            <a:r>
              <a:rPr lang="en-US" sz="3200" dirty="0" smtClean="0"/>
              <a:t>ob </a:t>
            </a:r>
            <a:r>
              <a:rPr lang="en-US" sz="3200" dirty="0"/>
              <a:t>M</a:t>
            </a:r>
            <a:r>
              <a:rPr lang="en-US" sz="3200" dirty="0" smtClean="0"/>
              <a:t>arket by Organization Type</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8922529"/>
              </p:ext>
            </p:extLst>
          </p:nvPr>
        </p:nvGraphicFramePr>
        <p:xfrm>
          <a:off x="228600" y="1295400"/>
          <a:ext cx="86868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44629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GIS Technician Education Levels Well-prepared to Enter Job Market by County</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34667313"/>
              </p:ext>
            </p:extLst>
          </p:nvPr>
        </p:nvGraphicFramePr>
        <p:xfrm>
          <a:off x="228600" y="1295400"/>
          <a:ext cx="86868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27643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normAutofit/>
          </a:bodyPr>
          <a:lstStyle/>
          <a:p>
            <a:r>
              <a:rPr lang="en-US" sz="3200" dirty="0" smtClean="0"/>
              <a:t>Top Characteristics or Competencies Organizations Want When Hiring GIS Technicians</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87226725"/>
              </p:ext>
            </p:extLst>
          </p:nvPr>
        </p:nvGraphicFramePr>
        <p:xfrm>
          <a:off x="76200" y="1066800"/>
          <a:ext cx="8915400" cy="5715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93825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Demographics</a:t>
            </a:r>
            <a:endParaRPr lang="en-US" dirty="0"/>
          </a:p>
        </p:txBody>
      </p:sp>
    </p:spTree>
    <p:extLst>
      <p:ext uri="{BB962C8B-B14F-4D97-AF65-F5344CB8AC3E}">
        <p14:creationId xmlns:p14="http://schemas.microsoft.com/office/powerpoint/2010/main" val="2704033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Basic Programming, Language, or Software Skills</a:t>
            </a:r>
            <a:endParaRPr lang="en-US" dirty="0"/>
          </a:p>
        </p:txBody>
      </p:sp>
      <p:sp>
        <p:nvSpPr>
          <p:cNvPr id="3" name="Content Placeholder 2"/>
          <p:cNvSpPr>
            <a:spLocks noGrp="1"/>
          </p:cNvSpPr>
          <p:nvPr>
            <p:ph sz="half" idx="1"/>
          </p:nvPr>
        </p:nvSpPr>
        <p:spPr/>
        <p:txBody>
          <a:bodyPr>
            <a:normAutofit lnSpcReduction="10000"/>
          </a:bodyPr>
          <a:lstStyle/>
          <a:p>
            <a:pPr marL="0" indent="0">
              <a:buNone/>
            </a:pPr>
            <a:r>
              <a:rPr lang="en-US" dirty="0" smtClean="0"/>
              <a:t>Skills Organizations Expect GIS Technicians to have at time of Hire:</a:t>
            </a:r>
          </a:p>
          <a:p>
            <a:pPr lvl="1"/>
            <a:r>
              <a:rPr lang="en-US" dirty="0" smtClean="0"/>
              <a:t>Basic Python</a:t>
            </a:r>
          </a:p>
          <a:p>
            <a:pPr lvl="1"/>
            <a:r>
              <a:rPr lang="en-US" dirty="0" smtClean="0"/>
              <a:t>Basic SQL</a:t>
            </a:r>
          </a:p>
          <a:p>
            <a:pPr lvl="1"/>
            <a:r>
              <a:rPr lang="en-US" dirty="0" smtClean="0"/>
              <a:t>Basic Macro </a:t>
            </a:r>
          </a:p>
          <a:p>
            <a:pPr lvl="1"/>
            <a:r>
              <a:rPr lang="en-US" dirty="0" smtClean="0"/>
              <a:t>ArcGIS</a:t>
            </a:r>
          </a:p>
          <a:p>
            <a:pPr lvl="1"/>
            <a:r>
              <a:rPr lang="en-US" dirty="0" smtClean="0"/>
              <a:t>ArcMap</a:t>
            </a:r>
          </a:p>
          <a:p>
            <a:pPr lvl="1"/>
            <a:r>
              <a:rPr lang="en-US" dirty="0" smtClean="0"/>
              <a:t>Nomad Pathfinder Office</a:t>
            </a:r>
          </a:p>
          <a:p>
            <a:pPr lvl="1"/>
            <a:r>
              <a:rPr lang="en-US" dirty="0" smtClean="0"/>
              <a:t>Java Script</a:t>
            </a:r>
          </a:p>
          <a:p>
            <a:pPr lvl="1"/>
            <a:r>
              <a:rPr lang="en-US" dirty="0" smtClean="0"/>
              <a:t>Word/Excel</a:t>
            </a:r>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1809346401"/>
              </p:ext>
            </p:extLst>
          </p:nvPr>
        </p:nvGraphicFramePr>
        <p:xfrm>
          <a:off x="4648200" y="1524000"/>
          <a:ext cx="4038600" cy="4906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31561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Gis</a:t>
            </a:r>
            <a:r>
              <a:rPr lang="en-US" dirty="0" smtClean="0"/>
              <a:t> analysts</a:t>
            </a:r>
            <a:endParaRPr lang="en-US" dirty="0"/>
          </a:p>
        </p:txBody>
      </p:sp>
    </p:spTree>
    <p:extLst>
      <p:ext uri="{BB962C8B-B14F-4D97-AF65-F5344CB8AC3E}">
        <p14:creationId xmlns:p14="http://schemas.microsoft.com/office/powerpoint/2010/main" val="37039272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smtClean="0"/>
              <a:t>Total # of GIS Analysts Currently Employed in Respondents’ Organizations</a:t>
            </a:r>
            <a:endParaRPr lang="en-US" sz="3600" dirty="0"/>
          </a:p>
        </p:txBody>
      </p:sp>
      <p:sp>
        <p:nvSpPr>
          <p:cNvPr id="5" name="Content Placeholder 4"/>
          <p:cNvSpPr>
            <a:spLocks noGrp="1"/>
          </p:cNvSpPr>
          <p:nvPr>
            <p:ph sz="half" idx="1"/>
          </p:nvPr>
        </p:nvSpPr>
        <p:spPr>
          <a:xfrm>
            <a:off x="228600" y="1600200"/>
            <a:ext cx="4343400" cy="4525963"/>
          </a:xfrm>
        </p:spPr>
        <p:txBody>
          <a:bodyPr>
            <a:normAutofit/>
          </a:bodyPr>
          <a:lstStyle/>
          <a:p>
            <a:r>
              <a:rPr lang="en-US" dirty="0" smtClean="0"/>
              <a:t>By Organization Type</a:t>
            </a:r>
          </a:p>
          <a:p>
            <a:pPr lvl="1">
              <a:buFont typeface="Wingdings" panose="05000000000000000000" pitchFamily="2" charset="2"/>
              <a:buChar char="q"/>
            </a:pPr>
            <a:r>
              <a:rPr lang="en-US" dirty="0" smtClean="0"/>
              <a:t>Local Government = 8</a:t>
            </a:r>
          </a:p>
          <a:p>
            <a:pPr lvl="1">
              <a:buFont typeface="Wingdings" panose="05000000000000000000" pitchFamily="2" charset="2"/>
              <a:buChar char="q"/>
            </a:pPr>
            <a:r>
              <a:rPr lang="en-US" dirty="0" smtClean="0"/>
              <a:t>Regional Government = 0</a:t>
            </a:r>
          </a:p>
          <a:p>
            <a:pPr lvl="1">
              <a:buFont typeface="Wingdings" panose="05000000000000000000" pitchFamily="2" charset="2"/>
              <a:buChar char="q"/>
            </a:pPr>
            <a:r>
              <a:rPr lang="en-US" dirty="0" smtClean="0"/>
              <a:t>State Government = 0</a:t>
            </a:r>
          </a:p>
          <a:p>
            <a:pPr lvl="1">
              <a:buFont typeface="Wingdings" panose="05000000000000000000" pitchFamily="2" charset="2"/>
              <a:buChar char="q"/>
            </a:pPr>
            <a:r>
              <a:rPr lang="en-US" dirty="0" smtClean="0"/>
              <a:t>Federal Government = 2</a:t>
            </a:r>
          </a:p>
          <a:p>
            <a:pPr lvl="1">
              <a:buFont typeface="Wingdings" panose="05000000000000000000" pitchFamily="2" charset="2"/>
              <a:buChar char="q"/>
            </a:pPr>
            <a:r>
              <a:rPr lang="en-US" dirty="0" smtClean="0"/>
              <a:t>Private Sector = 5</a:t>
            </a:r>
          </a:p>
          <a:p>
            <a:pPr lvl="1">
              <a:buFont typeface="Wingdings" panose="05000000000000000000" pitchFamily="2" charset="2"/>
              <a:buChar char="q"/>
            </a:pPr>
            <a:r>
              <a:rPr lang="en-US" dirty="0" smtClean="0"/>
              <a:t>Research/Education = 1</a:t>
            </a:r>
          </a:p>
          <a:p>
            <a:pPr lvl="1">
              <a:buFont typeface="Wingdings" panose="05000000000000000000" pitchFamily="2" charset="2"/>
              <a:buChar char="q"/>
            </a:pPr>
            <a:r>
              <a:rPr lang="en-US" dirty="0" smtClean="0"/>
              <a:t>Total Number = 16</a:t>
            </a:r>
            <a:endParaRPr lang="en-US" dirty="0"/>
          </a:p>
        </p:txBody>
      </p:sp>
      <p:sp>
        <p:nvSpPr>
          <p:cNvPr id="6" name="Content Placeholder 5"/>
          <p:cNvSpPr>
            <a:spLocks noGrp="1"/>
          </p:cNvSpPr>
          <p:nvPr>
            <p:ph sz="half" idx="2"/>
          </p:nvPr>
        </p:nvSpPr>
        <p:spPr/>
        <p:txBody>
          <a:bodyPr>
            <a:normAutofit/>
          </a:bodyPr>
          <a:lstStyle/>
          <a:p>
            <a:r>
              <a:rPr lang="en-US" dirty="0" smtClean="0"/>
              <a:t>by County</a:t>
            </a:r>
          </a:p>
          <a:p>
            <a:pPr lvl="1">
              <a:buFont typeface="Wingdings" panose="05000000000000000000" pitchFamily="2" charset="2"/>
              <a:buChar char="Ø"/>
            </a:pPr>
            <a:r>
              <a:rPr lang="en-US" dirty="0" smtClean="0"/>
              <a:t>Weber = 3</a:t>
            </a:r>
          </a:p>
          <a:p>
            <a:pPr lvl="1">
              <a:buFont typeface="Wingdings" panose="05000000000000000000" pitchFamily="2" charset="2"/>
              <a:buChar char="Ø"/>
            </a:pPr>
            <a:r>
              <a:rPr lang="en-US" dirty="0" smtClean="0"/>
              <a:t>Morgan = 1</a:t>
            </a:r>
          </a:p>
          <a:p>
            <a:pPr lvl="1">
              <a:buFont typeface="Wingdings" panose="05000000000000000000" pitchFamily="2" charset="2"/>
              <a:buChar char="Ø"/>
            </a:pPr>
            <a:r>
              <a:rPr lang="en-US" dirty="0" smtClean="0"/>
              <a:t>Cache = 2</a:t>
            </a:r>
          </a:p>
          <a:p>
            <a:pPr lvl="1">
              <a:buFont typeface="Wingdings" panose="05000000000000000000" pitchFamily="2" charset="2"/>
              <a:buChar char="Ø"/>
            </a:pPr>
            <a:r>
              <a:rPr lang="en-US" dirty="0" smtClean="0"/>
              <a:t>Davis = 2</a:t>
            </a:r>
          </a:p>
          <a:p>
            <a:pPr lvl="1">
              <a:buFont typeface="Wingdings" panose="05000000000000000000" pitchFamily="2" charset="2"/>
              <a:buChar char="Ø"/>
            </a:pPr>
            <a:r>
              <a:rPr lang="en-US" dirty="0" smtClean="0"/>
              <a:t>Salt Lake = 5</a:t>
            </a:r>
          </a:p>
          <a:p>
            <a:pPr lvl="1">
              <a:buFont typeface="Wingdings" panose="05000000000000000000" pitchFamily="2" charset="2"/>
              <a:buChar char="Ø"/>
            </a:pPr>
            <a:r>
              <a:rPr lang="en-US" dirty="0" smtClean="0"/>
              <a:t>Utah = 3</a:t>
            </a:r>
          </a:p>
          <a:p>
            <a:pPr lvl="1">
              <a:buFont typeface="Wingdings" panose="05000000000000000000" pitchFamily="2" charset="2"/>
              <a:buChar char="Ø"/>
            </a:pPr>
            <a:r>
              <a:rPr lang="en-US" dirty="0" smtClean="0"/>
              <a:t>DC = 0</a:t>
            </a:r>
          </a:p>
          <a:p>
            <a:pPr lvl="1">
              <a:buFont typeface="Wingdings" panose="05000000000000000000" pitchFamily="2" charset="2"/>
              <a:buChar char="Ø"/>
            </a:pPr>
            <a:r>
              <a:rPr lang="en-US" dirty="0" smtClean="0"/>
              <a:t>Total Number = 16</a:t>
            </a:r>
            <a:endParaRPr lang="en-US" dirty="0"/>
          </a:p>
        </p:txBody>
      </p:sp>
    </p:spTree>
    <p:extLst>
      <p:ext uri="{BB962C8B-B14F-4D97-AF65-F5344CB8AC3E}">
        <p14:creationId xmlns:p14="http://schemas.microsoft.com/office/powerpoint/2010/main" val="3042415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en-US" sz="3200" dirty="0" smtClean="0"/>
              <a:t>Current Minimum Education Levels of GIS Analysts by Organization Type</a:t>
            </a: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8678846"/>
              </p:ext>
            </p:extLst>
          </p:nvPr>
        </p:nvGraphicFramePr>
        <p:xfrm>
          <a:off x="228600" y="1295400"/>
          <a:ext cx="8686800" cy="54403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527289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sz="3200" dirty="0" smtClean="0"/>
              <a:t>Current Minimum Education Levels of GIS Analysts by County</a:t>
            </a:r>
            <a:endParaRPr lang="en-US" sz="3200" dirty="0"/>
          </a:p>
        </p:txBody>
      </p:sp>
      <p:pic>
        <p:nvPicPr>
          <p:cNvPr id="1027"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81000" y="1219200"/>
            <a:ext cx="85344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4167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fontScale="90000"/>
          </a:bodyPr>
          <a:lstStyle/>
          <a:p>
            <a:r>
              <a:rPr lang="en-US" sz="3200" dirty="0" smtClean="0"/>
              <a:t>If Hiring Today: Minimum Education Level Required for GIS Analyst by Organization Type</a:t>
            </a:r>
            <a:endParaRPr lang="en-US" sz="3200" dirty="0"/>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6200" y="1219200"/>
            <a:ext cx="8839200"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022838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Autofit/>
          </a:bodyPr>
          <a:lstStyle/>
          <a:p>
            <a:r>
              <a:rPr lang="en-US" sz="3200" dirty="0" smtClean="0"/>
              <a:t>If Hiring Today: Minimum Education Level Required for GIS Analyst by County</a:t>
            </a: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49363094"/>
              </p:ext>
            </p:extLst>
          </p:nvPr>
        </p:nvGraphicFramePr>
        <p:xfrm>
          <a:off x="228600" y="1295400"/>
          <a:ext cx="86868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0965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GIS Analyst Education Levels Well-prepared to Enter </a:t>
            </a:r>
            <a:r>
              <a:rPr lang="en-US" sz="3200" dirty="0"/>
              <a:t>J</a:t>
            </a:r>
            <a:r>
              <a:rPr lang="en-US" sz="3200" dirty="0" smtClean="0"/>
              <a:t>ob </a:t>
            </a:r>
            <a:r>
              <a:rPr lang="en-US" sz="3200" dirty="0"/>
              <a:t>M</a:t>
            </a:r>
            <a:r>
              <a:rPr lang="en-US" sz="3200" dirty="0" smtClean="0"/>
              <a:t>arket by Organization Type</a:t>
            </a: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59602462"/>
              </p:ext>
            </p:extLst>
          </p:nvPr>
        </p:nvGraphicFramePr>
        <p:xfrm>
          <a:off x="76200" y="1295400"/>
          <a:ext cx="8839200" cy="5410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675882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GIS Analyst Education Levels Well-prepared to Enter Job Market by County</a:t>
            </a: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71426367"/>
              </p:ext>
            </p:extLst>
          </p:nvPr>
        </p:nvGraphicFramePr>
        <p:xfrm>
          <a:off x="152400" y="1371600"/>
          <a:ext cx="88392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338756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normAutofit/>
          </a:bodyPr>
          <a:lstStyle/>
          <a:p>
            <a:r>
              <a:rPr lang="en-US" sz="3200" dirty="0" smtClean="0"/>
              <a:t>Top Characteristics or Competencies Organizations Want When Hiring GIS Analysts</a:t>
            </a: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97860028"/>
              </p:ext>
            </p:extLst>
          </p:nvPr>
        </p:nvGraphicFramePr>
        <p:xfrm>
          <a:off x="152400" y="1219200"/>
          <a:ext cx="8763000" cy="5562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20093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 of Respondents by County</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07708204"/>
              </p:ext>
            </p:extLst>
          </p:nvPr>
        </p:nvGraphicFramePr>
        <p:xfrm>
          <a:off x="381000" y="1143000"/>
          <a:ext cx="8229600" cy="5257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357570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Basic Programming, Language, or Software Skills</a:t>
            </a:r>
            <a:endParaRPr lang="en-US" dirty="0"/>
          </a:p>
        </p:txBody>
      </p:sp>
      <p:sp>
        <p:nvSpPr>
          <p:cNvPr id="3" name="Content Placeholder 2"/>
          <p:cNvSpPr>
            <a:spLocks noGrp="1"/>
          </p:cNvSpPr>
          <p:nvPr>
            <p:ph sz="half" idx="1"/>
          </p:nvPr>
        </p:nvSpPr>
        <p:spPr/>
        <p:txBody>
          <a:bodyPr>
            <a:normAutofit/>
          </a:bodyPr>
          <a:lstStyle/>
          <a:p>
            <a:pPr marL="0" indent="0">
              <a:buNone/>
            </a:pPr>
            <a:r>
              <a:rPr lang="en-US" dirty="0" smtClean="0"/>
              <a:t>Skills Organizations Expect GIS Analysts to have at time of Hire:</a:t>
            </a:r>
          </a:p>
          <a:p>
            <a:pPr lvl="1"/>
            <a:r>
              <a:rPr lang="en-US" dirty="0" smtClean="0"/>
              <a:t>Basic Python</a:t>
            </a:r>
          </a:p>
          <a:p>
            <a:pPr lvl="1"/>
            <a:r>
              <a:rPr lang="en-US" dirty="0" smtClean="0"/>
              <a:t>Java Script</a:t>
            </a:r>
          </a:p>
          <a:p>
            <a:pPr lvl="1"/>
            <a:r>
              <a:rPr lang="en-US" dirty="0" smtClean="0"/>
              <a:t>Basic SQL</a:t>
            </a:r>
          </a:p>
          <a:p>
            <a:pPr lvl="1"/>
            <a:r>
              <a:rPr lang="en-US" dirty="0" smtClean="0"/>
              <a:t>Adobe Flex</a:t>
            </a:r>
          </a:p>
          <a:p>
            <a:pPr lvl="1"/>
            <a:r>
              <a:rPr lang="en-US" dirty="0" smtClean="0"/>
              <a:t>Basic Macro</a:t>
            </a:r>
          </a:p>
          <a:p>
            <a:pPr lvl="1"/>
            <a:r>
              <a:rPr lang="en-US" dirty="0" smtClean="0"/>
              <a:t>Integrate GIS Systems with other systems</a:t>
            </a:r>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26125328"/>
              </p:ext>
            </p:extLst>
          </p:nvPr>
        </p:nvGraphicFramePr>
        <p:xfrm>
          <a:off x="4419600" y="1676400"/>
          <a:ext cx="441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841467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GIS Technician job task proficiencies (DACUM)</a:t>
            </a:r>
            <a:endParaRPr lang="en-US" dirty="0"/>
          </a:p>
        </p:txBody>
      </p:sp>
    </p:spTree>
    <p:extLst>
      <p:ext uri="{BB962C8B-B14F-4D97-AF65-F5344CB8AC3E}">
        <p14:creationId xmlns:p14="http://schemas.microsoft.com/office/powerpoint/2010/main" val="27791484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143000"/>
          </a:xfrm>
        </p:spPr>
        <p:txBody>
          <a:bodyPr>
            <a:normAutofit/>
          </a:bodyPr>
          <a:lstStyle/>
          <a:p>
            <a:r>
              <a:rPr lang="en-US" sz="3200" dirty="0" smtClean="0"/>
              <a:t>Current Hiring GIS Technician Job Task Proficiency Needs by Organization Type</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7836124"/>
              </p:ext>
            </p:extLst>
          </p:nvPr>
        </p:nvGraphicFramePr>
        <p:xfrm>
          <a:off x="0" y="1219200"/>
          <a:ext cx="9144000" cy="5638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828549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8575"/>
            <a:ext cx="8229600" cy="1143000"/>
          </a:xfrm>
        </p:spPr>
        <p:txBody>
          <a:bodyPr>
            <a:normAutofit/>
          </a:bodyPr>
          <a:lstStyle/>
          <a:p>
            <a:r>
              <a:rPr lang="en-US" sz="3200" dirty="0" smtClean="0"/>
              <a:t>GIS Technicians Job Task Proficiencies Increase in Importance 5–10 years by Organization Type</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06655759"/>
              </p:ext>
            </p:extLst>
          </p:nvPr>
        </p:nvGraphicFramePr>
        <p:xfrm>
          <a:off x="0" y="1057275"/>
          <a:ext cx="9144000" cy="5791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73486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8575"/>
            <a:ext cx="8229600" cy="1143000"/>
          </a:xfrm>
        </p:spPr>
        <p:txBody>
          <a:bodyPr>
            <a:normAutofit/>
          </a:bodyPr>
          <a:lstStyle/>
          <a:p>
            <a:r>
              <a:rPr lang="en-US" sz="3200" dirty="0" smtClean="0"/>
              <a:t>GIS Technician Job Task Proficiencies Decrease in Importance 5–10 years by Organization Type</a:t>
            </a: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37418525"/>
              </p:ext>
            </p:extLst>
          </p:nvPr>
        </p:nvGraphicFramePr>
        <p:xfrm>
          <a:off x="76200" y="1066800"/>
          <a:ext cx="8991600" cy="5715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64740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GIS analyst job task proficiencies (DACUM)</a:t>
            </a:r>
            <a:endParaRPr lang="en-US" dirty="0"/>
          </a:p>
        </p:txBody>
      </p:sp>
    </p:spTree>
    <p:extLst>
      <p:ext uri="{BB962C8B-B14F-4D97-AF65-F5344CB8AC3E}">
        <p14:creationId xmlns:p14="http://schemas.microsoft.com/office/powerpoint/2010/main" val="11358339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143000"/>
          </a:xfrm>
        </p:spPr>
        <p:txBody>
          <a:bodyPr>
            <a:normAutofit/>
          </a:bodyPr>
          <a:lstStyle/>
          <a:p>
            <a:r>
              <a:rPr lang="en-US" sz="3200" dirty="0" smtClean="0"/>
              <a:t>Current Hiring GIS Analyst Job Task Proficiency Needs by Organization Type</a:t>
            </a: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28167450"/>
              </p:ext>
            </p:extLst>
          </p:nvPr>
        </p:nvGraphicFramePr>
        <p:xfrm>
          <a:off x="76200" y="1143000"/>
          <a:ext cx="8991600" cy="5638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179728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8575"/>
            <a:ext cx="8229600" cy="1143000"/>
          </a:xfrm>
        </p:spPr>
        <p:txBody>
          <a:bodyPr>
            <a:normAutofit/>
          </a:bodyPr>
          <a:lstStyle/>
          <a:p>
            <a:r>
              <a:rPr lang="en-US" sz="3200" dirty="0" smtClean="0"/>
              <a:t>GIS Analyst Job Task Proficiencies Increase in Importance 5-10 years by Organization Type</a:t>
            </a:r>
            <a:endParaRPr lang="en-US"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94615196"/>
              </p:ext>
            </p:extLst>
          </p:nvPr>
        </p:nvGraphicFramePr>
        <p:xfrm>
          <a:off x="0" y="990600"/>
          <a:ext cx="9144000" cy="5791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30316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8575"/>
            <a:ext cx="8229600" cy="1143000"/>
          </a:xfrm>
        </p:spPr>
        <p:txBody>
          <a:bodyPr>
            <a:normAutofit/>
          </a:bodyPr>
          <a:lstStyle/>
          <a:p>
            <a:r>
              <a:rPr lang="en-US" sz="3200" dirty="0" smtClean="0"/>
              <a:t>GIS Analyst Job Task Proficiencies Decrease in Importance 5–10 years by Organization Type</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1295268"/>
              </p:ext>
            </p:extLst>
          </p:nvPr>
        </p:nvGraphicFramePr>
        <p:xfrm>
          <a:off x="0" y="1143000"/>
          <a:ext cx="8991600" cy="5562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25739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GIS Technician Specific Area Experience or Education not addressed in survey</a:t>
            </a:r>
            <a:endParaRPr lang="en-US" sz="3600" dirty="0"/>
          </a:p>
        </p:txBody>
      </p:sp>
      <p:sp>
        <p:nvSpPr>
          <p:cNvPr id="6" name="Content Placeholder 5"/>
          <p:cNvSpPr>
            <a:spLocks noGrp="1"/>
          </p:cNvSpPr>
          <p:nvPr>
            <p:ph sz="half" idx="1"/>
          </p:nvPr>
        </p:nvSpPr>
        <p:spPr/>
        <p:txBody>
          <a:bodyPr>
            <a:normAutofit fontScale="77500" lnSpcReduction="20000"/>
          </a:bodyPr>
          <a:lstStyle/>
          <a:p>
            <a:r>
              <a:rPr lang="en-US" i="1" dirty="0" smtClean="0"/>
              <a:t>“We </a:t>
            </a:r>
            <a:r>
              <a:rPr lang="en-US" i="1" dirty="0"/>
              <a:t>need technicians that have experience in open source software, such as QGIS</a:t>
            </a:r>
            <a:r>
              <a:rPr lang="en-US" i="1" dirty="0" smtClean="0"/>
              <a:t>.” </a:t>
            </a:r>
            <a:r>
              <a:rPr lang="en-US" sz="1600" dirty="0" smtClean="0"/>
              <a:t>(Private Sector, Research/Education)</a:t>
            </a:r>
          </a:p>
          <a:p>
            <a:pPr marL="0" indent="0">
              <a:buNone/>
            </a:pPr>
            <a:endParaRPr lang="en-US" sz="1600" dirty="0" smtClean="0"/>
          </a:p>
          <a:p>
            <a:r>
              <a:rPr lang="en-US" i="1" dirty="0"/>
              <a:t>“Communication and organizational skills are an absolute must. These are difficult to teach, but students should understand that when I look to hire someone, I know I can teach them missing technical skills, but I can't teach them to communicate or be organized</a:t>
            </a:r>
            <a:r>
              <a:rPr lang="en-US" i="1" dirty="0" smtClean="0"/>
              <a:t>.” </a:t>
            </a:r>
            <a:r>
              <a:rPr lang="en-US" sz="1700" dirty="0" smtClean="0"/>
              <a:t>(Private Sector)</a:t>
            </a:r>
          </a:p>
          <a:p>
            <a:endParaRPr lang="en-US" dirty="0"/>
          </a:p>
          <a:p>
            <a:endParaRPr lang="en-US" dirty="0"/>
          </a:p>
          <a:p>
            <a:endParaRPr lang="en-US" dirty="0"/>
          </a:p>
        </p:txBody>
      </p:sp>
      <p:sp>
        <p:nvSpPr>
          <p:cNvPr id="9" name="Content Placeholder 8"/>
          <p:cNvSpPr>
            <a:spLocks noGrp="1"/>
          </p:cNvSpPr>
          <p:nvPr>
            <p:ph sz="half" idx="2"/>
          </p:nvPr>
        </p:nvSpPr>
        <p:spPr/>
        <p:txBody>
          <a:bodyPr>
            <a:normAutofit fontScale="77500" lnSpcReduction="20000"/>
          </a:bodyPr>
          <a:lstStyle/>
          <a:p>
            <a:r>
              <a:rPr lang="en-US" i="1" dirty="0" smtClean="0"/>
              <a:t>“General </a:t>
            </a:r>
            <a:r>
              <a:rPr lang="en-US" i="1" dirty="0"/>
              <a:t>computer skills such as Windows XP, 7, 8 and Microsoft Office. Good communication skills (written and verbal</a:t>
            </a:r>
            <a:r>
              <a:rPr lang="en-US" i="1" dirty="0" smtClean="0"/>
              <a:t>).”  </a:t>
            </a:r>
            <a:r>
              <a:rPr lang="en-US" sz="1600" dirty="0" smtClean="0"/>
              <a:t>(Local Government)</a:t>
            </a:r>
            <a:endParaRPr lang="en-US" i="1" dirty="0"/>
          </a:p>
          <a:p>
            <a:endParaRPr lang="en-US" dirty="0" smtClean="0"/>
          </a:p>
          <a:p>
            <a:r>
              <a:rPr lang="en-US" i="1" dirty="0" smtClean="0"/>
              <a:t>“A </a:t>
            </a:r>
            <a:r>
              <a:rPr lang="en-US" i="1" dirty="0"/>
              <a:t>working knowledge of GPS would be very helpful for our technicians.  Other wise it takes a while for them to get up to speed and gather data effectively</a:t>
            </a:r>
            <a:r>
              <a:rPr lang="en-US" i="1" dirty="0" smtClean="0"/>
              <a:t>.” </a:t>
            </a:r>
            <a:r>
              <a:rPr lang="en-US" dirty="0" smtClean="0"/>
              <a:t> </a:t>
            </a:r>
            <a:r>
              <a:rPr lang="en-US" sz="1600" dirty="0" smtClean="0"/>
              <a:t>(Local Government)</a:t>
            </a:r>
            <a:endParaRPr lang="en-US" i="1" dirty="0"/>
          </a:p>
          <a:p>
            <a:pPr marL="0" indent="0">
              <a:buNone/>
            </a:pPr>
            <a:endParaRPr lang="en-US" dirty="0"/>
          </a:p>
        </p:txBody>
      </p:sp>
    </p:spTree>
    <p:extLst>
      <p:ext uri="{BB962C8B-B14F-4D97-AF65-F5344CB8AC3E}">
        <p14:creationId xmlns:p14="http://schemas.microsoft.com/office/powerpoint/2010/main" val="608769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dirty="0" smtClean="0"/>
              <a:t>Respondent Job Title Categories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02784557"/>
              </p:ext>
            </p:extLst>
          </p:nvPr>
        </p:nvGraphicFramePr>
        <p:xfrm>
          <a:off x="457200" y="1143000"/>
          <a:ext cx="8229600" cy="5562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044186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New Skills GIS Technician Will Need </a:t>
            </a:r>
            <a:br>
              <a:rPr lang="en-US" sz="3600" dirty="0" smtClean="0"/>
            </a:br>
            <a:r>
              <a:rPr lang="en-US" sz="3600" dirty="0" smtClean="0"/>
              <a:t>5-10 years from now</a:t>
            </a:r>
            <a:endParaRPr lang="en-US" sz="3600" dirty="0"/>
          </a:p>
        </p:txBody>
      </p:sp>
      <p:sp>
        <p:nvSpPr>
          <p:cNvPr id="3" name="Content Placeholder 2"/>
          <p:cNvSpPr>
            <a:spLocks noGrp="1"/>
          </p:cNvSpPr>
          <p:nvPr>
            <p:ph idx="1"/>
          </p:nvPr>
        </p:nvSpPr>
        <p:spPr>
          <a:xfrm>
            <a:off x="457200" y="1371600"/>
            <a:ext cx="8229600" cy="5486400"/>
          </a:xfrm>
        </p:spPr>
        <p:txBody>
          <a:bodyPr>
            <a:noAutofit/>
          </a:bodyPr>
          <a:lstStyle/>
          <a:p>
            <a:r>
              <a:rPr lang="en-US" sz="1800" i="1" dirty="0" smtClean="0"/>
              <a:t>“The </a:t>
            </a:r>
            <a:r>
              <a:rPr lang="en-US" sz="1800" i="1" dirty="0"/>
              <a:t>applications for the technology continue to expand--even for our small city.  Those new applications should be at least mentioned to give the </a:t>
            </a:r>
            <a:r>
              <a:rPr lang="en-US" sz="1800" i="1" dirty="0" smtClean="0"/>
              <a:t>students </a:t>
            </a:r>
            <a:r>
              <a:rPr lang="en-US" sz="1800" i="1" dirty="0"/>
              <a:t>a vision of where the field could take them</a:t>
            </a:r>
            <a:r>
              <a:rPr lang="en-US" sz="1800" i="1" dirty="0" smtClean="0"/>
              <a:t>.”  </a:t>
            </a:r>
            <a:r>
              <a:rPr lang="en-US" sz="1200" dirty="0" smtClean="0"/>
              <a:t>(Local Government)</a:t>
            </a:r>
          </a:p>
          <a:p>
            <a:endParaRPr lang="en-US" sz="1600" i="1" dirty="0" smtClean="0"/>
          </a:p>
          <a:p>
            <a:r>
              <a:rPr lang="en-US" sz="1800" i="1" dirty="0" smtClean="0"/>
              <a:t>“Experience </a:t>
            </a:r>
            <a:r>
              <a:rPr lang="en-US" sz="1800" i="1" dirty="0"/>
              <a:t>with multiple platforms and systems with familiarity with cad and 3d </a:t>
            </a:r>
            <a:r>
              <a:rPr lang="en-US" sz="1800" i="1" dirty="0" smtClean="0"/>
              <a:t>applications.” </a:t>
            </a:r>
            <a:r>
              <a:rPr lang="en-US" sz="1200" dirty="0" smtClean="0"/>
              <a:t>(Research/Education)</a:t>
            </a:r>
          </a:p>
          <a:p>
            <a:endParaRPr lang="en-US" sz="1600" dirty="0" smtClean="0"/>
          </a:p>
          <a:p>
            <a:r>
              <a:rPr lang="en-US" sz="1800" i="1" dirty="0" smtClean="0"/>
              <a:t>“A </a:t>
            </a:r>
            <a:r>
              <a:rPr lang="en-US" sz="1800" i="1" dirty="0"/>
              <a:t>physical relationship and understanding of what they are truly doing.  For instance an AutoCAD technician will be far better off having had experience with technical drawing by hand.  Do not lose the "old-way" and reasons of doing things on the computer</a:t>
            </a:r>
            <a:r>
              <a:rPr lang="en-US" sz="1800" i="1" dirty="0" smtClean="0"/>
              <a:t>.”</a:t>
            </a:r>
            <a:r>
              <a:rPr lang="en-US" sz="1600" i="1" dirty="0" smtClean="0"/>
              <a:t> </a:t>
            </a:r>
            <a:r>
              <a:rPr lang="en-US" sz="1200" dirty="0" smtClean="0"/>
              <a:t>(Private Sector)</a:t>
            </a:r>
          </a:p>
          <a:p>
            <a:pPr marL="0" indent="0">
              <a:buNone/>
            </a:pPr>
            <a:endParaRPr lang="en-US" sz="1200" dirty="0" smtClean="0"/>
          </a:p>
          <a:p>
            <a:r>
              <a:rPr lang="en-US" sz="1800" i="1" dirty="0" smtClean="0"/>
              <a:t>“Some </a:t>
            </a:r>
            <a:r>
              <a:rPr lang="en-US" sz="1800" i="1" dirty="0"/>
              <a:t>application development/programming, internet mapping skills</a:t>
            </a:r>
            <a:r>
              <a:rPr lang="en-US" sz="1800" i="1" dirty="0" smtClean="0"/>
              <a:t>.“ </a:t>
            </a:r>
            <a:r>
              <a:rPr lang="en-US" sz="1200" dirty="0" smtClean="0"/>
              <a:t>(Local Government)</a:t>
            </a:r>
            <a:endParaRPr lang="en-US" sz="1200" dirty="0"/>
          </a:p>
          <a:p>
            <a:endParaRPr lang="en-US" sz="1600" dirty="0"/>
          </a:p>
          <a:p>
            <a:r>
              <a:rPr lang="en-US" sz="1800" i="1" dirty="0" smtClean="0"/>
              <a:t>“Core </a:t>
            </a:r>
            <a:r>
              <a:rPr lang="en-US" sz="1800" i="1" dirty="0"/>
              <a:t>skills in working with ESRI software will be required.  Helpful additional skills might include working with GPS, developing mapping apps, working with imagery, database management experience, etc</a:t>
            </a:r>
            <a:r>
              <a:rPr lang="en-US" sz="1800" i="1" dirty="0" smtClean="0"/>
              <a:t>.” </a:t>
            </a:r>
            <a:r>
              <a:rPr lang="en-US" sz="1200" dirty="0" smtClean="0"/>
              <a:t>(Local Government)</a:t>
            </a:r>
            <a:endParaRPr lang="en-US" sz="1200" dirty="0"/>
          </a:p>
          <a:p>
            <a:endParaRPr lang="en-US" sz="1600" dirty="0"/>
          </a:p>
          <a:p>
            <a:pPr marL="0" indent="0">
              <a:buNone/>
            </a:pPr>
            <a:endParaRPr lang="en-US" sz="1600" dirty="0"/>
          </a:p>
        </p:txBody>
      </p:sp>
    </p:spTree>
    <p:extLst>
      <p:ext uri="{BB962C8B-B14F-4D97-AF65-F5344CB8AC3E}">
        <p14:creationId xmlns:p14="http://schemas.microsoft.com/office/powerpoint/2010/main" val="39546933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New Skills GIS </a:t>
            </a:r>
            <a:r>
              <a:rPr lang="en-US" dirty="0" smtClean="0"/>
              <a:t>Analyst Will </a:t>
            </a:r>
            <a:r>
              <a:rPr lang="en-US" dirty="0"/>
              <a:t>Need </a:t>
            </a:r>
            <a:br>
              <a:rPr lang="en-US" dirty="0"/>
            </a:br>
            <a:r>
              <a:rPr lang="en-US" dirty="0"/>
              <a:t>5-10 years from now</a:t>
            </a:r>
          </a:p>
        </p:txBody>
      </p:sp>
      <p:sp>
        <p:nvSpPr>
          <p:cNvPr id="3" name="Content Placeholder 2"/>
          <p:cNvSpPr>
            <a:spLocks noGrp="1"/>
          </p:cNvSpPr>
          <p:nvPr>
            <p:ph idx="1"/>
          </p:nvPr>
        </p:nvSpPr>
        <p:spPr>
          <a:xfrm>
            <a:off x="457200" y="1600200"/>
            <a:ext cx="8229600" cy="5029200"/>
          </a:xfrm>
        </p:spPr>
        <p:txBody>
          <a:bodyPr>
            <a:normAutofit/>
          </a:bodyPr>
          <a:lstStyle/>
          <a:p>
            <a:r>
              <a:rPr lang="en-US" sz="2400" i="1" dirty="0" smtClean="0"/>
              <a:t>“ArcGIS </a:t>
            </a:r>
            <a:r>
              <a:rPr lang="en-US" sz="2400" i="1" dirty="0"/>
              <a:t>SDE experience, problem solving </a:t>
            </a:r>
            <a:r>
              <a:rPr lang="en-US" sz="2400" i="1" dirty="0" smtClean="0"/>
              <a:t>skills” </a:t>
            </a:r>
            <a:r>
              <a:rPr lang="en-US" sz="1200" dirty="0" smtClean="0"/>
              <a:t>(Federal Government)</a:t>
            </a:r>
          </a:p>
          <a:p>
            <a:pPr marL="0" indent="0">
              <a:buNone/>
            </a:pPr>
            <a:endParaRPr lang="en-US" sz="1200" dirty="0" smtClean="0"/>
          </a:p>
          <a:p>
            <a:r>
              <a:rPr lang="en-US" sz="2400" i="1" dirty="0" smtClean="0"/>
              <a:t>“An </a:t>
            </a:r>
            <a:r>
              <a:rPr lang="en-US" sz="2400" i="1" dirty="0"/>
              <a:t>analyst will need experience in and general knowledge of their industry in order to effectively apply GIS skills to support the industry</a:t>
            </a:r>
            <a:r>
              <a:rPr lang="en-US" sz="2400" i="1" dirty="0" smtClean="0"/>
              <a:t>.” </a:t>
            </a:r>
            <a:r>
              <a:rPr lang="en-US" sz="1200" dirty="0" smtClean="0"/>
              <a:t>(Local Government)</a:t>
            </a:r>
          </a:p>
          <a:p>
            <a:pPr marL="0" indent="0">
              <a:buNone/>
            </a:pPr>
            <a:endParaRPr lang="en-US" sz="1200" i="1" dirty="0" smtClean="0"/>
          </a:p>
          <a:p>
            <a:r>
              <a:rPr lang="en-US" sz="2400" i="1" dirty="0" smtClean="0"/>
              <a:t>“I </a:t>
            </a:r>
            <a:r>
              <a:rPr lang="en-US" sz="2400" i="1" dirty="0"/>
              <a:t>know it was mentioned, but programming skills  and data management skills (</a:t>
            </a:r>
            <a:r>
              <a:rPr lang="en-US" sz="2400" i="1" dirty="0" err="1"/>
              <a:t>ArcServer</a:t>
            </a:r>
            <a:r>
              <a:rPr lang="en-US" sz="2400" i="1" dirty="0"/>
              <a:t>, etc.) </a:t>
            </a:r>
            <a:r>
              <a:rPr lang="en-US" sz="2400" i="1" dirty="0" smtClean="0"/>
              <a:t>will </a:t>
            </a:r>
            <a:r>
              <a:rPr lang="en-US" sz="2400" i="1" dirty="0"/>
              <a:t>be vital in the next 5-10 years</a:t>
            </a:r>
            <a:r>
              <a:rPr lang="en-US" sz="2400" i="1" dirty="0" smtClean="0"/>
              <a:t>.” </a:t>
            </a:r>
            <a:r>
              <a:rPr lang="en-US" sz="1200" dirty="0" smtClean="0"/>
              <a:t>(Federal Government)</a:t>
            </a:r>
          </a:p>
          <a:p>
            <a:pPr marL="0" indent="0">
              <a:buNone/>
            </a:pPr>
            <a:endParaRPr lang="en-US" sz="1200" dirty="0" smtClean="0"/>
          </a:p>
          <a:p>
            <a:r>
              <a:rPr lang="en-US" sz="2400" i="1" dirty="0" smtClean="0"/>
              <a:t>“Web </a:t>
            </a:r>
            <a:r>
              <a:rPr lang="en-US" sz="2400" i="1" dirty="0"/>
              <a:t>programming and utilization </a:t>
            </a:r>
            <a:r>
              <a:rPr lang="en-US" sz="2400" i="1" dirty="0" smtClean="0"/>
              <a:t>skills.” </a:t>
            </a:r>
            <a:r>
              <a:rPr lang="en-US" sz="1200" i="1" dirty="0" smtClean="0"/>
              <a:t>(Research/Education)</a:t>
            </a:r>
          </a:p>
          <a:p>
            <a:pPr marL="0" indent="0">
              <a:buNone/>
            </a:pPr>
            <a:endParaRPr lang="en-US" sz="1200" i="1" dirty="0"/>
          </a:p>
          <a:p>
            <a:r>
              <a:rPr lang="en-US" sz="2400" i="1" dirty="0" smtClean="0"/>
              <a:t>“Mobile GIS” </a:t>
            </a:r>
            <a:r>
              <a:rPr lang="en-US" sz="1200" dirty="0" smtClean="0"/>
              <a:t>(Local Government)</a:t>
            </a:r>
            <a:endParaRPr lang="en-US" sz="2400" i="1"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1116304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914400"/>
          </a:xfrm>
        </p:spPr>
        <p:txBody>
          <a:bodyPr>
            <a:normAutofit/>
          </a:bodyPr>
          <a:lstStyle/>
          <a:p>
            <a:r>
              <a:rPr lang="en-US" sz="3600" dirty="0" smtClean="0"/>
              <a:t>Additional Comments</a:t>
            </a:r>
            <a:endParaRPr lang="en-US" sz="3600" dirty="0"/>
          </a:p>
        </p:txBody>
      </p:sp>
      <p:sp>
        <p:nvSpPr>
          <p:cNvPr id="3" name="Content Placeholder 2"/>
          <p:cNvSpPr>
            <a:spLocks noGrp="1"/>
          </p:cNvSpPr>
          <p:nvPr>
            <p:ph idx="1"/>
          </p:nvPr>
        </p:nvSpPr>
        <p:spPr>
          <a:xfrm>
            <a:off x="457200" y="838200"/>
            <a:ext cx="8229600" cy="5715000"/>
          </a:xfrm>
        </p:spPr>
        <p:txBody>
          <a:bodyPr>
            <a:normAutofit fontScale="92500" lnSpcReduction="20000"/>
          </a:bodyPr>
          <a:lstStyle/>
          <a:p>
            <a:r>
              <a:rPr lang="en-US" sz="2400" i="1" dirty="0" smtClean="0"/>
              <a:t>“I </a:t>
            </a:r>
            <a:r>
              <a:rPr lang="en-US" sz="2400" i="1" dirty="0"/>
              <a:t>highly encourage the geospatial program to incorporate some level of student exposure to the operations/goals of different industries that use geospatial technologies</a:t>
            </a:r>
            <a:r>
              <a:rPr lang="en-US" sz="2400" i="1" dirty="0" smtClean="0"/>
              <a:t>.” </a:t>
            </a:r>
            <a:r>
              <a:rPr lang="en-US" sz="1500" dirty="0" smtClean="0"/>
              <a:t>(Local Government)</a:t>
            </a:r>
          </a:p>
          <a:p>
            <a:pPr marL="0" indent="0">
              <a:buNone/>
            </a:pPr>
            <a:endParaRPr lang="en-US" sz="1500" dirty="0" smtClean="0"/>
          </a:p>
          <a:p>
            <a:r>
              <a:rPr lang="en-US" sz="2400" i="1" dirty="0" smtClean="0"/>
              <a:t>“Partnerships </a:t>
            </a:r>
            <a:r>
              <a:rPr lang="en-US" sz="2400" i="1" dirty="0"/>
              <a:t>with other departments such as Business, Health Care, Botany, Zoology, Computer Systems, Programming, Etc. to show how GIS can benefit each of these departments and the students in their future careers</a:t>
            </a:r>
            <a:r>
              <a:rPr lang="en-US" sz="2400" i="1" dirty="0" smtClean="0"/>
              <a:t>.” </a:t>
            </a:r>
            <a:r>
              <a:rPr lang="en-US" sz="1500" dirty="0" smtClean="0"/>
              <a:t>(Local Government)</a:t>
            </a:r>
          </a:p>
          <a:p>
            <a:pPr marL="0" indent="0">
              <a:buNone/>
            </a:pPr>
            <a:endParaRPr lang="en-US" sz="1500" dirty="0" smtClean="0"/>
          </a:p>
          <a:p>
            <a:r>
              <a:rPr lang="en-US" sz="2400" i="1" dirty="0" smtClean="0"/>
              <a:t>“Not </a:t>
            </a:r>
            <a:r>
              <a:rPr lang="en-US" sz="2400" i="1" dirty="0"/>
              <a:t>all of the organizations that have to adapt GIS technology have the size or budget to hire a specialist.  Non GIS specialist training is what would benefit us</a:t>
            </a:r>
            <a:r>
              <a:rPr lang="en-US" sz="2400" i="1" dirty="0" smtClean="0"/>
              <a:t>.” </a:t>
            </a:r>
            <a:r>
              <a:rPr lang="en-US" sz="1500" dirty="0" smtClean="0"/>
              <a:t>(Local Government)</a:t>
            </a:r>
            <a:endParaRPr lang="en-US" sz="1500" dirty="0"/>
          </a:p>
          <a:p>
            <a:endParaRPr lang="en-US" sz="1500" i="1" dirty="0" smtClean="0"/>
          </a:p>
          <a:p>
            <a:r>
              <a:rPr lang="en-US" sz="2400" i="1" dirty="0" smtClean="0"/>
              <a:t>“I </a:t>
            </a:r>
            <a:r>
              <a:rPr lang="en-US" sz="2400" i="1" dirty="0"/>
              <a:t>believe that a broad-based intro to GIS would include education in working not only with ESRI software, but also some related disciplines such as survey techniques, field data collection, GPS, image processing/analysis, etc.  I'd highly encourage the advanced GIS curriculum to be based on real-world industry--GIS for environmental, GIS for business, GIS for government, GIS for utilities, etc</a:t>
            </a:r>
            <a:r>
              <a:rPr lang="en-US" sz="2400" i="1" dirty="0" smtClean="0"/>
              <a:t>.”  </a:t>
            </a:r>
            <a:r>
              <a:rPr lang="en-US" sz="1600" dirty="0" smtClean="0"/>
              <a:t>(Private Sector)</a:t>
            </a:r>
            <a:endParaRPr lang="en-US" sz="1600" dirty="0"/>
          </a:p>
          <a:p>
            <a:endParaRPr lang="en-US" sz="1500" i="1" dirty="0"/>
          </a:p>
          <a:p>
            <a:endParaRPr lang="en-US" sz="1500" i="1" dirty="0"/>
          </a:p>
          <a:p>
            <a:endParaRPr lang="en-US" i="1" dirty="0"/>
          </a:p>
          <a:p>
            <a:endParaRPr lang="en-US" dirty="0"/>
          </a:p>
        </p:txBody>
      </p:sp>
    </p:spTree>
    <p:extLst>
      <p:ext uri="{BB962C8B-B14F-4D97-AF65-F5344CB8AC3E}">
        <p14:creationId xmlns:p14="http://schemas.microsoft.com/office/powerpoint/2010/main" val="39548574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Comments</a:t>
            </a:r>
            <a:endParaRPr lang="en-US" dirty="0"/>
          </a:p>
        </p:txBody>
      </p:sp>
      <p:sp>
        <p:nvSpPr>
          <p:cNvPr id="3" name="Content Placeholder 2"/>
          <p:cNvSpPr>
            <a:spLocks noGrp="1"/>
          </p:cNvSpPr>
          <p:nvPr>
            <p:ph idx="1"/>
          </p:nvPr>
        </p:nvSpPr>
        <p:spPr/>
        <p:txBody>
          <a:bodyPr>
            <a:normAutofit fontScale="77500" lnSpcReduction="20000"/>
          </a:bodyPr>
          <a:lstStyle/>
          <a:p>
            <a:r>
              <a:rPr lang="en-US" sz="3500" i="1" dirty="0"/>
              <a:t>Knowing GIS isn’t the biggest thing I look for when I hire someone.  Obviously working with others is a big deal.  Most importantly is the ability to solve problems.  Can the person work though an issue and find the solution to the problem is very important.  Can they think through a problem and apply what they have learned and use GIS to get to the solution.  I have found that sometimes students just know how to click buttons in the software but don’t understand why they are pushing certain buttons. Critical thinking and problem solving are very important</a:t>
            </a:r>
            <a:r>
              <a:rPr lang="en-US" sz="3500" i="1" dirty="0" smtClean="0"/>
              <a:t>.</a:t>
            </a:r>
            <a:r>
              <a:rPr lang="en-US" sz="3500" dirty="0" smtClean="0"/>
              <a:t> </a:t>
            </a:r>
            <a:r>
              <a:rPr lang="en-US" sz="2300" dirty="0" smtClean="0"/>
              <a:t>(Federal Government)</a:t>
            </a:r>
            <a:endParaRPr lang="en-US" sz="2300" i="1" dirty="0"/>
          </a:p>
          <a:p>
            <a:endParaRPr lang="en-US" dirty="0"/>
          </a:p>
        </p:txBody>
      </p:sp>
    </p:spTree>
    <p:extLst>
      <p:ext uri="{BB962C8B-B14F-4D97-AF65-F5344CB8AC3E}">
        <p14:creationId xmlns:p14="http://schemas.microsoft.com/office/powerpoint/2010/main" val="3383636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Respondents Department Categories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06576831"/>
              </p:ext>
            </p:extLst>
          </p:nvPr>
        </p:nvGraphicFramePr>
        <p:xfrm>
          <a:off x="457200" y="1219200"/>
          <a:ext cx="8229600" cy="5181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27472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Respondents’ Length of GIS Experience in Years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03230854"/>
              </p:ext>
            </p:extLst>
          </p:nvPr>
        </p:nvGraphicFramePr>
        <p:xfrm>
          <a:off x="304800" y="1219200"/>
          <a:ext cx="85344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61646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Organization Type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75032194"/>
              </p:ext>
            </p:extLst>
          </p:nvPr>
        </p:nvGraphicFramePr>
        <p:xfrm>
          <a:off x="457200" y="1066800"/>
          <a:ext cx="8229600" cy="5257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9680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Geospatial technology</a:t>
            </a:r>
            <a:endParaRPr lang="en-US" dirty="0"/>
          </a:p>
        </p:txBody>
      </p:sp>
    </p:spTree>
    <p:extLst>
      <p:ext uri="{BB962C8B-B14F-4D97-AF65-F5344CB8AC3E}">
        <p14:creationId xmlns:p14="http://schemas.microsoft.com/office/powerpoint/2010/main" val="1584861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33400"/>
          </a:xfrm>
        </p:spPr>
        <p:txBody>
          <a:bodyPr>
            <a:noAutofit/>
          </a:bodyPr>
          <a:lstStyle/>
          <a:p>
            <a:r>
              <a:rPr lang="en-US" sz="3200" dirty="0" smtClean="0"/>
              <a:t>Geospatial Technology by Organization Type</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10566324"/>
              </p:ext>
            </p:extLst>
          </p:nvPr>
        </p:nvGraphicFramePr>
        <p:xfrm>
          <a:off x="152400" y="457200"/>
          <a:ext cx="8839200" cy="6324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59063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2809</TotalTime>
  <Words>2833</Words>
  <Application>Microsoft Office PowerPoint</Application>
  <PresentationFormat>On-screen Show (4:3)</PresentationFormat>
  <Paragraphs>404</Paragraphs>
  <Slides>43</Slides>
  <Notes>32</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NUGeoTec 2015 Market Assessment Results</vt:lpstr>
      <vt:lpstr>Demographics</vt:lpstr>
      <vt:lpstr># of Respondents by County</vt:lpstr>
      <vt:lpstr>Respondent Job Title Categories </vt:lpstr>
      <vt:lpstr>Respondents Department Categories</vt:lpstr>
      <vt:lpstr>Respondents’ Length of GIS Experience in Years</vt:lpstr>
      <vt:lpstr>Organization Type</vt:lpstr>
      <vt:lpstr>Geospatial technology</vt:lpstr>
      <vt:lpstr>Geospatial Technology by Organization Type</vt:lpstr>
      <vt:lpstr>Geospatial Technology By County</vt:lpstr>
      <vt:lpstr>GIS Technicians</vt:lpstr>
      <vt:lpstr>Total # of GIS Technicians Currently Employed in Respondents’ Organizations</vt:lpstr>
      <vt:lpstr>Current Minimum Education Levels of GIS Technicians by Organization Type</vt:lpstr>
      <vt:lpstr>Current Minimum Education Levels of GIS Technicians by County</vt:lpstr>
      <vt:lpstr>If Hiring Today: Minimum Education Level Required for GIS Technician by Organization Type</vt:lpstr>
      <vt:lpstr>If Hiring Today: Minimum Education Level Required for GIS Technician by County</vt:lpstr>
      <vt:lpstr>GIS Technician Education Levels Well-prepared to Enter Job Market by Organization Type</vt:lpstr>
      <vt:lpstr>GIS Technician Education Levels Well-prepared to Enter Job Market by County</vt:lpstr>
      <vt:lpstr>Top Characteristics or Competencies Organizations Want When Hiring GIS Technicians</vt:lpstr>
      <vt:lpstr>Basic Programming, Language, or Software Skills</vt:lpstr>
      <vt:lpstr>Gis analysts</vt:lpstr>
      <vt:lpstr>Total # of GIS Analysts Currently Employed in Respondents’ Organizations</vt:lpstr>
      <vt:lpstr>Current Minimum Education Levels of GIS Analysts by Organization Type</vt:lpstr>
      <vt:lpstr>Current Minimum Education Levels of GIS Analysts by County</vt:lpstr>
      <vt:lpstr>If Hiring Today: Minimum Education Level Required for GIS Analyst by Organization Type</vt:lpstr>
      <vt:lpstr>If Hiring Today: Minimum Education Level Required for GIS Analyst by County</vt:lpstr>
      <vt:lpstr>GIS Analyst Education Levels Well-prepared to Enter Job Market by Organization Type</vt:lpstr>
      <vt:lpstr>GIS Analyst Education Levels Well-prepared to Enter Job Market by County</vt:lpstr>
      <vt:lpstr>Top Characteristics or Competencies Organizations Want When Hiring GIS Analysts</vt:lpstr>
      <vt:lpstr>Basic Programming, Language, or Software Skills</vt:lpstr>
      <vt:lpstr>GIS Technician job task proficiencies (DACUM)</vt:lpstr>
      <vt:lpstr>Current Hiring GIS Technician Job Task Proficiency Needs by Organization Type</vt:lpstr>
      <vt:lpstr>GIS Technicians Job Task Proficiencies Increase in Importance 5–10 years by Organization Type</vt:lpstr>
      <vt:lpstr>GIS Technician Job Task Proficiencies Decrease in Importance 5–10 years by Organization Type</vt:lpstr>
      <vt:lpstr>GIS analyst job task proficiencies (DACUM)</vt:lpstr>
      <vt:lpstr>Current Hiring GIS Analyst Job Task Proficiency Needs by Organization Type</vt:lpstr>
      <vt:lpstr>GIS Analyst Job Task Proficiencies Increase in Importance 5-10 years by Organization Type</vt:lpstr>
      <vt:lpstr>GIS Analyst Job Task Proficiencies Decrease in Importance 5–10 years by Organization Type</vt:lpstr>
      <vt:lpstr>GIS Technician Specific Area Experience or Education not addressed in survey</vt:lpstr>
      <vt:lpstr>New Skills GIS Technician Will Need  5-10 years from now</vt:lpstr>
      <vt:lpstr>New Skills GIS Analyst Will Need  5-10 years from now</vt:lpstr>
      <vt:lpstr>Additional Comments</vt:lpstr>
      <vt:lpstr>Additional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NUGeoTec 2015 Market Assessment Results</dc:title>
  <dc:creator>Mary</dc:creator>
  <cp:lastModifiedBy>Eric Ewert</cp:lastModifiedBy>
  <cp:revision>26</cp:revision>
  <dcterms:created xsi:type="dcterms:W3CDTF">2015-04-14T00:58:04Z</dcterms:created>
  <dcterms:modified xsi:type="dcterms:W3CDTF">2016-10-24T18:40:50Z</dcterms:modified>
</cp:coreProperties>
</file>