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60"/>
  </p:sldMasterIdLst>
  <p:notesMasterIdLst>
    <p:notesMasterId r:id="rId87"/>
  </p:notesMasterIdLst>
  <p:handoutMasterIdLst>
    <p:handoutMasterId r:id="rId88"/>
  </p:handoutMasterIdLst>
  <p:sldIdLst>
    <p:sldId id="256" r:id="rId61"/>
    <p:sldId id="257" r:id="rId62"/>
    <p:sldId id="259" r:id="rId63"/>
    <p:sldId id="260" r:id="rId64"/>
    <p:sldId id="263" r:id="rId65"/>
    <p:sldId id="258" r:id="rId66"/>
    <p:sldId id="261" r:id="rId67"/>
    <p:sldId id="262" r:id="rId68"/>
    <p:sldId id="266" r:id="rId69"/>
    <p:sldId id="268" r:id="rId70"/>
    <p:sldId id="269" r:id="rId71"/>
    <p:sldId id="270" r:id="rId72"/>
    <p:sldId id="271" r:id="rId73"/>
    <p:sldId id="272" r:id="rId74"/>
    <p:sldId id="273" r:id="rId75"/>
    <p:sldId id="274" r:id="rId76"/>
    <p:sldId id="278" r:id="rId77"/>
    <p:sldId id="286" r:id="rId78"/>
    <p:sldId id="277" r:id="rId79"/>
    <p:sldId id="279" r:id="rId80"/>
    <p:sldId id="280" r:id="rId81"/>
    <p:sldId id="281" r:id="rId82"/>
    <p:sldId id="282" r:id="rId83"/>
    <p:sldId id="283" r:id="rId84"/>
    <p:sldId id="284" r:id="rId85"/>
    <p:sldId id="285" r:id="rId8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93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customXml" Target="../customXml/item39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63" Type="http://schemas.openxmlformats.org/officeDocument/2006/relationships/slide" Target="slides/slide3.xml"/><Relationship Id="rId68" Type="http://schemas.openxmlformats.org/officeDocument/2006/relationships/slide" Target="slides/slide8.xml"/><Relationship Id="rId76" Type="http://schemas.openxmlformats.org/officeDocument/2006/relationships/slide" Target="slides/slide16.xml"/><Relationship Id="rId84" Type="http://schemas.openxmlformats.org/officeDocument/2006/relationships/slide" Target="slides/slide24.xml"/><Relationship Id="rId89" Type="http://schemas.openxmlformats.org/officeDocument/2006/relationships/presProps" Target="presProps.xml"/><Relationship Id="rId7" Type="http://schemas.openxmlformats.org/officeDocument/2006/relationships/customXml" Target="../customXml/item7.xml"/><Relationship Id="rId71" Type="http://schemas.openxmlformats.org/officeDocument/2006/relationships/slide" Target="slides/slide11.xml"/><Relationship Id="rId9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9" Type="http://schemas.openxmlformats.org/officeDocument/2006/relationships/customXml" Target="../customXml/item29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66" Type="http://schemas.openxmlformats.org/officeDocument/2006/relationships/slide" Target="slides/slide6.xml"/><Relationship Id="rId74" Type="http://schemas.openxmlformats.org/officeDocument/2006/relationships/slide" Target="slides/slide14.xml"/><Relationship Id="rId79" Type="http://schemas.openxmlformats.org/officeDocument/2006/relationships/slide" Target="slides/slide19.xml"/><Relationship Id="rId87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61" Type="http://schemas.openxmlformats.org/officeDocument/2006/relationships/slide" Target="slides/slide1.xml"/><Relationship Id="rId82" Type="http://schemas.openxmlformats.org/officeDocument/2006/relationships/slide" Target="slides/slide22.xml"/><Relationship Id="rId90" Type="http://schemas.openxmlformats.org/officeDocument/2006/relationships/viewProps" Target="viewProps.xml"/><Relationship Id="rId19" Type="http://schemas.openxmlformats.org/officeDocument/2006/relationships/customXml" Target="../customXml/item1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slide" Target="slides/slide4.xml"/><Relationship Id="rId69" Type="http://schemas.openxmlformats.org/officeDocument/2006/relationships/slide" Target="slides/slide9.xml"/><Relationship Id="rId77" Type="http://schemas.openxmlformats.org/officeDocument/2006/relationships/slide" Target="slides/slide17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slide" Target="slides/slide12.xml"/><Relationship Id="rId80" Type="http://schemas.openxmlformats.org/officeDocument/2006/relationships/slide" Target="slides/slide20.xml"/><Relationship Id="rId85" Type="http://schemas.openxmlformats.org/officeDocument/2006/relationships/slide" Target="slides/slide25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slide" Target="slides/slide7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slide" Target="slides/slide2.xml"/><Relationship Id="rId70" Type="http://schemas.openxmlformats.org/officeDocument/2006/relationships/slide" Target="slides/slide10.xml"/><Relationship Id="rId75" Type="http://schemas.openxmlformats.org/officeDocument/2006/relationships/slide" Target="slides/slide15.xml"/><Relationship Id="rId83" Type="http://schemas.openxmlformats.org/officeDocument/2006/relationships/slide" Target="slides/slide23.xml"/><Relationship Id="rId88" Type="http://schemas.openxmlformats.org/officeDocument/2006/relationships/handoutMaster" Target="handoutMasters/handoutMaster1.xml"/><Relationship Id="rId9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slideMaster" Target="slideMasters/slideMaster1.xml"/><Relationship Id="rId65" Type="http://schemas.openxmlformats.org/officeDocument/2006/relationships/slide" Target="slides/slide5.xml"/><Relationship Id="rId73" Type="http://schemas.openxmlformats.org/officeDocument/2006/relationships/slide" Target="slides/slide13.xml"/><Relationship Id="rId78" Type="http://schemas.openxmlformats.org/officeDocument/2006/relationships/slide" Target="slides/slide18.xml"/><Relationship Id="rId81" Type="http://schemas.openxmlformats.org/officeDocument/2006/relationships/slide" Target="slides/slide21.xml"/><Relationship Id="rId86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NUGTEP: </a:t>
            </a:r>
          </a:p>
          <a:p>
            <a:pPr>
              <a:defRPr/>
            </a:pPr>
            <a:r>
              <a:rPr lang="en-US"/>
              <a:t>Northern</a:t>
            </a:r>
            <a:r>
              <a:rPr lang="en-US" baseline="0"/>
              <a:t> Utah Workforce: </a:t>
            </a:r>
            <a:r>
              <a:rPr lang="en-US"/>
              <a:t>GIS</a:t>
            </a:r>
            <a:r>
              <a:rPr lang="en-US" baseline="0"/>
              <a:t> Industry Experience</a:t>
            </a:r>
          </a:p>
          <a:p>
            <a:pPr>
              <a:defRPr/>
            </a:pPr>
            <a:r>
              <a:rPr lang="en-US" baseline="0"/>
              <a:t>2014 Survey Results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Sheet1!$B$10</c:f>
              <c:strCache>
                <c:ptCount val="1"/>
                <c:pt idx="0">
                  <c:v># of respondents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cat>
            <c:numRef>
              <c:f>Sheet1!$A$11:$A$18</c:f>
              <c:numCache>
                <c:formatCode>General</c:formatCode>
                <c:ptCount val="8"/>
                <c:pt idx="0">
                  <c:v>3</c:v>
                </c:pt>
                <c:pt idx="1">
                  <c:v>72</c:v>
                </c:pt>
                <c:pt idx="2">
                  <c:v>84</c:v>
                </c:pt>
                <c:pt idx="3">
                  <c:v>96</c:v>
                </c:pt>
                <c:pt idx="4">
                  <c:v>114</c:v>
                </c:pt>
                <c:pt idx="5">
                  <c:v>160</c:v>
                </c:pt>
                <c:pt idx="6">
                  <c:v>240</c:v>
                </c:pt>
                <c:pt idx="7">
                  <c:v>288</c:v>
                </c:pt>
              </c:numCache>
            </c:numRef>
          </c:cat>
          <c:val>
            <c:numRef>
              <c:f>Sheet1!$B$11:$B$18</c:f>
              <c:numCache>
                <c:formatCode>General</c:formatCode>
                <c:ptCount val="8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264512"/>
        <c:axId val="71266688"/>
      </c:barChart>
      <c:catAx>
        <c:axId val="712645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Length of Experience by Months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71266688"/>
        <c:crosses val="autoZero"/>
        <c:auto val="1"/>
        <c:lblAlgn val="ctr"/>
        <c:lblOffset val="100"/>
        <c:noMultiLvlLbl val="0"/>
      </c:catAx>
      <c:valAx>
        <c:axId val="7126668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# of Respondents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1264512"/>
        <c:crosses val="autoZero"/>
        <c:crossBetween val="between"/>
      </c:valAx>
    </c:plotArea>
    <c:plotVisOnly val="1"/>
    <c:dispBlanksAs val="gap"/>
    <c:showDLblsOverMax val="0"/>
  </c:chart>
  <c:spPr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NUGTEP</a:t>
            </a:r>
            <a:r>
              <a:rPr lang="en-US" baseline="0"/>
              <a:t> </a:t>
            </a:r>
          </a:p>
          <a:p>
            <a:pPr>
              <a:defRPr/>
            </a:pPr>
            <a:r>
              <a:rPr lang="en-US" baseline="0"/>
              <a:t>Number of Survey Respondents by County in State of Utah</a:t>
            </a:r>
          </a:p>
          <a:p>
            <a:pPr>
              <a:defRPr/>
            </a:pPr>
            <a:r>
              <a:rPr lang="en-US" baseline="0"/>
              <a:t>2014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05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Sheet1!$E$11:$E$16</c:f>
              <c:strCache>
                <c:ptCount val="6"/>
                <c:pt idx="0">
                  <c:v>Weber</c:v>
                </c:pt>
                <c:pt idx="1">
                  <c:v>Morgan</c:v>
                </c:pt>
                <c:pt idx="2">
                  <c:v>Cache</c:v>
                </c:pt>
                <c:pt idx="3">
                  <c:v>Davis</c:v>
                </c:pt>
                <c:pt idx="4">
                  <c:v>Salt Lake</c:v>
                </c:pt>
                <c:pt idx="5">
                  <c:v>Utah</c:v>
                </c:pt>
              </c:strCache>
            </c:strRef>
          </c:cat>
          <c:val>
            <c:numRef>
              <c:f>Sheet1!$F$11:$F$16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316608"/>
        <c:axId val="71318528"/>
      </c:barChart>
      <c:catAx>
        <c:axId val="713166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 County in</a:t>
                </a:r>
                <a:r>
                  <a:rPr lang="en-US" baseline="0"/>
                  <a:t> State of Utah</a:t>
                </a:r>
                <a:endParaRPr lang="en-US"/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71318528"/>
        <c:crosses val="autoZero"/>
        <c:auto val="1"/>
        <c:lblAlgn val="ctr"/>
        <c:lblOffset val="100"/>
        <c:noMultiLvlLbl val="0"/>
      </c:catAx>
      <c:valAx>
        <c:axId val="7131852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# of Respondents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1316608"/>
        <c:crosses val="autoZero"/>
        <c:crossBetween val="between"/>
      </c:valAx>
    </c:plotArea>
    <c:plotVisOnly val="1"/>
    <c:dispBlanksAs val="gap"/>
    <c:showDLblsOverMax val="0"/>
  </c:chart>
  <c:spPr>
    <a:noFill/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0.85217</cdr:x>
      <cdr:y>0.12117</cdr:y>
    </cdr:from>
    <cdr:to>
      <cdr:x>0.93333</cdr:x>
      <cdr:y>0.16644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85538" y="762000"/>
          <a:ext cx="703385" cy="284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N=11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0.88019</cdr:x>
      <cdr:y>0.10843</cdr:y>
    </cdr:from>
    <cdr:to>
      <cdr:x>0.9537</cdr:x>
      <cdr:y>0.1518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43612" y="685801"/>
          <a:ext cx="604988" cy="2742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N=11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EE3FE-D978-4F82-964E-87ED5DA6CC01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2DB31-C73D-44E3-BB0F-8A268A456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054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90AB4-EBC5-4505-AF80-C149F74EB765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BF956-5D10-4D56-ADE3-D40B008458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6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4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88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5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81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8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6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3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328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23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3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97592-BEDC-4F8A-BA82-2F0D76774648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7B56B-B514-485B-9D85-4265A3FD1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2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Northern Utah GIS Workforce Needs</a:t>
            </a:r>
            <a:br>
              <a:rPr lang="en-US" dirty="0" smtClean="0"/>
            </a:br>
            <a:r>
              <a:rPr lang="en-US" dirty="0" smtClean="0"/>
              <a:t>Survey Results</a:t>
            </a:r>
            <a:br>
              <a:rPr lang="en-US" dirty="0" smtClean="0"/>
            </a:br>
            <a:r>
              <a:rPr lang="en-US" dirty="0" smtClean="0"/>
              <a:t>2014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95400" y="4419600"/>
            <a:ext cx="6400800" cy="1752600"/>
          </a:xfrm>
        </p:spPr>
        <p:txBody>
          <a:bodyPr/>
          <a:lstStyle/>
          <a:p>
            <a:r>
              <a:rPr lang="en-US" dirty="0" smtClean="0"/>
              <a:t>Presented by: </a:t>
            </a:r>
          </a:p>
          <a:p>
            <a:r>
              <a:rPr lang="en-US" dirty="0" smtClean="0"/>
              <a:t>Mary Siegrist, Ph.D.</a:t>
            </a:r>
            <a:endParaRPr lang="en-US" dirty="0"/>
          </a:p>
          <a:p>
            <a:r>
              <a:rPr lang="en-US" dirty="0" smtClean="0"/>
              <a:t>IMSA</a:t>
            </a:r>
          </a:p>
        </p:txBody>
      </p:sp>
    </p:spTree>
    <p:extLst>
      <p:ext uri="{BB962C8B-B14F-4D97-AF65-F5344CB8AC3E}">
        <p14:creationId xmlns:p14="http://schemas.microsoft.com/office/powerpoint/2010/main" val="397592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GIS/Geospatial Technician</a:t>
            </a:r>
            <a:br>
              <a:rPr lang="en-US" dirty="0" smtClean="0"/>
            </a:br>
            <a:r>
              <a:rPr lang="en-US" dirty="0" smtClean="0"/>
              <a:t>Minimum Education Requirements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Currently Minimum Education Level:</a:t>
            </a:r>
          </a:p>
          <a:p>
            <a:endParaRPr lang="en-US" dirty="0" smtClean="0"/>
          </a:p>
          <a:p>
            <a:r>
              <a:rPr lang="en-US" dirty="0" smtClean="0"/>
              <a:t>High School with GIS</a:t>
            </a:r>
          </a:p>
          <a:p>
            <a:r>
              <a:rPr lang="en-US" dirty="0" smtClean="0"/>
              <a:t>Vocational/Technical School</a:t>
            </a:r>
          </a:p>
          <a:p>
            <a:r>
              <a:rPr lang="en-US" dirty="0" smtClean="0"/>
              <a:t>2-year Community College with and without GIS-focused degree</a:t>
            </a:r>
          </a:p>
          <a:p>
            <a:r>
              <a:rPr lang="en-US" dirty="0" smtClean="0"/>
              <a:t>4-year College/University with and without GIS-focused degree</a:t>
            </a:r>
          </a:p>
          <a:p>
            <a:r>
              <a:rPr lang="en-US" dirty="0" smtClean="0"/>
              <a:t>Military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If Hiring Today Minimum </a:t>
            </a:r>
            <a:r>
              <a:rPr lang="en-US" dirty="0"/>
              <a:t>E</a:t>
            </a:r>
            <a:r>
              <a:rPr lang="en-US" dirty="0" smtClean="0"/>
              <a:t>ducation Level:</a:t>
            </a:r>
          </a:p>
          <a:p>
            <a:r>
              <a:rPr lang="en-US" dirty="0" smtClean="0"/>
              <a:t>2-year Community College with GIS-focused degree</a:t>
            </a:r>
          </a:p>
          <a:p>
            <a:r>
              <a:rPr lang="en-US" dirty="0" smtClean="0"/>
              <a:t>4-year College/University with GIS-focused degree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30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Entry-Level GIS/Geospatial Technician </a:t>
            </a:r>
            <a:br>
              <a:rPr lang="en-US" dirty="0" smtClean="0"/>
            </a:br>
            <a:r>
              <a:rPr lang="en-US" dirty="0" smtClean="0"/>
              <a:t>Proficiencies (DACUM Chart)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981201"/>
            <a:ext cx="8229600" cy="4038600"/>
          </a:xfrm>
        </p:spPr>
        <p:txBody>
          <a:bodyPr/>
          <a:lstStyle/>
          <a:p>
            <a:r>
              <a:rPr lang="en-US" dirty="0" smtClean="0"/>
              <a:t>All of the DACUM chart tasks were selected, </a:t>
            </a:r>
            <a:r>
              <a:rPr lang="en-US" i="1" dirty="0" smtClean="0">
                <a:solidFill>
                  <a:srgbClr val="FF0000"/>
                </a:solidFill>
              </a:rPr>
              <a:t>except</a:t>
            </a:r>
            <a:r>
              <a:rPr lang="en-US" i="1" dirty="0" smtClean="0"/>
              <a:t> for </a:t>
            </a:r>
            <a:r>
              <a:rPr lang="en-US" i="1" dirty="0" smtClean="0">
                <a:solidFill>
                  <a:srgbClr val="0070C0"/>
                </a:solidFill>
              </a:rPr>
              <a:t>Research available data</a:t>
            </a:r>
            <a:r>
              <a:rPr lang="en-US" i="1" dirty="0" smtClean="0"/>
              <a:t>, and </a:t>
            </a:r>
            <a:r>
              <a:rPr lang="en-US" i="1" dirty="0" smtClean="0">
                <a:solidFill>
                  <a:srgbClr val="0070C0"/>
                </a:solidFill>
              </a:rPr>
              <a:t>COGO legal descriptions</a:t>
            </a:r>
            <a:r>
              <a:rPr lang="en-US" i="1" dirty="0" smtClean="0"/>
              <a:t>  </a:t>
            </a:r>
            <a:r>
              <a:rPr lang="en-US" dirty="0" smtClean="0"/>
              <a:t>for all counties</a:t>
            </a:r>
          </a:p>
        </p:txBody>
      </p:sp>
    </p:spTree>
    <p:extLst>
      <p:ext uri="{BB962C8B-B14F-4D97-AF65-F5344CB8AC3E}">
        <p14:creationId xmlns:p14="http://schemas.microsoft.com/office/powerpoint/2010/main" val="1620900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DACUM GIS Technician Proficiencies Level of Importance in 5 – 10 years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09600" y="1371600"/>
            <a:ext cx="3733800" cy="381000"/>
          </a:xfrm>
        </p:spPr>
        <p:txBody>
          <a:bodyPr>
            <a:normAutofit/>
          </a:bodyPr>
          <a:lstStyle/>
          <a:p>
            <a:r>
              <a:rPr lang="en-US" sz="1400" dirty="0" smtClean="0"/>
              <a:t>Increase in Importance</a:t>
            </a:r>
            <a:endParaRPr lang="en-US" sz="1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752600"/>
            <a:ext cx="4040188" cy="5105400"/>
          </a:xfrm>
        </p:spPr>
        <p:txBody>
          <a:bodyPr>
            <a:noAutofit/>
          </a:bodyPr>
          <a:lstStyle/>
          <a:p>
            <a:r>
              <a:rPr lang="en-US" sz="900" dirty="0" smtClean="0"/>
              <a:t>Research available data</a:t>
            </a:r>
          </a:p>
          <a:p>
            <a:r>
              <a:rPr lang="en-US" sz="900" dirty="0" smtClean="0"/>
              <a:t>COGO legal descriptions</a:t>
            </a:r>
          </a:p>
          <a:p>
            <a:r>
              <a:rPr lang="en-US" sz="900" b="1" dirty="0" smtClean="0">
                <a:solidFill>
                  <a:srgbClr val="FF0000"/>
                </a:solidFill>
              </a:rPr>
              <a:t>Geocode data</a:t>
            </a:r>
          </a:p>
          <a:p>
            <a:r>
              <a:rPr lang="en-US" sz="900" dirty="0" smtClean="0"/>
              <a:t>Determine data compatibility</a:t>
            </a:r>
          </a:p>
          <a:p>
            <a:r>
              <a:rPr lang="en-US" sz="900" dirty="0" smtClean="0"/>
              <a:t>Perform data conversions</a:t>
            </a:r>
          </a:p>
          <a:p>
            <a:r>
              <a:rPr lang="en-US" sz="900" dirty="0" smtClean="0"/>
              <a:t>Populate GIS feature attributes</a:t>
            </a:r>
          </a:p>
          <a:p>
            <a:r>
              <a:rPr lang="en-US" sz="900" b="1" dirty="0" smtClean="0">
                <a:solidFill>
                  <a:srgbClr val="FF0000"/>
                </a:solidFill>
              </a:rPr>
              <a:t>Create metadata</a:t>
            </a:r>
          </a:p>
          <a:p>
            <a:r>
              <a:rPr lang="en-US" sz="900" b="1" dirty="0" smtClean="0">
                <a:solidFill>
                  <a:srgbClr val="FF0000"/>
                </a:solidFill>
              </a:rPr>
              <a:t>Collect field location data via GPS</a:t>
            </a:r>
          </a:p>
          <a:p>
            <a:r>
              <a:rPr lang="en-US" sz="900" b="1" dirty="0" smtClean="0">
                <a:solidFill>
                  <a:srgbClr val="FF0000"/>
                </a:solidFill>
              </a:rPr>
              <a:t>Collect field attribute data</a:t>
            </a:r>
          </a:p>
          <a:p>
            <a:r>
              <a:rPr lang="en-US" sz="900" b="1" dirty="0" err="1" smtClean="0">
                <a:solidFill>
                  <a:srgbClr val="FF0000"/>
                </a:solidFill>
              </a:rPr>
              <a:t>Georeference</a:t>
            </a:r>
            <a:r>
              <a:rPr lang="en-US" sz="900" b="1" dirty="0" smtClean="0">
                <a:solidFill>
                  <a:srgbClr val="FF0000"/>
                </a:solidFill>
              </a:rPr>
              <a:t> data</a:t>
            </a:r>
          </a:p>
          <a:p>
            <a:r>
              <a:rPr lang="en-US" sz="900" dirty="0" smtClean="0"/>
              <a:t>Edit GIS data</a:t>
            </a:r>
          </a:p>
          <a:p>
            <a:r>
              <a:rPr lang="en-US" sz="900" dirty="0" smtClean="0"/>
              <a:t>Convert between data formats</a:t>
            </a:r>
          </a:p>
          <a:p>
            <a:r>
              <a:rPr lang="en-US" sz="900" b="1" dirty="0" smtClean="0">
                <a:solidFill>
                  <a:srgbClr val="FF0000"/>
                </a:solidFill>
              </a:rPr>
              <a:t>Update metadata</a:t>
            </a:r>
          </a:p>
          <a:p>
            <a:r>
              <a:rPr lang="en-US" sz="900" dirty="0" smtClean="0"/>
              <a:t>Create scripts</a:t>
            </a:r>
          </a:p>
          <a:p>
            <a:r>
              <a:rPr lang="en-US" sz="900" dirty="0" smtClean="0"/>
              <a:t>Conduct </a:t>
            </a:r>
            <a:r>
              <a:rPr lang="en-US" sz="900" dirty="0" err="1" smtClean="0"/>
              <a:t>Geoprocessing</a:t>
            </a:r>
            <a:endParaRPr lang="en-US" sz="900" dirty="0" smtClean="0"/>
          </a:p>
          <a:p>
            <a:r>
              <a:rPr lang="en-US" sz="900" dirty="0" smtClean="0"/>
              <a:t>Perform queries</a:t>
            </a:r>
          </a:p>
          <a:p>
            <a:r>
              <a:rPr lang="en-US" sz="900" b="1" dirty="0" smtClean="0">
                <a:solidFill>
                  <a:srgbClr val="FF0000"/>
                </a:solidFill>
              </a:rPr>
              <a:t>Create maps</a:t>
            </a:r>
          </a:p>
          <a:p>
            <a:r>
              <a:rPr lang="en-US" sz="900" dirty="0" smtClean="0"/>
              <a:t>Create analysis reports</a:t>
            </a:r>
          </a:p>
          <a:p>
            <a:r>
              <a:rPr lang="en-US" sz="900" dirty="0" smtClean="0"/>
              <a:t>Create charts</a:t>
            </a:r>
          </a:p>
          <a:p>
            <a:r>
              <a:rPr lang="en-US" sz="900" dirty="0" smtClean="0"/>
              <a:t>Create tables</a:t>
            </a:r>
          </a:p>
          <a:p>
            <a:r>
              <a:rPr lang="en-US" sz="900" b="1" dirty="0" smtClean="0">
                <a:solidFill>
                  <a:srgbClr val="FF0000"/>
                </a:solidFill>
              </a:rPr>
              <a:t>Generate mailing labels</a:t>
            </a:r>
          </a:p>
          <a:p>
            <a:r>
              <a:rPr lang="en-US" sz="900" dirty="0" smtClean="0"/>
              <a:t>Distribute digital Products</a:t>
            </a:r>
          </a:p>
          <a:p>
            <a:r>
              <a:rPr lang="en-US" sz="900" b="1" dirty="0" smtClean="0">
                <a:solidFill>
                  <a:srgbClr val="FF0000"/>
                </a:solidFill>
              </a:rPr>
              <a:t>Create map templates</a:t>
            </a:r>
          </a:p>
          <a:p>
            <a:r>
              <a:rPr lang="en-US" sz="900" b="1" dirty="0" smtClean="0">
                <a:solidFill>
                  <a:srgbClr val="FF0000"/>
                </a:solidFill>
              </a:rPr>
              <a:t>Archive/retrieve data</a:t>
            </a:r>
          </a:p>
          <a:p>
            <a:r>
              <a:rPr lang="en-US" sz="900" dirty="0" smtClean="0"/>
              <a:t>Distribute data according to organizational policy</a:t>
            </a:r>
          </a:p>
          <a:p>
            <a:r>
              <a:rPr lang="en-US" sz="900" dirty="0" smtClean="0"/>
              <a:t>Develop project timeline/schedule</a:t>
            </a:r>
          </a:p>
          <a:p>
            <a:r>
              <a:rPr lang="en-US" sz="900" b="1" dirty="0" smtClean="0">
                <a:solidFill>
                  <a:srgbClr val="FF0000"/>
                </a:solidFill>
              </a:rPr>
              <a:t>Participate in GIS user groups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800600" y="1295400"/>
            <a:ext cx="3733800" cy="381000"/>
          </a:xfrm>
        </p:spPr>
        <p:txBody>
          <a:bodyPr>
            <a:normAutofit/>
          </a:bodyPr>
          <a:lstStyle/>
          <a:p>
            <a:r>
              <a:rPr lang="en-US" sz="1400" dirty="0" smtClean="0"/>
              <a:t>Decrease in Importance</a:t>
            </a:r>
            <a:endParaRPr lang="en-US" sz="14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724400" y="2133600"/>
            <a:ext cx="4041775" cy="3941763"/>
          </a:xfrm>
        </p:spPr>
        <p:txBody>
          <a:bodyPr>
            <a:normAutofit fontScale="85000" lnSpcReduction="20000"/>
          </a:bodyPr>
          <a:lstStyle/>
          <a:p>
            <a:r>
              <a:rPr lang="en-US" sz="1700" dirty="0" smtClean="0"/>
              <a:t>Perform heads-up digitization</a:t>
            </a:r>
          </a:p>
          <a:p>
            <a:r>
              <a:rPr lang="en-US" sz="1700" b="1" dirty="0" smtClean="0">
                <a:solidFill>
                  <a:srgbClr val="FF0000"/>
                </a:solidFill>
              </a:rPr>
              <a:t>Geocode data</a:t>
            </a:r>
          </a:p>
          <a:p>
            <a:r>
              <a:rPr lang="en-US" sz="1700" b="1" dirty="0" smtClean="0">
                <a:solidFill>
                  <a:srgbClr val="FF0000"/>
                </a:solidFill>
              </a:rPr>
              <a:t>Create metadata</a:t>
            </a:r>
          </a:p>
          <a:p>
            <a:r>
              <a:rPr lang="en-US" sz="1700" b="1" dirty="0" smtClean="0">
                <a:solidFill>
                  <a:srgbClr val="FF0000"/>
                </a:solidFill>
              </a:rPr>
              <a:t>Collect field location data via GPS</a:t>
            </a:r>
          </a:p>
          <a:p>
            <a:r>
              <a:rPr lang="en-US" sz="1700" b="1" dirty="0" smtClean="0">
                <a:solidFill>
                  <a:srgbClr val="FF0000"/>
                </a:solidFill>
              </a:rPr>
              <a:t>Collect field attribute data</a:t>
            </a:r>
          </a:p>
          <a:p>
            <a:r>
              <a:rPr lang="en-US" sz="1700" dirty="0" smtClean="0"/>
              <a:t>Scan hard copy data</a:t>
            </a:r>
          </a:p>
          <a:p>
            <a:r>
              <a:rPr lang="en-US" sz="1700" b="1" dirty="0" err="1" smtClean="0">
                <a:solidFill>
                  <a:srgbClr val="FF0000"/>
                </a:solidFill>
              </a:rPr>
              <a:t>Georeference</a:t>
            </a:r>
            <a:r>
              <a:rPr lang="en-US" sz="1700" b="1" dirty="0" smtClean="0">
                <a:solidFill>
                  <a:srgbClr val="FF0000"/>
                </a:solidFill>
              </a:rPr>
              <a:t> digital imagery</a:t>
            </a:r>
          </a:p>
          <a:p>
            <a:r>
              <a:rPr lang="en-US" sz="1700" dirty="0" smtClean="0"/>
              <a:t>Rectify images</a:t>
            </a:r>
          </a:p>
          <a:p>
            <a:r>
              <a:rPr lang="en-US" sz="1700" b="1" dirty="0" smtClean="0">
                <a:solidFill>
                  <a:srgbClr val="FF0000"/>
                </a:solidFill>
              </a:rPr>
              <a:t>Update metadata</a:t>
            </a:r>
          </a:p>
          <a:p>
            <a:r>
              <a:rPr lang="en-US" sz="1700" b="1" dirty="0" smtClean="0">
                <a:solidFill>
                  <a:srgbClr val="FF0000"/>
                </a:solidFill>
              </a:rPr>
              <a:t>Create maps</a:t>
            </a:r>
          </a:p>
          <a:p>
            <a:r>
              <a:rPr lang="en-US" sz="1700" b="1" dirty="0" smtClean="0">
                <a:solidFill>
                  <a:srgbClr val="FF0000"/>
                </a:solidFill>
              </a:rPr>
              <a:t>Generate mailing labels</a:t>
            </a:r>
          </a:p>
          <a:p>
            <a:r>
              <a:rPr lang="en-US" sz="1700" dirty="0" smtClean="0"/>
              <a:t>Create graphic item</a:t>
            </a:r>
          </a:p>
          <a:p>
            <a:r>
              <a:rPr lang="en-US" sz="1700" dirty="0" smtClean="0"/>
              <a:t>Distribute hard copy products</a:t>
            </a:r>
          </a:p>
          <a:p>
            <a:r>
              <a:rPr lang="en-US" sz="1700" b="1" dirty="0" smtClean="0">
                <a:solidFill>
                  <a:srgbClr val="FF0000"/>
                </a:solidFill>
              </a:rPr>
              <a:t>Create map templates</a:t>
            </a:r>
          </a:p>
          <a:p>
            <a:r>
              <a:rPr lang="en-US" sz="1700" b="1" dirty="0" smtClean="0">
                <a:solidFill>
                  <a:srgbClr val="FF0000"/>
                </a:solidFill>
              </a:rPr>
              <a:t>Archive/retrieve data</a:t>
            </a:r>
          </a:p>
          <a:p>
            <a:r>
              <a:rPr lang="en-US" sz="1700" b="1" dirty="0" smtClean="0">
                <a:solidFill>
                  <a:srgbClr val="FF0000"/>
                </a:solidFill>
              </a:rPr>
              <a:t>Participate in GIS user groups</a:t>
            </a:r>
          </a:p>
          <a:p>
            <a:r>
              <a:rPr lang="en-US" sz="1700" dirty="0" smtClean="0"/>
              <a:t>Acquire professional credentials</a:t>
            </a:r>
          </a:p>
          <a:p>
            <a:endParaRPr lang="en-US" sz="17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31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 Three Technical Characteristics</a:t>
            </a:r>
            <a:br>
              <a:rPr lang="en-US" dirty="0" smtClean="0"/>
            </a:br>
            <a:r>
              <a:rPr lang="en-US" sz="3600" dirty="0" smtClean="0"/>
              <a:t>(Compilation of participants'’ answers)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Maintaining good credible data and having established effective reiterative processes built into their work (Or recognize when one needs to be established)	</a:t>
            </a:r>
          </a:p>
          <a:p>
            <a:r>
              <a:rPr lang="en-US" sz="2600" dirty="0" smtClean="0"/>
              <a:t>Proficiency in creating good maps that display information	</a:t>
            </a:r>
          </a:p>
          <a:p>
            <a:r>
              <a:rPr lang="en-US" sz="2600" dirty="0" smtClean="0"/>
              <a:t>Basic understanding of how GIS can be integrated with other programs used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Base set of skills like knowing how to navigate the software</a:t>
            </a:r>
          </a:p>
          <a:p>
            <a:r>
              <a:rPr lang="en-US" dirty="0" smtClean="0"/>
              <a:t>Attention to detail</a:t>
            </a:r>
          </a:p>
          <a:p>
            <a:r>
              <a:rPr lang="en-US" dirty="0" smtClean="0"/>
              <a:t>Willingness and ability to learn new things</a:t>
            </a:r>
          </a:p>
          <a:p>
            <a:r>
              <a:rPr lang="en-US" dirty="0" smtClean="0"/>
              <a:t>Knowledge of the organization's mission/purpose</a:t>
            </a:r>
          </a:p>
          <a:p>
            <a:r>
              <a:rPr lang="en-US" dirty="0" smtClean="0"/>
              <a:t>ArcGIS/ESRI experience</a:t>
            </a:r>
          </a:p>
          <a:p>
            <a:r>
              <a:rPr lang="en-US" dirty="0"/>
              <a:t>D</a:t>
            </a:r>
            <a:r>
              <a:rPr lang="en-US" dirty="0" smtClean="0"/>
              <a:t>ata entry/management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1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Programming/language/software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Employers expect entry-level GIS Technicians to have the following skills at time of hire:</a:t>
            </a:r>
          </a:p>
          <a:p>
            <a:pPr lvl="1"/>
            <a:r>
              <a:rPr lang="en-US" dirty="0" smtClean="0"/>
              <a:t>Basic </a:t>
            </a:r>
            <a:r>
              <a:rPr lang="en-US" dirty="0" smtClean="0">
                <a:solidFill>
                  <a:srgbClr val="0070C0"/>
                </a:solidFill>
              </a:rPr>
              <a:t>model builder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70C0"/>
                </a:solidFill>
              </a:rPr>
              <a:t>field calculation skills </a:t>
            </a:r>
            <a:r>
              <a:rPr lang="en-US" dirty="0" smtClean="0"/>
              <a:t>I don't expect them to know </a:t>
            </a:r>
            <a:r>
              <a:rPr lang="en-US" dirty="0" smtClean="0">
                <a:solidFill>
                  <a:srgbClr val="FF0000"/>
                </a:solidFill>
              </a:rPr>
              <a:t>python </a:t>
            </a:r>
            <a:r>
              <a:rPr lang="en-US" dirty="0" smtClean="0"/>
              <a:t>or something like that.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JavaScript</a:t>
            </a:r>
            <a:r>
              <a:rPr lang="en-US" dirty="0" smtClean="0"/>
              <a:t>--not essential, but helpful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19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 entry-level GIS Technicians ready for the workforce in Utah?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 smtClean="0"/>
              <a:t>A four year degree is </a:t>
            </a:r>
            <a:r>
              <a:rPr lang="en-US" dirty="0" smtClean="0">
                <a:solidFill>
                  <a:srgbClr val="FF0000"/>
                </a:solidFill>
              </a:rPr>
              <a:t>not a guarantee </a:t>
            </a:r>
            <a:r>
              <a:rPr lang="en-US" dirty="0" smtClean="0"/>
              <a:t>that they have the </a:t>
            </a:r>
            <a:r>
              <a:rPr lang="en-US" dirty="0" smtClean="0">
                <a:solidFill>
                  <a:srgbClr val="0070C0"/>
                </a:solidFill>
              </a:rPr>
              <a:t>actual hands on experience </a:t>
            </a:r>
            <a:r>
              <a:rPr lang="en-US" dirty="0" smtClean="0"/>
              <a:t>necessary to do the GIS work.  Usually the vocational/technical or 2 year certificate GIS professionals </a:t>
            </a:r>
            <a:r>
              <a:rPr lang="en-US" dirty="0" smtClean="0">
                <a:solidFill>
                  <a:srgbClr val="00B050"/>
                </a:solidFill>
              </a:rPr>
              <a:t>WITH</a:t>
            </a:r>
            <a:r>
              <a:rPr lang="en-US" dirty="0" smtClean="0"/>
              <a:t> work experience are competent.</a:t>
            </a:r>
          </a:p>
          <a:p>
            <a:pPr lvl="1"/>
            <a:r>
              <a:rPr lang="en-US" dirty="0" smtClean="0"/>
              <a:t>Anyone we have hired with </a:t>
            </a:r>
            <a:r>
              <a:rPr lang="en-US" u="sng" dirty="0" smtClean="0"/>
              <a:t>under a 4 year degree</a:t>
            </a:r>
            <a:r>
              <a:rPr lang="en-US" dirty="0" smtClean="0"/>
              <a:t>, without a definite </a:t>
            </a:r>
            <a:r>
              <a:rPr lang="en-US" dirty="0" smtClean="0">
                <a:solidFill>
                  <a:srgbClr val="0070C0"/>
                </a:solidFill>
              </a:rPr>
              <a:t>minor emphasis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70C0"/>
                </a:solidFill>
              </a:rPr>
              <a:t>full major in GIS </a:t>
            </a:r>
            <a:r>
              <a:rPr lang="en-US" dirty="0" smtClean="0"/>
              <a:t>has seemed to be </a:t>
            </a:r>
            <a:r>
              <a:rPr lang="en-US" dirty="0" smtClean="0">
                <a:solidFill>
                  <a:srgbClr val="FF0000"/>
                </a:solidFill>
              </a:rPr>
              <a:t>ill prepared </a:t>
            </a:r>
            <a:r>
              <a:rPr lang="en-US" dirty="0" smtClean="0"/>
              <a:t>for what we need.</a:t>
            </a:r>
          </a:p>
          <a:p>
            <a:pPr lvl="1"/>
            <a:r>
              <a:rPr lang="en-US" u="sng" dirty="0" smtClean="0"/>
              <a:t>High school graduates</a:t>
            </a:r>
            <a:r>
              <a:rPr lang="en-US" dirty="0" smtClean="0"/>
              <a:t>, without further education, would generally </a:t>
            </a:r>
            <a:r>
              <a:rPr lang="en-US" dirty="0" smtClean="0">
                <a:solidFill>
                  <a:srgbClr val="FF0000"/>
                </a:solidFill>
              </a:rPr>
              <a:t>not have </a:t>
            </a:r>
            <a:r>
              <a:rPr lang="en-US" dirty="0" smtClean="0"/>
              <a:t>the workplace experience needed to help support an organization with GIS.</a:t>
            </a:r>
          </a:p>
          <a:p>
            <a:pPr lvl="1"/>
            <a:r>
              <a:rPr lang="en-US" dirty="0" smtClean="0"/>
              <a:t>All respondents felt strongly that </a:t>
            </a:r>
            <a:r>
              <a:rPr lang="en-US" u="sng" dirty="0" smtClean="0"/>
              <a:t>High School with GIS </a:t>
            </a:r>
            <a:r>
              <a:rPr lang="en-US" dirty="0" smtClean="0"/>
              <a:t>was </a:t>
            </a:r>
            <a:r>
              <a:rPr lang="en-US" dirty="0" smtClean="0">
                <a:solidFill>
                  <a:srgbClr val="FF0000"/>
                </a:solidFill>
              </a:rPr>
              <a:t>NOT ready for the workplace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3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Skills </a:t>
            </a:r>
            <a:r>
              <a:rPr lang="en-US" dirty="0" smtClean="0">
                <a:solidFill>
                  <a:srgbClr val="0070C0"/>
                </a:solidFill>
              </a:rPr>
              <a:t>5-10 years </a:t>
            </a:r>
            <a:r>
              <a:rPr lang="en-US" dirty="0" smtClean="0"/>
              <a:t>from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0070C0"/>
                </a:solidFill>
              </a:rPr>
              <a:t>physical relationship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70C0"/>
                </a:solidFill>
              </a:rPr>
              <a:t>understanding </a:t>
            </a:r>
            <a:r>
              <a:rPr lang="en-US" dirty="0" smtClean="0"/>
              <a:t>of what they are truly doing.  For instance an AutoCAD technician will be far better off having had experience with technical drawing by hand.  </a:t>
            </a:r>
            <a:r>
              <a:rPr lang="en-US" dirty="0" smtClean="0">
                <a:solidFill>
                  <a:srgbClr val="FF0000"/>
                </a:solidFill>
              </a:rPr>
              <a:t>Do not lose the "old-way" </a:t>
            </a:r>
            <a:r>
              <a:rPr lang="en-US" dirty="0" smtClean="0"/>
              <a:t>and reasons of doing things on the computer.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Mobile GIS</a:t>
            </a:r>
          </a:p>
          <a:p>
            <a:r>
              <a:rPr lang="en-US" dirty="0" smtClean="0"/>
              <a:t>Some </a:t>
            </a:r>
            <a:r>
              <a:rPr lang="en-US" dirty="0" smtClean="0">
                <a:solidFill>
                  <a:srgbClr val="0070C0"/>
                </a:solidFill>
              </a:rPr>
              <a:t>application development/programming, internet mapping skills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35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2743200"/>
            <a:ext cx="7772400" cy="1362075"/>
          </a:xfrm>
        </p:spPr>
        <p:txBody>
          <a:bodyPr>
            <a:normAutofit/>
          </a:bodyPr>
          <a:lstStyle/>
          <a:p>
            <a:r>
              <a:rPr lang="en-US" dirty="0" smtClean="0"/>
              <a:t>GIS/GEOSPATIAL ANALYST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27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Total Number of GIS/Geospatial Analysts in Department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32636" y="1447800"/>
            <a:ext cx="4040188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# of Analysts in Departments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930525"/>
          </a:xfrm>
        </p:spPr>
        <p:txBody>
          <a:bodyPr/>
          <a:lstStyle/>
          <a:p>
            <a:r>
              <a:rPr lang="en-US" dirty="0" smtClean="0"/>
              <a:t>Weber County: 0</a:t>
            </a:r>
          </a:p>
          <a:p>
            <a:r>
              <a:rPr lang="en-US" dirty="0" smtClean="0"/>
              <a:t>Morgan: 0</a:t>
            </a:r>
          </a:p>
          <a:p>
            <a:r>
              <a:rPr lang="en-US" dirty="0" smtClean="0"/>
              <a:t>Cache: 0</a:t>
            </a:r>
          </a:p>
          <a:p>
            <a:r>
              <a:rPr lang="en-US" dirty="0" smtClean="0"/>
              <a:t>Davis: 3</a:t>
            </a:r>
          </a:p>
          <a:p>
            <a:r>
              <a:rPr lang="en-US" dirty="0" smtClean="0"/>
              <a:t>Salt Lake: 9</a:t>
            </a:r>
          </a:p>
          <a:p>
            <a:r>
              <a:rPr lang="en-US" dirty="0" smtClean="0"/>
              <a:t>Utah: 0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572000" y="1447800"/>
            <a:ext cx="4041775" cy="76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# of Entry-level Analysts in Departments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2854325"/>
          </a:xfrm>
        </p:spPr>
        <p:txBody>
          <a:bodyPr/>
          <a:lstStyle/>
          <a:p>
            <a:r>
              <a:rPr lang="en-US" dirty="0" smtClean="0"/>
              <a:t>Weber County: 0</a:t>
            </a:r>
          </a:p>
          <a:p>
            <a:r>
              <a:rPr lang="en-US" dirty="0" smtClean="0"/>
              <a:t>Morgan: 0</a:t>
            </a:r>
          </a:p>
          <a:p>
            <a:r>
              <a:rPr lang="en-US" dirty="0" smtClean="0"/>
              <a:t>Cache: 0</a:t>
            </a:r>
          </a:p>
          <a:p>
            <a:r>
              <a:rPr lang="en-US" dirty="0" smtClean="0"/>
              <a:t>Davis: 0</a:t>
            </a:r>
          </a:p>
          <a:p>
            <a:r>
              <a:rPr lang="en-US" dirty="0" smtClean="0"/>
              <a:t>Salt Lake: 0</a:t>
            </a:r>
          </a:p>
          <a:p>
            <a:r>
              <a:rPr lang="en-US" dirty="0" smtClean="0"/>
              <a:t>Utah: 0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54864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Analysts for this Survey Work in </a:t>
            </a:r>
            <a:r>
              <a:rPr lang="en-US" dirty="0" smtClean="0">
                <a:solidFill>
                  <a:srgbClr val="0070C0"/>
                </a:solidFill>
              </a:rPr>
              <a:t>Information Technology Departments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17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GIS/Geospatial Analyst</a:t>
            </a:r>
            <a:br>
              <a:rPr lang="en-US" dirty="0" smtClean="0"/>
            </a:br>
            <a:r>
              <a:rPr lang="en-US" dirty="0" smtClean="0"/>
              <a:t>Minimum Education Requirements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Currently Minimum Education Level:</a:t>
            </a:r>
          </a:p>
          <a:p>
            <a:r>
              <a:rPr lang="en-US" dirty="0" smtClean="0"/>
              <a:t>4-year College/University with GIS-focused degree</a:t>
            </a:r>
          </a:p>
          <a:p>
            <a:r>
              <a:rPr lang="en-US" dirty="0" smtClean="0"/>
              <a:t>4-year College/University without GIS-focused degree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Hiring Today Minimum </a:t>
            </a:r>
            <a:r>
              <a:rPr lang="en-US" dirty="0"/>
              <a:t>E</a:t>
            </a:r>
            <a:r>
              <a:rPr lang="en-US" dirty="0" smtClean="0"/>
              <a:t>ducation Level:</a:t>
            </a:r>
          </a:p>
          <a:p>
            <a:r>
              <a:rPr lang="en-US" dirty="0" smtClean="0"/>
              <a:t>4-year College/University with GIS-focused degree</a:t>
            </a:r>
          </a:p>
          <a:p>
            <a:r>
              <a:rPr lang="en-US" dirty="0" smtClean="0"/>
              <a:t>4-year College/University without GIS-focused degree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27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305800" cy="46021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Position Titles:</a:t>
            </a:r>
          </a:p>
          <a:p>
            <a:pPr lvl="1"/>
            <a:r>
              <a:rPr lang="en-US" dirty="0" smtClean="0"/>
              <a:t>GIS Manager: 3</a:t>
            </a:r>
          </a:p>
          <a:p>
            <a:pPr lvl="1"/>
            <a:r>
              <a:rPr lang="en-US" dirty="0" smtClean="0"/>
              <a:t>GIS Analyst: 2</a:t>
            </a:r>
          </a:p>
          <a:p>
            <a:pPr lvl="1"/>
            <a:r>
              <a:rPr lang="en-US" dirty="0" smtClean="0"/>
              <a:t>GIS Database Administrator: 1</a:t>
            </a:r>
          </a:p>
          <a:p>
            <a:pPr lvl="1"/>
            <a:r>
              <a:rPr lang="en-US" dirty="0" smtClean="0"/>
              <a:t>GIS/GPS Specialist: 1</a:t>
            </a:r>
          </a:p>
          <a:p>
            <a:pPr lvl="1"/>
            <a:r>
              <a:rPr lang="en-US" dirty="0" smtClean="0"/>
              <a:t>GIS Web Designer: 1</a:t>
            </a:r>
          </a:p>
          <a:p>
            <a:pPr lvl="1"/>
            <a:r>
              <a:rPr lang="en-US" dirty="0" smtClean="0"/>
              <a:t>Application Development &amp; Technology Manager: 1</a:t>
            </a:r>
          </a:p>
          <a:p>
            <a:pPr lvl="1"/>
            <a:r>
              <a:rPr lang="en-US" dirty="0" smtClean="0"/>
              <a:t>Associate Director: 1</a:t>
            </a:r>
          </a:p>
          <a:p>
            <a:pPr lvl="1"/>
            <a:r>
              <a:rPr lang="en-US" dirty="0" smtClean="0"/>
              <a:t>Assistant City Administrator: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75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Entry-Level GIS/Geospatial Analyst </a:t>
            </a:r>
            <a:br>
              <a:rPr lang="en-US" dirty="0" smtClean="0"/>
            </a:br>
            <a:r>
              <a:rPr lang="en-US" dirty="0" smtClean="0"/>
              <a:t>Proficiencies (DACUM Chart)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981201"/>
            <a:ext cx="8229600" cy="4038600"/>
          </a:xfrm>
        </p:spPr>
        <p:txBody>
          <a:bodyPr/>
          <a:lstStyle/>
          <a:p>
            <a:r>
              <a:rPr lang="en-US" dirty="0" smtClean="0"/>
              <a:t>All of the DACUM chart tasks were selected for all counties</a:t>
            </a:r>
          </a:p>
        </p:txBody>
      </p:sp>
    </p:spTree>
    <p:extLst>
      <p:ext uri="{BB962C8B-B14F-4D97-AF65-F5344CB8AC3E}">
        <p14:creationId xmlns:p14="http://schemas.microsoft.com/office/powerpoint/2010/main" val="136124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DACUM GIS Analyst </a:t>
            </a:r>
            <a:r>
              <a:rPr lang="en-US" dirty="0"/>
              <a:t>P</a:t>
            </a:r>
            <a:r>
              <a:rPr lang="en-US" dirty="0" smtClean="0"/>
              <a:t>roficiencies Level of Importance in 5 – 10 years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3400" y="1371600"/>
            <a:ext cx="4040188" cy="762000"/>
          </a:xfrm>
        </p:spPr>
        <p:txBody>
          <a:bodyPr/>
          <a:lstStyle/>
          <a:p>
            <a:r>
              <a:rPr lang="en-US" dirty="0" smtClean="0"/>
              <a:t>Increase in Importance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225925"/>
          </a:xfrm>
        </p:spPr>
        <p:txBody>
          <a:bodyPr>
            <a:normAutofit/>
          </a:bodyPr>
          <a:lstStyle/>
          <a:p>
            <a:r>
              <a:rPr lang="en-US" dirty="0" smtClean="0"/>
              <a:t>All DACUM items </a:t>
            </a:r>
            <a:r>
              <a:rPr lang="en-US" b="1" i="1" u="sng" dirty="0" smtClean="0">
                <a:solidFill>
                  <a:srgbClr val="FF0000"/>
                </a:solidFill>
              </a:rPr>
              <a:t>except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Georeference</a:t>
            </a:r>
            <a:r>
              <a:rPr lang="en-US" dirty="0" smtClean="0">
                <a:solidFill>
                  <a:srgbClr val="FF0000"/>
                </a:solidFill>
              </a:rPr>
              <a:t> digital imagery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Rectify images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Develop software applications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Customize commercial software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Create map templates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Build help files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Backup/restore data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Write technical guides</a:t>
            </a:r>
          </a:p>
          <a:p>
            <a:pPr lvl="1"/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724400" y="1371600"/>
            <a:ext cx="4041775" cy="762000"/>
          </a:xfrm>
        </p:spPr>
        <p:txBody>
          <a:bodyPr/>
          <a:lstStyle/>
          <a:p>
            <a:r>
              <a:rPr lang="en-US" dirty="0" smtClean="0"/>
              <a:t>Decrease in Importance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8200" y="2209800"/>
            <a:ext cx="4041775" cy="4343400"/>
          </a:xfrm>
        </p:spPr>
        <p:txBody>
          <a:bodyPr>
            <a:normAutofit fontScale="40000" lnSpcReduction="20000"/>
          </a:bodyPr>
          <a:lstStyle/>
          <a:p>
            <a:r>
              <a:rPr lang="en-US" sz="2500" dirty="0" smtClean="0"/>
              <a:t>Define data requirements</a:t>
            </a:r>
          </a:p>
          <a:p>
            <a:r>
              <a:rPr lang="en-US" sz="2500" dirty="0" smtClean="0"/>
              <a:t>Define feature relationships/behaviors</a:t>
            </a:r>
          </a:p>
          <a:p>
            <a:r>
              <a:rPr lang="en-US" sz="2500" dirty="0" smtClean="0"/>
              <a:t>Perform data conversions</a:t>
            </a:r>
          </a:p>
          <a:p>
            <a:r>
              <a:rPr lang="en-US" sz="2500" dirty="0" smtClean="0"/>
              <a:t>Create metadata</a:t>
            </a:r>
          </a:p>
          <a:p>
            <a:r>
              <a:rPr lang="en-US" sz="2500" dirty="0" err="1" smtClean="0"/>
              <a:t>Georeference</a:t>
            </a:r>
            <a:r>
              <a:rPr lang="en-US" sz="2500" dirty="0" smtClean="0"/>
              <a:t> data</a:t>
            </a:r>
          </a:p>
          <a:p>
            <a:r>
              <a:rPr lang="en-US" sz="2500" dirty="0" err="1" smtClean="0"/>
              <a:t>Georeference</a:t>
            </a:r>
            <a:r>
              <a:rPr lang="en-US" sz="2500" dirty="0" smtClean="0"/>
              <a:t> digital imagery</a:t>
            </a:r>
          </a:p>
          <a:p>
            <a:r>
              <a:rPr lang="en-US" sz="2500" dirty="0" smtClean="0"/>
              <a:t>Rectify maps</a:t>
            </a:r>
          </a:p>
          <a:p>
            <a:r>
              <a:rPr lang="en-US" sz="2500" dirty="0" smtClean="0"/>
              <a:t>Conduct database performance tuning</a:t>
            </a:r>
          </a:p>
          <a:p>
            <a:r>
              <a:rPr lang="en-US" sz="2500" dirty="0" smtClean="0"/>
              <a:t>Create scripts</a:t>
            </a:r>
          </a:p>
          <a:p>
            <a:r>
              <a:rPr lang="en-US" sz="2500" dirty="0" smtClean="0"/>
              <a:t>Perform queries</a:t>
            </a:r>
          </a:p>
          <a:p>
            <a:r>
              <a:rPr lang="en-US" sz="2500" dirty="0" smtClean="0"/>
              <a:t>Develop software applications</a:t>
            </a:r>
          </a:p>
          <a:p>
            <a:r>
              <a:rPr lang="en-US" sz="2500" dirty="0" smtClean="0"/>
              <a:t>Customize commercial software</a:t>
            </a:r>
          </a:p>
          <a:p>
            <a:r>
              <a:rPr lang="en-US" sz="2500" dirty="0" smtClean="0"/>
              <a:t>Create map templates</a:t>
            </a:r>
          </a:p>
          <a:p>
            <a:r>
              <a:rPr lang="en-US" sz="2500" dirty="0" smtClean="0"/>
              <a:t>QA/QC software applications</a:t>
            </a:r>
          </a:p>
          <a:p>
            <a:r>
              <a:rPr lang="en-US" sz="2500" dirty="0" smtClean="0"/>
              <a:t>Back-up/restore data</a:t>
            </a:r>
          </a:p>
          <a:p>
            <a:r>
              <a:rPr lang="en-US" sz="2500" dirty="0" smtClean="0"/>
              <a:t>Install software</a:t>
            </a:r>
          </a:p>
          <a:p>
            <a:r>
              <a:rPr lang="en-US" sz="2500" dirty="0" smtClean="0"/>
              <a:t>Correspond with others</a:t>
            </a:r>
          </a:p>
          <a:p>
            <a:r>
              <a:rPr lang="en-US" sz="2500" dirty="0" smtClean="0"/>
              <a:t>Write informational reports</a:t>
            </a:r>
          </a:p>
          <a:p>
            <a:r>
              <a:rPr lang="en-US" sz="2500" dirty="0" smtClean="0"/>
              <a:t>Prepare cost estimates</a:t>
            </a:r>
          </a:p>
          <a:p>
            <a:r>
              <a:rPr lang="en-US" sz="2500" dirty="0" smtClean="0"/>
              <a:t>Maintain equipment/supplies</a:t>
            </a:r>
          </a:p>
          <a:p>
            <a:r>
              <a:rPr lang="en-US" sz="2500" dirty="0" smtClean="0"/>
              <a:t>Maintain contracts</a:t>
            </a:r>
          </a:p>
          <a:p>
            <a:r>
              <a:rPr lang="en-US" sz="2500" dirty="0" smtClean="0"/>
              <a:t>Participate in public relations activities</a:t>
            </a:r>
          </a:p>
          <a:p>
            <a:r>
              <a:rPr lang="en-US" sz="2500" dirty="0" smtClean="0"/>
              <a:t>Participate in public relation activities</a:t>
            </a:r>
          </a:p>
          <a:p>
            <a:r>
              <a:rPr lang="en-US" sz="2500" dirty="0" smtClean="0"/>
              <a:t>Participate in professional conferences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99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Top Three Technical Characteristics</a:t>
            </a:r>
            <a:r>
              <a:rPr lang="en-US" sz="4900" dirty="0"/>
              <a:t/>
            </a:r>
            <a:br>
              <a:rPr lang="en-US" sz="4900" dirty="0"/>
            </a:br>
            <a:r>
              <a:rPr lang="en-US" sz="4000" dirty="0"/>
              <a:t>(Compilation of participants'’ answers)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Establish and maintain good reiterative processes and keeping of good data	</a:t>
            </a:r>
          </a:p>
          <a:p>
            <a:r>
              <a:rPr lang="en-US" dirty="0" smtClean="0"/>
              <a:t>Taking data and analyzing trends and displaying it for easy understanding	</a:t>
            </a:r>
          </a:p>
          <a:p>
            <a:r>
              <a:rPr lang="en-US" dirty="0" smtClean="0"/>
              <a:t>Experience using GIS software	</a:t>
            </a:r>
          </a:p>
          <a:p>
            <a:r>
              <a:rPr lang="en-US" dirty="0" smtClean="0"/>
              <a:t>Willing to learn	</a:t>
            </a:r>
          </a:p>
          <a:p>
            <a:r>
              <a:rPr lang="en-US" dirty="0" smtClean="0"/>
              <a:t>Desire to seek out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47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Programming/language/software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Employers expect entry-level GIS Analysts to have </a:t>
            </a:r>
            <a:r>
              <a:rPr lang="en-US" b="1" i="1" dirty="0" smtClean="0"/>
              <a:t>“enough programming experience to create the necessary display of information and analysis.  Enough programming to integrate GIS system with other programs organization uses.”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34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 entry-level GIS Analysts ready for the workforce in Utah?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b="1" i="1" dirty="0" smtClean="0"/>
          </a:p>
          <a:p>
            <a:pPr lvl="1"/>
            <a:r>
              <a:rPr lang="en-US" b="1" i="1" dirty="0" smtClean="0">
                <a:solidFill>
                  <a:srgbClr val="00B050"/>
                </a:solidFill>
              </a:rPr>
              <a:t>Yes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0070C0"/>
                </a:solidFill>
              </a:rPr>
              <a:t>2-year community college, 4-year college/university – with GIS-focused degrees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70C0"/>
                </a:solidFill>
              </a:rPr>
              <a:t>Military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b="1" i="1" dirty="0" smtClean="0">
                <a:solidFill>
                  <a:srgbClr val="FF0000"/>
                </a:solidFill>
              </a:rPr>
              <a:t>No</a:t>
            </a:r>
            <a:r>
              <a:rPr lang="en-US" dirty="0" smtClean="0"/>
              <a:t> for </a:t>
            </a:r>
            <a:r>
              <a:rPr lang="en-US" dirty="0" smtClean="0">
                <a:solidFill>
                  <a:srgbClr val="0070C0"/>
                </a:solidFill>
              </a:rPr>
              <a:t>High School with GIS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70C0"/>
                </a:solidFill>
              </a:rPr>
              <a:t>Vocational/Technical Schools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8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Skills </a:t>
            </a:r>
            <a:br>
              <a:rPr lang="en-US" dirty="0" smtClean="0"/>
            </a:br>
            <a:r>
              <a:rPr lang="en-US" dirty="0" smtClean="0">
                <a:solidFill>
                  <a:srgbClr val="0070C0"/>
                </a:solidFill>
              </a:rPr>
              <a:t>5-10 years </a:t>
            </a:r>
            <a:r>
              <a:rPr lang="en-US" dirty="0" smtClean="0"/>
              <a:t>from 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 smtClean="0">
                <a:solidFill>
                  <a:srgbClr val="0070C0"/>
                </a:solidFill>
              </a:rPr>
              <a:t>database administration</a:t>
            </a:r>
            <a:r>
              <a:rPr lang="en-US" dirty="0" smtClean="0"/>
              <a:t>, </a:t>
            </a:r>
          </a:p>
          <a:p>
            <a:r>
              <a:rPr lang="en-US" dirty="0"/>
              <a:t>S</a:t>
            </a:r>
            <a:r>
              <a:rPr lang="en-US" dirty="0" smtClean="0"/>
              <a:t>ome </a:t>
            </a:r>
            <a:r>
              <a:rPr lang="en-US" dirty="0" smtClean="0">
                <a:solidFill>
                  <a:srgbClr val="0070C0"/>
                </a:solidFill>
              </a:rPr>
              <a:t>programming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0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Not all of the organizations that have to adapt GIS technology have the size or budget to hire a specialist.  </a:t>
            </a:r>
            <a:r>
              <a:rPr lang="en-US" b="1" i="1" dirty="0" smtClean="0">
                <a:solidFill>
                  <a:srgbClr val="0070C0"/>
                </a:solidFill>
              </a:rPr>
              <a:t>Non GIS specialist training </a:t>
            </a:r>
            <a:r>
              <a:rPr lang="en-US" dirty="0" smtClean="0"/>
              <a:t>is what would benefit us.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 believe that a broad-based intro to GIS would include education in working not only with ESRI software, but also some related disciplines such as survey techniques, field data collection, GPS, image processing/analysis, etc.  I'd highly encourage the advanced GIS curriculum to be based on </a:t>
            </a:r>
            <a:r>
              <a:rPr lang="en-US" b="1" i="1" dirty="0" smtClean="0">
                <a:solidFill>
                  <a:srgbClr val="0070C0"/>
                </a:solidFill>
              </a:rPr>
              <a:t>real-world industry</a:t>
            </a:r>
            <a:r>
              <a:rPr lang="en-US" dirty="0" smtClean="0"/>
              <a:t>--GIS for environmental, GIS for business, GIS for government, GIS for utilities,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42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1692577"/>
              </p:ext>
            </p:extLst>
          </p:nvPr>
        </p:nvGraphicFramePr>
        <p:xfrm>
          <a:off x="457200" y="381000"/>
          <a:ext cx="82296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291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2388991"/>
              </p:ext>
            </p:extLst>
          </p:nvPr>
        </p:nvGraphicFramePr>
        <p:xfrm>
          <a:off x="304800" y="228600"/>
          <a:ext cx="82296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0532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33400"/>
            <a:ext cx="77724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467600" y="1074345"/>
            <a:ext cx="533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N=11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381048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8229600" cy="624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054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81400" y="3276600"/>
            <a:ext cx="5257800" cy="1362075"/>
          </a:xfrm>
        </p:spPr>
        <p:txBody>
          <a:bodyPr>
            <a:normAutofit/>
          </a:bodyPr>
          <a:lstStyle/>
          <a:p>
            <a:r>
              <a:rPr lang="en-US" dirty="0" smtClean="0"/>
              <a:t>GIS/Geospatial technician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3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Total Number of GIS/Geospatial Technicians in Department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# of Technician in Departments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Weber County: 1</a:t>
            </a:r>
          </a:p>
          <a:p>
            <a:r>
              <a:rPr lang="en-US" dirty="0" smtClean="0"/>
              <a:t>Morgan: 0</a:t>
            </a:r>
          </a:p>
          <a:p>
            <a:r>
              <a:rPr lang="en-US" dirty="0" smtClean="0"/>
              <a:t>Cache: 5</a:t>
            </a:r>
          </a:p>
          <a:p>
            <a:r>
              <a:rPr lang="en-US" dirty="0" smtClean="0"/>
              <a:t>Davis: 0</a:t>
            </a:r>
          </a:p>
          <a:p>
            <a:r>
              <a:rPr lang="en-US" dirty="0" smtClean="0"/>
              <a:t>Salt Lake: 2</a:t>
            </a:r>
          </a:p>
          <a:p>
            <a:r>
              <a:rPr lang="en-US" dirty="0" smtClean="0"/>
              <a:t>Utah: 4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# of Entry-level Technicians in Departments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Weber County: 0</a:t>
            </a:r>
          </a:p>
          <a:p>
            <a:r>
              <a:rPr lang="en-US" dirty="0" smtClean="0"/>
              <a:t>Morgan: 1</a:t>
            </a:r>
          </a:p>
          <a:p>
            <a:r>
              <a:rPr lang="en-US" dirty="0" smtClean="0"/>
              <a:t>Cache: 4</a:t>
            </a:r>
          </a:p>
          <a:p>
            <a:r>
              <a:rPr lang="en-US" dirty="0" smtClean="0"/>
              <a:t>Davis: 0</a:t>
            </a:r>
          </a:p>
          <a:p>
            <a:r>
              <a:rPr lang="en-US" dirty="0" smtClean="0"/>
              <a:t>Salt Lake: 2</a:t>
            </a:r>
          </a:p>
          <a:p>
            <a:r>
              <a:rPr lang="en-US" dirty="0" smtClean="0"/>
              <a:t>Utah: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28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Respondent’s Departments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Works</a:t>
            </a:r>
          </a:p>
          <a:p>
            <a:r>
              <a:rPr lang="en-US" dirty="0" smtClean="0"/>
              <a:t>Remote sensing/GIS Laboratory</a:t>
            </a:r>
          </a:p>
          <a:p>
            <a:r>
              <a:rPr lang="en-US" dirty="0" smtClean="0"/>
              <a:t>Information Systems</a:t>
            </a:r>
          </a:p>
          <a:p>
            <a:r>
              <a:rPr lang="en-US" dirty="0" smtClean="0"/>
              <a:t>Network Planning</a:t>
            </a:r>
          </a:p>
          <a:p>
            <a:r>
              <a:rPr lang="en-US" dirty="0" smtClean="0"/>
              <a:t>GIS Division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2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47913BE4-BFF9-4B0B-8395-F17A41254C61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A9324C0C-44A9-4DDD-AC1E-1622B500EFD6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227176A3-0CF8-4DEF-B0DB-C9F624B2D7A1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0A768EE2-A08C-48D5-9641-D38167EF8D61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B86D5E6C-CBD8-449D-A478-82357A5C99A7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B69254D7-4990-48C3-B320-0CD3430A69C1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F8836FBC-D642-4B23-AC3A-B621873CA61E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1E75ACA2-0BD3-4BDD-9B87-BAAFCFFBA708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2B7F0ECC-0B21-4F42-9051-5B6F13CD1CA7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D5BD1D63-1EDF-454A-A59B-C45C861CC219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B38EBAD8-17E2-4C6E-91D0-56C8B8AF59BC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89B2E5B1-8AD6-415B-8F80-CFE723A5772A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5E9D4251-B068-4679-97D3-023D183A1079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438A36FB-623A-426C-8017-43C0DA08148B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417CF81F-5E46-4719-9A32-2ECCDAD28054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4162575E-F70F-4F85-A794-481093BA4246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09C56C32-96D1-45E4-B53C-4CBCBE1C3BFE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B66186C9-AB10-4AB4-B6E2-498DE9786E54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9B51E929-C852-414B-A090-97A046965DC7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F4A7024A-F4C0-4D6A-85A6-988858CDB119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414F99ED-E835-4D6D-8183-DFAA842139E7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4C3D52A4-B3FB-4C7F-9613-8748F5ED2C44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D6A5B0B7-8573-42ED-A127-5DA97FEC97E1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F4F10C0D-0815-4814-B635-BCA2948C91F8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2C32645F-9D5F-492D-BFC2-FF1FB74F10D2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D257F216-02B1-47B8-B0C2-E56CDF4AFAD7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2047F6FA-5972-486A-BC8D-D9956504E422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A4987C67-318B-49FD-B537-68C1620B4B50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EFC0B77B-0E98-4D49-9404-9176DA415AA1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CA872172-E6CE-421E-A48D-0E06280227C9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9BFD5DAB-D4A1-4BEC-A751-EE48372C1607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73DB0505-5634-47A5-ABF7-58AF2452735F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D6B61C9B-D1CB-450C-A897-C34FB02B40E8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A1AC6CAE-FDDE-4268-8842-EA6DED72DA79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2893F618-DCBA-4395-813D-1D4F8E7AA1D9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200A0EFD-DC96-40C7-A88F-5D6F5F2B0192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0CF3E18A-F3C4-4AD0-AB6F-A30FF8CAEEF0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BD2BBAC7-E1C6-4740-B2D5-06800020CCE7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C40299BB-C85C-4813-A8E5-644F054D2213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8252EE70-2794-4B24-9B90-423E97604EBE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3DF52B5B-4D3C-48C5-821F-660BD20B8181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16C40806-D642-4D79-A39E-0EB2A686AE3D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E936C9A0-88AD-4FA9-971E-081DF77BAA16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EEC5405F-326E-44D7-B9AD-A41C8431B62E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7B1E6482-8447-439C-AF44-FDC553E74E78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3ED10DF9-D27D-456D-9EDC-9EAD6FF5F09E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AFA4CCD8-3B8C-4787-94AC-41E9CFAA168B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78954744-3330-47DB-8D3E-FFA98E5CC6ED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34CC60C6-151A-4B5B-94A2-388384ED5895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579FFC72-0170-4C58-A484-8C287FF294E7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74F83BC6-08F0-4934-B525-BE4A49C0C068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89C1EF74-C1FB-4844-BBE8-100820140E23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14A63968-22D9-4F8E-BA8F-D2AE1716580D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53D835DE-77BB-462E-8A4F-76EBA23CD8E1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0B61BAC6-CC79-4EA6-8E62-FD67B68E71C0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29DDD843-575A-446E-8D2A-AE655F117DBA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281F71E1-FDDA-4AB9-9BAC-DB3D85279CB8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C9734116-B0E5-4C4B-9980-1C56EA00FE0F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7EC17178-3447-44A9-BC47-311F308B17B6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</TotalTime>
  <Words>1106</Words>
  <Application>Microsoft Office PowerPoint</Application>
  <PresentationFormat>On-screen Show (4:3)</PresentationFormat>
  <Paragraphs>216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 1. Northern Utah GIS Workforce Needs Survey Results 2014 </vt:lpstr>
      <vt:lpstr>Demographics</vt:lpstr>
      <vt:lpstr>PowerPoint Presentation</vt:lpstr>
      <vt:lpstr>PowerPoint Presentation</vt:lpstr>
      <vt:lpstr>PowerPoint Presentation</vt:lpstr>
      <vt:lpstr>PowerPoint Presentation</vt:lpstr>
      <vt:lpstr>GIS/Geospatial technician</vt:lpstr>
      <vt:lpstr>Total Number of GIS/Geospatial Technicians in Department</vt:lpstr>
      <vt:lpstr>Respondent’s Departments</vt:lpstr>
      <vt:lpstr>GIS/Geospatial Technician Minimum Education Requirements</vt:lpstr>
      <vt:lpstr>Entry-Level GIS/Geospatial Technician  Proficiencies (DACUM Chart)</vt:lpstr>
      <vt:lpstr>DACUM GIS Technician Proficiencies Level of Importance in 5 – 10 years</vt:lpstr>
      <vt:lpstr>Top Three Technical Characteristics (Compilation of participants'’ answers)</vt:lpstr>
      <vt:lpstr>Basic Programming/language/software</vt:lpstr>
      <vt:lpstr>Are entry-level GIS Technicians ready for the workforce in Utah?</vt:lpstr>
      <vt:lpstr>New Skills 5-10 years from now</vt:lpstr>
      <vt:lpstr>GIS/GEOSPATIAL ANALYST</vt:lpstr>
      <vt:lpstr>Total Number of GIS/Geospatial Analysts in Department</vt:lpstr>
      <vt:lpstr>GIS/Geospatial Analyst Minimum Education Requirements</vt:lpstr>
      <vt:lpstr>Entry-Level GIS/Geospatial Analyst  Proficiencies (DACUM Chart)</vt:lpstr>
      <vt:lpstr>DACUM GIS Analyst Proficiencies Level of Importance in 5 – 10 years</vt:lpstr>
      <vt:lpstr>Top Three Technical Characteristics (Compilation of participants'’ answers)</vt:lpstr>
      <vt:lpstr>Basic Programming/language/software</vt:lpstr>
      <vt:lpstr>Are entry-level GIS Analysts ready for the workforce in Utah?</vt:lpstr>
      <vt:lpstr>New Skills  5-10 years from now</vt:lpstr>
      <vt:lpstr>Additional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NUGTEP Northern Utah GIS Workforce Needs Survey Results 2014</dc:title>
  <dc:creator>Mary</dc:creator>
  <cp:lastModifiedBy>Eric Ewert</cp:lastModifiedBy>
  <cp:revision>70</cp:revision>
  <cp:lastPrinted>2014-12-03T17:01:01Z</cp:lastPrinted>
  <dcterms:created xsi:type="dcterms:W3CDTF">2014-12-02T20:43:14Z</dcterms:created>
  <dcterms:modified xsi:type="dcterms:W3CDTF">2016-10-24T18:39:46Z</dcterms:modified>
</cp:coreProperties>
</file>