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7" r:id="rId3"/>
    <p:sldId id="279" r:id="rId4"/>
    <p:sldId id="596" r:id="rId5"/>
    <p:sldId id="597" r:id="rId6"/>
    <p:sldId id="598" r:id="rId7"/>
    <p:sldId id="599" r:id="rId8"/>
    <p:sldId id="601" r:id="rId9"/>
    <p:sldId id="600" r:id="rId10"/>
    <p:sldId id="602" r:id="rId11"/>
    <p:sldId id="280" r:id="rId12"/>
    <p:sldId id="282" r:id="rId13"/>
    <p:sldId id="284" r:id="rId14"/>
    <p:sldId id="283" r:id="rId15"/>
    <p:sldId id="5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9" d="100"/>
          <a:sy n="99" d="100"/>
        </p:scale>
        <p:origin x="6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E6607-C2B9-47FB-9958-FAE0F2A347DB}"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25592-A56B-4335-B022-2574601B36A9}" type="slidenum">
              <a:rPr lang="en-US" smtClean="0"/>
              <a:t>‹#›</a:t>
            </a:fld>
            <a:endParaRPr lang="en-US"/>
          </a:p>
        </p:txBody>
      </p:sp>
    </p:spTree>
    <p:extLst>
      <p:ext uri="{BB962C8B-B14F-4D97-AF65-F5344CB8AC3E}">
        <p14:creationId xmlns:p14="http://schemas.microsoft.com/office/powerpoint/2010/main" val="321248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7D2B5-829E-47C4-9FB2-7B5FAD39BA31}"/>
              </a:ext>
            </a:extLst>
          </p:cNvPr>
          <p:cNvSpPr>
            <a:spLocks noGrp="1"/>
          </p:cNvSpPr>
          <p:nvPr>
            <p:ph type="ctrTitle" hasCustomPrompt="1"/>
          </p:nvPr>
        </p:nvSpPr>
        <p:spPr>
          <a:xfrm>
            <a:off x="52627" y="2075211"/>
            <a:ext cx="5417575" cy="2387600"/>
          </a:xfrm>
        </p:spPr>
        <p:txBody>
          <a:bodyPr anchor="b"/>
          <a:lstStyle>
            <a:lvl1pPr algn="ctr">
              <a:defRPr sz="4800" b="1">
                <a:solidFill>
                  <a:schemeClr val="bg1"/>
                </a:solidFill>
                <a:latin typeface="Myriad Pro" panose="020B0503030403020204" pitchFamily="34" charset="0"/>
              </a:defRPr>
            </a:lvl1pPr>
          </a:lstStyle>
          <a:p>
            <a:r>
              <a:rPr lang="en-US" dirty="0"/>
              <a:t>High Engagement </a:t>
            </a:r>
            <a:br>
              <a:rPr lang="en-US" dirty="0"/>
            </a:br>
            <a:r>
              <a:rPr lang="en-US" dirty="0"/>
              <a:t>Mental Health Solutions </a:t>
            </a:r>
          </a:p>
        </p:txBody>
      </p:sp>
      <p:sp>
        <p:nvSpPr>
          <p:cNvPr id="3" name="Subtitle 2">
            <a:extLst>
              <a:ext uri="{FF2B5EF4-FFF2-40B4-BE49-F238E27FC236}">
                <a16:creationId xmlns:a16="http://schemas.microsoft.com/office/drawing/2014/main" id="{8DA48F94-C56D-4C70-8E62-E2F2480126A5}"/>
              </a:ext>
            </a:extLst>
          </p:cNvPr>
          <p:cNvSpPr>
            <a:spLocks noGrp="1"/>
          </p:cNvSpPr>
          <p:nvPr>
            <p:ph type="subTitle" idx="1" hasCustomPrompt="1"/>
          </p:nvPr>
        </p:nvSpPr>
        <p:spPr>
          <a:xfrm>
            <a:off x="6531877" y="2236124"/>
            <a:ext cx="5373326" cy="2103119"/>
          </a:xfrm>
          <a:prstGeom prst="rect">
            <a:avLst/>
          </a:prstGeom>
        </p:spPr>
        <p:txBody>
          <a:bodyPr anchor="ctr">
            <a:normAutofit/>
          </a:bodyPr>
          <a:lstStyle>
            <a:lvl1pPr marL="0" indent="0" algn="ctr">
              <a:buNone/>
              <a:defRPr sz="3200" b="1">
                <a:solidFill>
                  <a:schemeClr val="tx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TITLE/DATE etc. HERE</a:t>
            </a:r>
          </a:p>
        </p:txBody>
      </p:sp>
      <p:sp>
        <p:nvSpPr>
          <p:cNvPr id="5" name="Footer Placeholder 4">
            <a:extLst>
              <a:ext uri="{FF2B5EF4-FFF2-40B4-BE49-F238E27FC236}">
                <a16:creationId xmlns:a16="http://schemas.microsoft.com/office/drawing/2014/main" id="{B3A5B797-618B-48A1-895C-C9B2E8A00DD7}"/>
              </a:ext>
            </a:extLst>
          </p:cNvPr>
          <p:cNvSpPr>
            <a:spLocks noGrp="1"/>
          </p:cNvSpPr>
          <p:nvPr>
            <p:ph type="ftr" sz="quarter" idx="11"/>
          </p:nvPr>
        </p:nvSpPr>
        <p:spPr>
          <a:xfrm>
            <a:off x="52627" y="6571838"/>
            <a:ext cx="8545363" cy="236823"/>
          </a:xfrm>
          <a:prstGeom prst="rect">
            <a:avLst/>
          </a:prstGeom>
        </p:spPr>
        <p:txBody>
          <a:bodyPr/>
          <a:lstStyle>
            <a:lvl1pPr algn="ctr">
              <a:defRPr sz="900"/>
            </a:lvl1pPr>
          </a:lstStyle>
          <a:p>
            <a:pPr algn="l"/>
            <a:r>
              <a:rPr lang="en-US" dirty="0">
                <a:solidFill>
                  <a:schemeClr val="bg1"/>
                </a:solidFill>
                <a:latin typeface="Myriad Pro" panose="020B0503030403020204" pitchFamily="34" charset="0"/>
              </a:rPr>
              <a:t>CONFIDENTIAL: This presentation is solely for the use of the recipient and cannot not be reproduced or circulated without Blomquist Hale Solutions written consent</a:t>
            </a:r>
            <a:r>
              <a:rPr lang="en-US" dirty="0">
                <a:solidFill>
                  <a:srgbClr val="A9ACAE"/>
                </a:solidFill>
                <a:latin typeface="Myriad Pro" panose="020B0503030403020204" pitchFamily="34" charset="0"/>
              </a:rPr>
              <a:t>.</a:t>
            </a:r>
            <a:endParaRPr lang="en-US" dirty="0"/>
          </a:p>
          <a:p>
            <a:endParaRPr lang="en-US" sz="1100" dirty="0">
              <a:latin typeface="Myriad Pro" panose="020B0503030403020204" pitchFamily="34" charset="0"/>
            </a:endParaRPr>
          </a:p>
        </p:txBody>
      </p:sp>
    </p:spTree>
    <p:extLst>
      <p:ext uri="{BB962C8B-B14F-4D97-AF65-F5344CB8AC3E}">
        <p14:creationId xmlns:p14="http://schemas.microsoft.com/office/powerpoint/2010/main" val="3604134076"/>
      </p:ext>
    </p:extLst>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5F5E-DB40-4C92-9933-46BC94E2A09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B99B03-F0CA-407C-BD92-9F9F756967E7}"/>
              </a:ext>
            </a:extLst>
          </p:cNvPr>
          <p:cNvSpPr>
            <a:spLocks noGrp="1"/>
          </p:cNvSpPr>
          <p:nvPr>
            <p:ph idx="1"/>
          </p:nvPr>
        </p:nvSpPr>
        <p:spPr>
          <a:xfrm>
            <a:off x="838200" y="1626119"/>
            <a:ext cx="10515600" cy="4691554"/>
          </a:xfrm>
          <a:prstGeom prst="rect">
            <a:avLst/>
          </a:prstGeom>
        </p:spPr>
        <p:txBody>
          <a:bodyPr/>
          <a:lstStyle>
            <a:lvl1pPr>
              <a:defRPr>
                <a:latin typeface="Myriad Pro" panose="020B0503030403020204"/>
              </a:defRPr>
            </a:lvl1pPr>
            <a:lvl2pPr>
              <a:defRPr>
                <a:latin typeface="Myriad Pro" panose="020B0503030403020204"/>
              </a:defRPr>
            </a:lvl2pPr>
            <a:lvl3pPr>
              <a:defRPr>
                <a:latin typeface="Myriad Pro" panose="020B0503030403020204"/>
              </a:defRPr>
            </a:lvl3pPr>
            <a:lvl4pPr>
              <a:defRPr>
                <a:latin typeface="Myriad Pro" panose="020B0503030403020204"/>
              </a:defRPr>
            </a:lvl4pPr>
            <a:lvl5pPr>
              <a:defRPr>
                <a:latin typeface="Myriad Pro" panose="020B0503030403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BF393B8-47ED-4F60-B962-E6B5B2D8A558}"/>
              </a:ext>
            </a:extLst>
          </p:cNvPr>
          <p:cNvSpPr>
            <a:spLocks noGrp="1"/>
          </p:cNvSpPr>
          <p:nvPr>
            <p:ph type="sldNum" sz="quarter" idx="12"/>
          </p:nvPr>
        </p:nvSpPr>
        <p:spPr>
          <a:xfrm>
            <a:off x="11261702" y="6538248"/>
            <a:ext cx="838200" cy="229234"/>
          </a:xfrm>
          <a:prstGeom prst="rect">
            <a:avLst/>
          </a:prstGeom>
        </p:spPr>
        <p:txBody>
          <a:bodyPr/>
          <a:lstStyle>
            <a:lvl1pPr>
              <a:defRPr>
                <a:solidFill>
                  <a:schemeClr val="bg1"/>
                </a:solidFill>
              </a:defRPr>
            </a:lvl1pPr>
          </a:lstStyle>
          <a:p>
            <a:fld id="{3894DCAD-5505-4919-AA38-7182AF275902}" type="slidenum">
              <a:rPr lang="en-US" smtClean="0"/>
              <a:pPr/>
              <a:t>‹#›</a:t>
            </a:fld>
            <a:endParaRPr lang="en-US" dirty="0"/>
          </a:p>
        </p:txBody>
      </p:sp>
      <p:sp>
        <p:nvSpPr>
          <p:cNvPr id="7" name="Footer Placeholder 4">
            <a:extLst>
              <a:ext uri="{FF2B5EF4-FFF2-40B4-BE49-F238E27FC236}">
                <a16:creationId xmlns:a16="http://schemas.microsoft.com/office/drawing/2014/main" id="{C11BFC7E-618B-4BEF-9DAD-BA25454F7D2A}"/>
              </a:ext>
            </a:extLst>
          </p:cNvPr>
          <p:cNvSpPr>
            <a:spLocks noGrp="1"/>
          </p:cNvSpPr>
          <p:nvPr>
            <p:ph type="ftr" sz="quarter" idx="11"/>
          </p:nvPr>
        </p:nvSpPr>
        <p:spPr>
          <a:xfrm>
            <a:off x="0" y="6538248"/>
            <a:ext cx="12192000" cy="319752"/>
          </a:xfrm>
          <a:prstGeom prst="rect">
            <a:avLst/>
          </a:prstGeom>
        </p:spPr>
        <p:txBody>
          <a:bodyPr/>
          <a:lstStyle>
            <a:lvl1pPr>
              <a:defRPr sz="1200">
                <a:solidFill>
                  <a:schemeClr val="bg1"/>
                </a:solidFill>
              </a:defRPr>
            </a:lvl1pPr>
          </a:lstStyle>
          <a:p>
            <a:r>
              <a:rPr lang="en-US" dirty="0">
                <a:latin typeface="Myriad Pro" panose="020B0503030403020204" pitchFamily="34" charset="0"/>
              </a:rPr>
              <a:t>CONFIDENTIAL: This presentation is solely for the use of the recipient and cannot not be reproduced or circulated without Blomquist Hale Solutions written consent. </a:t>
            </a:r>
            <a:endParaRPr lang="en-US" sz="1100" dirty="0">
              <a:latin typeface="Myriad Pro" panose="020B0503030403020204" pitchFamily="34" charset="0"/>
            </a:endParaRPr>
          </a:p>
        </p:txBody>
      </p:sp>
    </p:spTree>
    <p:extLst>
      <p:ext uri="{BB962C8B-B14F-4D97-AF65-F5344CB8AC3E}">
        <p14:creationId xmlns:p14="http://schemas.microsoft.com/office/powerpoint/2010/main" val="2746428749"/>
      </p:ext>
    </p:extLst>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8205962F-A546-4560-9F14-FE208B486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348"/>
            <a:ext cx="12192000" cy="6858000"/>
          </a:xfrm>
          <a:prstGeom prst="rect">
            <a:avLst/>
          </a:prstGeom>
        </p:spPr>
      </p:pic>
      <p:sp>
        <p:nvSpPr>
          <p:cNvPr id="2" name="Title Placeholder 1">
            <a:extLst>
              <a:ext uri="{FF2B5EF4-FFF2-40B4-BE49-F238E27FC236}">
                <a16:creationId xmlns:a16="http://schemas.microsoft.com/office/drawing/2014/main" id="{64234E61-6862-4FE8-9A5B-64FD35445927}"/>
              </a:ext>
            </a:extLst>
          </p:cNvPr>
          <p:cNvSpPr>
            <a:spLocks noGrp="1"/>
          </p:cNvSpPr>
          <p:nvPr>
            <p:ph type="title"/>
          </p:nvPr>
        </p:nvSpPr>
        <p:spPr>
          <a:xfrm>
            <a:off x="838200" y="2334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C948E2B5-8992-4899-B6A8-5D55CA573F3C}"/>
              </a:ext>
            </a:extLst>
          </p:cNvPr>
          <p:cNvSpPr>
            <a:spLocks noGrp="1"/>
          </p:cNvSpPr>
          <p:nvPr>
            <p:ph type="body" idx="1"/>
          </p:nvPr>
        </p:nvSpPr>
        <p:spPr>
          <a:xfrm>
            <a:off x="838199" y="1555910"/>
            <a:ext cx="10904275" cy="4654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a:extLst>
              <a:ext uri="{FF2B5EF4-FFF2-40B4-BE49-F238E27FC236}">
                <a16:creationId xmlns:a16="http://schemas.microsoft.com/office/drawing/2014/main" id="{716AF511-3456-4C0F-8260-9F18A50A20E2}"/>
              </a:ext>
            </a:extLst>
          </p:cNvPr>
          <p:cNvSpPr>
            <a:spLocks noGrp="1"/>
          </p:cNvSpPr>
          <p:nvPr>
            <p:ph type="sldNum" sz="quarter" idx="4"/>
          </p:nvPr>
        </p:nvSpPr>
        <p:spPr>
          <a:xfrm>
            <a:off x="11406975" y="6469527"/>
            <a:ext cx="712662" cy="279930"/>
          </a:xfrm>
          <a:prstGeom prst="rect">
            <a:avLst/>
          </a:prstGeom>
        </p:spPr>
        <p:txBody>
          <a:bodyPr vert="horz" lIns="91440" tIns="45720" rIns="91440" bIns="45720" rtlCol="0" anchor="ctr"/>
          <a:lstStyle>
            <a:lvl1pPr algn="r">
              <a:defRPr sz="1200">
                <a:solidFill>
                  <a:schemeClr val="tx1">
                    <a:tint val="75000"/>
                  </a:schemeClr>
                </a:solidFill>
              </a:defRPr>
            </a:lvl1pPr>
          </a:lstStyle>
          <a:p>
            <a:fld id="{C9A29FC8-E07E-4444-BF43-B9A2FDEC8B65}" type="slidenum">
              <a:rPr lang="en-US" smtClean="0"/>
              <a:t>‹#›</a:t>
            </a:fld>
            <a:endParaRPr lang="en-US" dirty="0"/>
          </a:p>
        </p:txBody>
      </p:sp>
      <p:sp>
        <p:nvSpPr>
          <p:cNvPr id="13" name="Footer Placeholder 4">
            <a:extLst>
              <a:ext uri="{FF2B5EF4-FFF2-40B4-BE49-F238E27FC236}">
                <a16:creationId xmlns:a16="http://schemas.microsoft.com/office/drawing/2014/main" id="{DAD5EEED-DC25-4E00-94EC-E0F95FF90127}"/>
              </a:ext>
            </a:extLst>
          </p:cNvPr>
          <p:cNvSpPr>
            <a:spLocks noGrp="1"/>
          </p:cNvSpPr>
          <p:nvPr>
            <p:ph type="ftr" sz="quarter" idx="3"/>
          </p:nvPr>
        </p:nvSpPr>
        <p:spPr>
          <a:xfrm>
            <a:off x="0" y="6469527"/>
            <a:ext cx="11196466" cy="279930"/>
          </a:xfrm>
          <a:prstGeom prst="rect">
            <a:avLst/>
          </a:prstGeom>
        </p:spPr>
        <p:txBody>
          <a:bodyPr/>
          <a:lstStyle>
            <a:lvl1pPr>
              <a:defRPr sz="1200"/>
            </a:lvl1pPr>
          </a:lstStyle>
          <a:p>
            <a:r>
              <a:rPr lang="en-US">
                <a:solidFill>
                  <a:srgbClr val="A9ACAE"/>
                </a:solidFill>
                <a:latin typeface="Myriad Pro" panose="020B0503030403020204" pitchFamily="34" charset="0"/>
              </a:rPr>
              <a:t>CONFIDENTIAL: This presentation is solely for the use of the recipient and cannot not be reproduced or circulated without Blomquist Hale Solutions written consent. </a:t>
            </a:r>
            <a:endParaRPr lang="en-US" sz="1200" dirty="0"/>
          </a:p>
        </p:txBody>
      </p:sp>
    </p:spTree>
    <p:extLst>
      <p:ext uri="{BB962C8B-B14F-4D97-AF65-F5344CB8AC3E}">
        <p14:creationId xmlns:p14="http://schemas.microsoft.com/office/powerpoint/2010/main" val="2899487186"/>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push dir="r"/>
  </p:transition>
  <p:hf hdr="0" dt="0"/>
  <p:txStyles>
    <p:titleStyle>
      <a:lvl1pPr algn="l" defTabSz="914400" rtl="0" eaLnBrk="1" latinLnBrk="0" hangingPunct="1">
        <a:lnSpc>
          <a:spcPct val="90000"/>
        </a:lnSpc>
        <a:spcBef>
          <a:spcPct val="0"/>
        </a:spcBef>
        <a:buNone/>
        <a:defRPr sz="3600" kern="1200">
          <a:solidFill>
            <a:schemeClr val="tx1"/>
          </a:solidFill>
          <a:latin typeface="Myriad Pro" panose="020B0503030403020204"/>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D36514-FA18-0D41-766F-3653EC269698}"/>
              </a:ext>
            </a:extLst>
          </p:cNvPr>
          <p:cNvSpPr>
            <a:spLocks noGrp="1"/>
          </p:cNvSpPr>
          <p:nvPr>
            <p:ph type="subTitle" idx="1"/>
          </p:nvPr>
        </p:nvSpPr>
        <p:spPr/>
        <p:txBody>
          <a:bodyPr>
            <a:normAutofit fontScale="92500" lnSpcReduction="10000"/>
          </a:bodyPr>
          <a:lstStyle/>
          <a:p>
            <a:r>
              <a:rPr lang="en-US" sz="4400" dirty="0"/>
              <a:t>An Introduction to Our Services</a:t>
            </a:r>
          </a:p>
          <a:p>
            <a:r>
              <a:rPr lang="en-US" dirty="0"/>
              <a:t>Dr. Elizabeth Brummett, DSW MSW, LCSW</a:t>
            </a:r>
          </a:p>
        </p:txBody>
      </p:sp>
      <p:sp>
        <p:nvSpPr>
          <p:cNvPr id="4" name="Footer Placeholder 3">
            <a:extLst>
              <a:ext uri="{FF2B5EF4-FFF2-40B4-BE49-F238E27FC236}">
                <a16:creationId xmlns:a16="http://schemas.microsoft.com/office/drawing/2014/main" id="{7D6B55A0-296F-2DD2-755A-F1C9E2237C8D}"/>
              </a:ext>
            </a:extLst>
          </p:cNvPr>
          <p:cNvSpPr>
            <a:spLocks noGrp="1"/>
          </p:cNvSpPr>
          <p:nvPr>
            <p:ph type="ftr" sz="quarter" idx="11"/>
          </p:nvPr>
        </p:nvSpPr>
        <p:spPr/>
        <p:txBody>
          <a:bodyPr/>
          <a:lstStyle/>
          <a:p>
            <a:pPr algn="l"/>
            <a:r>
              <a:rPr lang="en-US">
                <a:solidFill>
                  <a:schemeClr val="bg1"/>
                </a:solidFill>
                <a:latin typeface="Myriad Pro" panose="020B0503030403020204" pitchFamily="34" charset="0"/>
              </a:rPr>
              <a:t>CONFIDENTIAL: This presentation is solely for the use of the recipient and cannot not be reproduced or circulated without Blomquist Hale Solutions written consent</a:t>
            </a:r>
            <a:r>
              <a:rPr lang="en-US">
                <a:solidFill>
                  <a:srgbClr val="A9ACAE"/>
                </a:solidFill>
                <a:latin typeface="Myriad Pro" panose="020B0503030403020204" pitchFamily="34" charset="0"/>
              </a:rPr>
              <a:t>.</a:t>
            </a:r>
            <a:endParaRPr lang="en-US"/>
          </a:p>
          <a:p>
            <a:endParaRPr lang="en-US" sz="1100" dirty="0">
              <a:latin typeface="Myriad Pro" panose="020B0503030403020204" pitchFamily="34" charset="0"/>
            </a:endParaRPr>
          </a:p>
        </p:txBody>
      </p:sp>
      <p:sp>
        <p:nvSpPr>
          <p:cNvPr id="6" name="Title 1">
            <a:extLst>
              <a:ext uri="{FF2B5EF4-FFF2-40B4-BE49-F238E27FC236}">
                <a16:creationId xmlns:a16="http://schemas.microsoft.com/office/drawing/2014/main" id="{48A4511E-8349-6908-C6BB-E9AA30164126}"/>
              </a:ext>
            </a:extLst>
          </p:cNvPr>
          <p:cNvSpPr>
            <a:spLocks noGrp="1"/>
          </p:cNvSpPr>
          <p:nvPr>
            <p:ph type="ctrTitle"/>
          </p:nvPr>
        </p:nvSpPr>
        <p:spPr>
          <a:xfrm>
            <a:off x="52627" y="2093883"/>
            <a:ext cx="5417575" cy="2387600"/>
          </a:xfrm>
        </p:spPr>
        <p:txBody>
          <a:bodyPr wrap="square"/>
          <a:lstStyle/>
          <a:p>
            <a:endParaRPr lang="en-US" dirty="0"/>
          </a:p>
        </p:txBody>
      </p:sp>
    </p:spTree>
    <p:extLst>
      <p:ext uri="{BB962C8B-B14F-4D97-AF65-F5344CB8AC3E}">
        <p14:creationId xmlns:p14="http://schemas.microsoft.com/office/powerpoint/2010/main" val="2944530581"/>
      </p:ext>
    </p:extLst>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3C6D-E10B-8EC0-18AE-237D74872238}"/>
              </a:ext>
            </a:extLst>
          </p:cNvPr>
          <p:cNvSpPr>
            <a:spLocks noGrp="1"/>
          </p:cNvSpPr>
          <p:nvPr>
            <p:ph type="title"/>
          </p:nvPr>
        </p:nvSpPr>
        <p:spPr/>
        <p:txBody>
          <a:bodyPr/>
          <a:lstStyle/>
          <a:p>
            <a:r>
              <a:rPr lang="en-US" dirty="0"/>
              <a:t>First Responder Services</a:t>
            </a:r>
          </a:p>
        </p:txBody>
      </p:sp>
      <p:sp>
        <p:nvSpPr>
          <p:cNvPr id="3" name="Content Placeholder 2">
            <a:extLst>
              <a:ext uri="{FF2B5EF4-FFF2-40B4-BE49-F238E27FC236}">
                <a16:creationId xmlns:a16="http://schemas.microsoft.com/office/drawing/2014/main" id="{9A4A7352-F1A6-D07F-5A05-A8B97B12C2E6}"/>
              </a:ext>
            </a:extLst>
          </p:cNvPr>
          <p:cNvSpPr>
            <a:spLocks noGrp="1"/>
          </p:cNvSpPr>
          <p:nvPr>
            <p:ph idx="1"/>
          </p:nvPr>
        </p:nvSpPr>
        <p:spPr>
          <a:xfrm>
            <a:off x="536895" y="1846694"/>
            <a:ext cx="6442745" cy="4691554"/>
          </a:xfrm>
        </p:spPr>
        <p:txBody>
          <a:bodyPr/>
          <a:lstStyle/>
          <a:p>
            <a:pPr marL="0" indent="0" algn="ctr">
              <a:buNone/>
            </a:pPr>
            <a:r>
              <a:rPr lang="en-US" dirty="0"/>
              <a:t>All of our therapist are available to work with first responders and their families; we do also have therapists on our team specifically trained in treatment and support of first responders and their families; many of them are current/former first responders or part of first responder families themselves</a:t>
            </a:r>
          </a:p>
          <a:p>
            <a:endParaRPr lang="en-US" dirty="0"/>
          </a:p>
        </p:txBody>
      </p:sp>
      <p:sp>
        <p:nvSpPr>
          <p:cNvPr id="4" name="Slide Number Placeholder 3">
            <a:extLst>
              <a:ext uri="{FF2B5EF4-FFF2-40B4-BE49-F238E27FC236}">
                <a16:creationId xmlns:a16="http://schemas.microsoft.com/office/drawing/2014/main" id="{2E734579-40F4-5625-06A3-319C89B21312}"/>
              </a:ext>
            </a:extLst>
          </p:cNvPr>
          <p:cNvSpPr>
            <a:spLocks noGrp="1"/>
          </p:cNvSpPr>
          <p:nvPr>
            <p:ph type="sldNum" sz="quarter" idx="12"/>
          </p:nvPr>
        </p:nvSpPr>
        <p:spPr/>
        <p:txBody>
          <a:bodyPr/>
          <a:lstStyle/>
          <a:p>
            <a:fld id="{3894DCAD-5505-4919-AA38-7182AF275902}" type="slidenum">
              <a:rPr lang="en-US" smtClean="0"/>
              <a:pPr/>
              <a:t>10</a:t>
            </a:fld>
            <a:endParaRPr lang="en-US" dirty="0"/>
          </a:p>
        </p:txBody>
      </p:sp>
      <p:sp>
        <p:nvSpPr>
          <p:cNvPr id="5" name="Footer Placeholder 4">
            <a:extLst>
              <a:ext uri="{FF2B5EF4-FFF2-40B4-BE49-F238E27FC236}">
                <a16:creationId xmlns:a16="http://schemas.microsoft.com/office/drawing/2014/main" id="{B8EAE1F8-59CA-7204-D7B0-F7EF3E9FA5F1}"/>
              </a:ext>
            </a:extLst>
          </p:cNvPr>
          <p:cNvSpPr>
            <a:spLocks noGrp="1"/>
          </p:cNvSpPr>
          <p:nvPr>
            <p:ph type="ftr" sz="quarter" idx="11"/>
          </p:nvPr>
        </p:nvSpPr>
        <p:spPr/>
        <p:txBody>
          <a:bodyPr/>
          <a:lstStyle/>
          <a:p>
            <a:r>
              <a:rPr lang="en-US">
                <a:latin typeface="Myriad Pro" panose="020B0503030403020204" pitchFamily="34" charset="0"/>
              </a:rPr>
              <a:t>CONFIDENTIAL: This presentation is solely for the use of the recipient and cannot not be reproduced or circulated without Blomquist Hale Solutions written consent. </a:t>
            </a:r>
            <a:endParaRPr lang="en-US" sz="1100" dirty="0">
              <a:latin typeface="Myriad Pro" panose="020B0503030403020204" pitchFamily="34" charset="0"/>
            </a:endParaRPr>
          </a:p>
        </p:txBody>
      </p:sp>
      <p:pic>
        <p:nvPicPr>
          <p:cNvPr id="7" name="Picture 6">
            <a:extLst>
              <a:ext uri="{FF2B5EF4-FFF2-40B4-BE49-F238E27FC236}">
                <a16:creationId xmlns:a16="http://schemas.microsoft.com/office/drawing/2014/main" id="{C95FC4A4-210A-004F-9F55-FDB2098E7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044" y="1872850"/>
            <a:ext cx="4543512" cy="3594423"/>
          </a:xfrm>
          <a:prstGeom prst="rect">
            <a:avLst/>
          </a:prstGeom>
        </p:spPr>
      </p:pic>
    </p:spTree>
    <p:extLst>
      <p:ext uri="{BB962C8B-B14F-4D97-AF65-F5344CB8AC3E}">
        <p14:creationId xmlns:p14="http://schemas.microsoft.com/office/powerpoint/2010/main" val="1333850941"/>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AA81-87E9-4149-BBD3-B1ABD689D906}"/>
              </a:ext>
            </a:extLst>
          </p:cNvPr>
          <p:cNvSpPr>
            <a:spLocks noGrp="1"/>
          </p:cNvSpPr>
          <p:nvPr>
            <p:ph type="title"/>
          </p:nvPr>
        </p:nvSpPr>
        <p:spPr/>
        <p:txBody>
          <a:bodyPr/>
          <a:lstStyle/>
          <a:p>
            <a:r>
              <a:rPr lang="en-US" dirty="0">
                <a:latin typeface="Myriad Pro" panose="020B0503030403020204" pitchFamily="34" charset="0"/>
              </a:rPr>
              <a:t>Blomquist Hale Benefit</a:t>
            </a:r>
          </a:p>
        </p:txBody>
      </p:sp>
      <p:sp>
        <p:nvSpPr>
          <p:cNvPr id="6" name="Content Placeholder 5">
            <a:extLst>
              <a:ext uri="{FF2B5EF4-FFF2-40B4-BE49-F238E27FC236}">
                <a16:creationId xmlns:a16="http://schemas.microsoft.com/office/drawing/2014/main" id="{49DA2CA7-BC3A-48F6-9E35-5624591E6463}"/>
              </a:ext>
            </a:extLst>
          </p:cNvPr>
          <p:cNvSpPr>
            <a:spLocks noGrp="1"/>
          </p:cNvSpPr>
          <p:nvPr>
            <p:ph idx="1"/>
          </p:nvPr>
        </p:nvSpPr>
        <p:spPr>
          <a:xfrm>
            <a:off x="838200" y="2217719"/>
            <a:ext cx="10515600" cy="4351338"/>
          </a:xfrm>
        </p:spPr>
        <p:txBody>
          <a:bodyPr>
            <a:normAutofit lnSpcReduction="10000"/>
          </a:bodyPr>
          <a:lstStyle/>
          <a:p>
            <a:r>
              <a:rPr lang="en-US" sz="3600" dirty="0"/>
              <a:t>No Cost</a:t>
            </a:r>
          </a:p>
          <a:p>
            <a:pPr lvl="1">
              <a:buFontTx/>
              <a:buChar char="-"/>
            </a:pPr>
            <a:r>
              <a:rPr lang="en-US" sz="3200" dirty="0"/>
              <a:t>No Copays</a:t>
            </a:r>
          </a:p>
          <a:p>
            <a:pPr lvl="1">
              <a:buFontTx/>
              <a:buChar char="-"/>
            </a:pPr>
            <a:r>
              <a:rPr lang="en-US" sz="3200" dirty="0"/>
              <a:t>No Deductibles</a:t>
            </a:r>
          </a:p>
          <a:p>
            <a:pPr lvl="1">
              <a:buFontTx/>
              <a:buChar char="-"/>
            </a:pPr>
            <a:r>
              <a:rPr lang="en-US" sz="3200" dirty="0"/>
              <a:t>No insurance involvement</a:t>
            </a:r>
          </a:p>
          <a:p>
            <a:r>
              <a:rPr lang="en-US" sz="3600" dirty="0"/>
              <a:t>100% Confidentiality</a:t>
            </a:r>
          </a:p>
          <a:p>
            <a:pPr lvl="1">
              <a:buFontTx/>
              <a:buChar char="-"/>
            </a:pPr>
            <a:r>
              <a:rPr lang="en-US" sz="3200" dirty="0"/>
              <a:t>This benefit is available for you to use. You do not have to ask your employer for permission, and they do not have access to your information at any time even when billing.</a:t>
            </a:r>
          </a:p>
        </p:txBody>
      </p:sp>
      <p:sp>
        <p:nvSpPr>
          <p:cNvPr id="3" name="TextBox 2">
            <a:extLst>
              <a:ext uri="{FF2B5EF4-FFF2-40B4-BE49-F238E27FC236}">
                <a16:creationId xmlns:a16="http://schemas.microsoft.com/office/drawing/2014/main" id="{DDD03C67-7B2E-43F0-8A1C-3BFDD35A71BA}"/>
              </a:ext>
            </a:extLst>
          </p:cNvPr>
          <p:cNvSpPr txBox="1"/>
          <p:nvPr/>
        </p:nvSpPr>
        <p:spPr>
          <a:xfrm>
            <a:off x="838200" y="1571388"/>
            <a:ext cx="10595994" cy="646331"/>
          </a:xfrm>
          <a:prstGeom prst="rect">
            <a:avLst/>
          </a:prstGeom>
          <a:noFill/>
          <a:ln>
            <a:noFill/>
            <a:prstDash val="sysDot"/>
          </a:ln>
          <a:effectLst>
            <a:softEdge rad="635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B9BD5"/>
                </a:solidFill>
                <a:effectLst/>
                <a:uLnTx/>
                <a:uFillTx/>
                <a:latin typeface="Franklin Gothic Heavy" panose="020B0903020102020204" pitchFamily="34" charset="0"/>
                <a:ea typeface="+mn-ea"/>
                <a:cs typeface="+mn-cs"/>
              </a:rPr>
              <a:t>You Can Count On: </a:t>
            </a:r>
            <a:endParaRPr kumimoji="0" lang="en-US" sz="4800" b="0" i="0" u="none" strike="noStrike" kern="1200" cap="none" spc="0" normalizeH="0" baseline="0" noProof="0" dirty="0">
              <a:ln>
                <a:noFill/>
              </a:ln>
              <a:solidFill>
                <a:srgbClr val="5B9BD5"/>
              </a:solidFill>
              <a:effectLst/>
              <a:uLnTx/>
              <a:uFillTx/>
              <a:latin typeface="Franklin Gothic Heavy" panose="020B0903020102020204" pitchFamily="34" charset="0"/>
              <a:ea typeface="+mn-ea"/>
              <a:cs typeface="+mn-cs"/>
            </a:endParaRPr>
          </a:p>
        </p:txBody>
      </p:sp>
    </p:spTree>
    <p:extLst>
      <p:ext uri="{BB962C8B-B14F-4D97-AF65-F5344CB8AC3E}">
        <p14:creationId xmlns:p14="http://schemas.microsoft.com/office/powerpoint/2010/main" val="798686888"/>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AA81-87E9-4149-BBD3-B1ABD689D906}"/>
              </a:ext>
            </a:extLst>
          </p:cNvPr>
          <p:cNvSpPr>
            <a:spLocks noGrp="1"/>
          </p:cNvSpPr>
          <p:nvPr>
            <p:ph type="title"/>
          </p:nvPr>
        </p:nvSpPr>
        <p:spPr/>
        <p:txBody>
          <a:bodyPr/>
          <a:lstStyle/>
          <a:p>
            <a:r>
              <a:rPr lang="en-US" dirty="0">
                <a:latin typeface="Myriad Pro" panose="020B0503030403020204" pitchFamily="34" charset="0"/>
              </a:rPr>
              <a:t>Blomquist Hale Benefit</a:t>
            </a:r>
          </a:p>
        </p:txBody>
      </p:sp>
      <p:sp>
        <p:nvSpPr>
          <p:cNvPr id="6" name="Content Placeholder 5">
            <a:extLst>
              <a:ext uri="{FF2B5EF4-FFF2-40B4-BE49-F238E27FC236}">
                <a16:creationId xmlns:a16="http://schemas.microsoft.com/office/drawing/2014/main" id="{49DA2CA7-BC3A-48F6-9E35-5624591E6463}"/>
              </a:ext>
            </a:extLst>
          </p:cNvPr>
          <p:cNvSpPr>
            <a:spLocks noGrp="1"/>
          </p:cNvSpPr>
          <p:nvPr>
            <p:ph idx="1"/>
          </p:nvPr>
        </p:nvSpPr>
        <p:spPr>
          <a:xfrm>
            <a:off x="838200" y="2217719"/>
            <a:ext cx="10515600" cy="4351338"/>
          </a:xfrm>
        </p:spPr>
        <p:txBody>
          <a:bodyPr>
            <a:normAutofit/>
          </a:bodyPr>
          <a:lstStyle/>
          <a:p>
            <a:r>
              <a:rPr lang="en-US" sz="3600" dirty="0"/>
              <a:t>Convenient locations</a:t>
            </a:r>
          </a:p>
          <a:p>
            <a:pPr lvl="1">
              <a:buFontTx/>
              <a:buChar char="-"/>
            </a:pPr>
            <a:r>
              <a:rPr lang="en-US" sz="3200" dirty="0"/>
              <a:t>We have offices in Orem, Murray, Farmington, Draper, Ogden, and Logan</a:t>
            </a:r>
            <a:br>
              <a:rPr lang="en-US" sz="3200" dirty="0"/>
            </a:br>
            <a:endParaRPr lang="en-US" sz="3200" dirty="0"/>
          </a:p>
          <a:p>
            <a:r>
              <a:rPr lang="en-US" sz="3600" dirty="0"/>
              <a:t>Virtual Visits</a:t>
            </a:r>
          </a:p>
          <a:p>
            <a:pPr marL="457200" lvl="1" indent="0">
              <a:buNone/>
            </a:pPr>
            <a:r>
              <a:rPr lang="en-US" sz="3200" dirty="0"/>
              <a:t>- Connect with a therapist from anywhere! Via smart phone, tablet or computer.</a:t>
            </a:r>
            <a:br>
              <a:rPr lang="en-US" sz="3200" dirty="0"/>
            </a:br>
            <a:endParaRPr lang="en-US" sz="2800" dirty="0"/>
          </a:p>
        </p:txBody>
      </p:sp>
      <p:sp>
        <p:nvSpPr>
          <p:cNvPr id="3" name="TextBox 2">
            <a:extLst>
              <a:ext uri="{FF2B5EF4-FFF2-40B4-BE49-F238E27FC236}">
                <a16:creationId xmlns:a16="http://schemas.microsoft.com/office/drawing/2014/main" id="{DDD03C67-7B2E-43F0-8A1C-3BFDD35A71BA}"/>
              </a:ext>
            </a:extLst>
          </p:cNvPr>
          <p:cNvSpPr txBox="1"/>
          <p:nvPr/>
        </p:nvSpPr>
        <p:spPr>
          <a:xfrm>
            <a:off x="838200" y="1571388"/>
            <a:ext cx="10595994" cy="646331"/>
          </a:xfrm>
          <a:prstGeom prst="rect">
            <a:avLst/>
          </a:prstGeom>
          <a:noFill/>
          <a:ln>
            <a:noFill/>
            <a:prstDash val="sysDot"/>
          </a:ln>
          <a:effectLst>
            <a:softEdge rad="635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B9BD5"/>
                </a:solidFill>
                <a:effectLst/>
                <a:uLnTx/>
                <a:uFillTx/>
                <a:latin typeface="Franklin Gothic Heavy" panose="020B0903020102020204" pitchFamily="34" charset="0"/>
                <a:ea typeface="+mn-ea"/>
                <a:cs typeface="+mn-cs"/>
              </a:rPr>
              <a:t>You Can Count On: </a:t>
            </a:r>
            <a:endParaRPr kumimoji="0" lang="en-US" sz="4800" b="0" i="0" u="none" strike="noStrike" kern="1200" cap="none" spc="0" normalizeH="0" baseline="0" noProof="0" dirty="0">
              <a:ln>
                <a:noFill/>
              </a:ln>
              <a:solidFill>
                <a:srgbClr val="5B9BD5"/>
              </a:solidFill>
              <a:effectLst/>
              <a:uLnTx/>
              <a:uFillTx/>
              <a:latin typeface="Franklin Gothic Heavy" panose="020B0903020102020204" pitchFamily="34" charset="0"/>
              <a:ea typeface="+mn-ea"/>
              <a:cs typeface="+mn-cs"/>
            </a:endParaRPr>
          </a:p>
        </p:txBody>
      </p:sp>
    </p:spTree>
    <p:extLst>
      <p:ext uri="{BB962C8B-B14F-4D97-AF65-F5344CB8AC3E}">
        <p14:creationId xmlns:p14="http://schemas.microsoft.com/office/powerpoint/2010/main" val="1995681854"/>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F5C8-167D-A8D4-923B-59CC36538C01}"/>
              </a:ext>
            </a:extLst>
          </p:cNvPr>
          <p:cNvSpPr>
            <a:spLocks noGrp="1"/>
          </p:cNvSpPr>
          <p:nvPr>
            <p:ph type="title"/>
          </p:nvPr>
        </p:nvSpPr>
        <p:spPr/>
        <p:txBody>
          <a:bodyPr/>
          <a:lstStyle/>
          <a:p>
            <a:r>
              <a:rPr lang="en-US" dirty="0"/>
              <a:t>Digital Tools</a:t>
            </a:r>
          </a:p>
        </p:txBody>
      </p:sp>
      <p:sp>
        <p:nvSpPr>
          <p:cNvPr id="3" name="Content Placeholder 2">
            <a:extLst>
              <a:ext uri="{FF2B5EF4-FFF2-40B4-BE49-F238E27FC236}">
                <a16:creationId xmlns:a16="http://schemas.microsoft.com/office/drawing/2014/main" id="{D3F0DD09-ED3A-77D2-DEEF-46A0B6582F36}"/>
              </a:ext>
            </a:extLst>
          </p:cNvPr>
          <p:cNvSpPr>
            <a:spLocks noGrp="1"/>
          </p:cNvSpPr>
          <p:nvPr>
            <p:ph idx="1"/>
          </p:nvPr>
        </p:nvSpPr>
        <p:spPr>
          <a:xfrm>
            <a:off x="5376929" y="1460102"/>
            <a:ext cx="6178207" cy="4708878"/>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5B9BD5"/>
                </a:solidFill>
                <a:latin typeface="Franklin Gothic Heavy" panose="020B0903020102020204" pitchFamily="34" charset="0"/>
              </a:rPr>
              <a:t>Check Out Our App and YouTube Channel: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5B9BD5"/>
              </a:solidFill>
              <a:latin typeface="Franklin Gothic Heavy" panose="020B0903020102020204" pitchFamily="34" charset="0"/>
            </a:endParaRPr>
          </a:p>
          <a:p>
            <a:pPr marL="0" indent="0">
              <a:lnSpc>
                <a:spcPct val="100000"/>
              </a:lnSpc>
              <a:spcBef>
                <a:spcPts val="0"/>
              </a:spcBef>
              <a:buNone/>
              <a:defRPr/>
            </a:pPr>
            <a:r>
              <a:rPr lang="en-US" sz="2800" dirty="0">
                <a:latin typeface="Myriad Pro" panose="020B0503030403020204"/>
              </a:rPr>
              <a:t>Our app is available for Android and Apple phones</a:t>
            </a:r>
          </a:p>
          <a:p>
            <a:pPr lvl="1">
              <a:lnSpc>
                <a:spcPct val="100000"/>
              </a:lnSpc>
              <a:spcBef>
                <a:spcPts val="0"/>
              </a:spcBef>
              <a:defRPr/>
            </a:pPr>
            <a:r>
              <a:rPr lang="en-US" dirty="0"/>
              <a:t>You can find resources for multiple needs</a:t>
            </a:r>
          </a:p>
          <a:p>
            <a:pPr lvl="1">
              <a:lnSpc>
                <a:spcPct val="100000"/>
              </a:lnSpc>
              <a:spcBef>
                <a:spcPts val="0"/>
              </a:spcBef>
              <a:defRPr/>
            </a:pPr>
            <a:r>
              <a:rPr lang="en-US" dirty="0">
                <a:latin typeface="Myriad Pro" panose="020B0503030403020204"/>
              </a:rPr>
              <a:t>Access </a:t>
            </a:r>
            <a:r>
              <a:rPr lang="en-US" dirty="0"/>
              <a:t>recordings of our webinars </a:t>
            </a:r>
          </a:p>
          <a:p>
            <a:pPr lvl="1">
              <a:lnSpc>
                <a:spcPct val="100000"/>
              </a:lnSpc>
              <a:spcBef>
                <a:spcPts val="0"/>
              </a:spcBef>
              <a:defRPr/>
            </a:pPr>
            <a:r>
              <a:rPr lang="en-US" dirty="0">
                <a:latin typeface="Myriad Pro" panose="020B0503030403020204"/>
              </a:rPr>
              <a:t>Request our scheduling team to giv</a:t>
            </a:r>
            <a:r>
              <a:rPr lang="en-US" dirty="0"/>
              <a:t>e a call</a:t>
            </a:r>
          </a:p>
          <a:p>
            <a:pPr marL="457200" lvl="1" indent="0">
              <a:lnSpc>
                <a:spcPct val="100000"/>
              </a:lnSpc>
              <a:spcBef>
                <a:spcPts val="0"/>
              </a:spcBef>
              <a:buNone/>
              <a:defRPr/>
            </a:pPr>
            <a:endParaRPr lang="en-US" dirty="0">
              <a:latin typeface="Myriad Pro" panose="020B0503030403020204"/>
            </a:endParaRPr>
          </a:p>
          <a:p>
            <a:pPr marL="0" marR="0" lvl="0" indent="0" algn="l" defTabSz="914400" rtl="0" eaLnBrk="1" fontAlgn="auto" latinLnBrk="0" hangingPunct="1">
              <a:lnSpc>
                <a:spcPct val="100000"/>
              </a:lnSpc>
              <a:spcBef>
                <a:spcPts val="0"/>
              </a:spcBef>
              <a:spcAft>
                <a:spcPts val="0"/>
              </a:spcAft>
              <a:buClrTx/>
              <a:buSzTx/>
              <a:buNone/>
              <a:tabLst/>
              <a:defRPr/>
            </a:pPr>
            <a:r>
              <a:rPr lang="en-US" sz="2800" dirty="0">
                <a:latin typeface="Myriad Pro" panose="020B0503030403020204"/>
              </a:rPr>
              <a:t>Our public </a:t>
            </a:r>
            <a:r>
              <a:rPr lang="en-US" sz="2800" dirty="0" err="1">
                <a:latin typeface="Myriad Pro" panose="020B0503030403020204"/>
              </a:rPr>
              <a:t>Youtube</a:t>
            </a:r>
            <a:r>
              <a:rPr lang="en-US" sz="2800" dirty="0">
                <a:latin typeface="Myriad Pro" panose="020B0503030403020204"/>
              </a:rPr>
              <a:t> Channel can be found under Blomquist Hale on </a:t>
            </a:r>
            <a:r>
              <a:rPr lang="en-US" sz="2800" dirty="0" err="1">
                <a:latin typeface="Myriad Pro" panose="020B0503030403020204"/>
              </a:rPr>
              <a:t>Youtube</a:t>
            </a:r>
            <a:endParaRPr lang="en-US" sz="2800" dirty="0">
              <a:latin typeface="Myriad Pro" panose="020B0503030403020204"/>
            </a:endParaRPr>
          </a:p>
          <a:p>
            <a:pPr lvl="1">
              <a:lnSpc>
                <a:spcPct val="100000"/>
              </a:lnSpc>
              <a:spcBef>
                <a:spcPts val="0"/>
              </a:spcBef>
              <a:defRPr/>
            </a:pPr>
            <a:r>
              <a:rPr lang="en-US" dirty="0"/>
              <a:t>Every month we host webinars on requested health topics</a:t>
            </a:r>
          </a:p>
          <a:p>
            <a:pPr lvl="1">
              <a:lnSpc>
                <a:spcPct val="100000"/>
              </a:lnSpc>
              <a:spcBef>
                <a:spcPts val="0"/>
              </a:spcBef>
              <a:defRPr/>
            </a:pPr>
            <a:r>
              <a:rPr lang="en-US" dirty="0">
                <a:latin typeface="Myriad Pro" panose="020B0503030403020204"/>
              </a:rPr>
              <a:t>These webinars are re</a:t>
            </a:r>
            <a:r>
              <a:rPr lang="en-US" dirty="0"/>
              <a:t>corded and posted on </a:t>
            </a:r>
            <a:r>
              <a:rPr lang="en-US" dirty="0" err="1"/>
              <a:t>Youtube</a:t>
            </a:r>
            <a:r>
              <a:rPr lang="en-US" dirty="0"/>
              <a:t> for the public </a:t>
            </a:r>
            <a:endParaRPr lang="en-US" dirty="0">
              <a:latin typeface="Myriad Pro" panose="020B0503030403020204"/>
            </a:endParaRPr>
          </a:p>
          <a:p>
            <a:endParaRPr lang="en-US" dirty="0"/>
          </a:p>
        </p:txBody>
      </p:sp>
      <p:sp>
        <p:nvSpPr>
          <p:cNvPr id="4" name="Slide Number Placeholder 3">
            <a:extLst>
              <a:ext uri="{FF2B5EF4-FFF2-40B4-BE49-F238E27FC236}">
                <a16:creationId xmlns:a16="http://schemas.microsoft.com/office/drawing/2014/main" id="{835A9F08-1DD7-A7CE-C5BF-F43A63133841}"/>
              </a:ext>
            </a:extLst>
          </p:cNvPr>
          <p:cNvSpPr>
            <a:spLocks noGrp="1"/>
          </p:cNvSpPr>
          <p:nvPr>
            <p:ph type="sldNum" sz="quarter" idx="12"/>
          </p:nvPr>
        </p:nvSpPr>
        <p:spPr/>
        <p:txBody>
          <a:bodyPr/>
          <a:lstStyle/>
          <a:p>
            <a:fld id="{3894DCAD-5505-4919-AA38-7182AF275902}" type="slidenum">
              <a:rPr lang="en-US" smtClean="0"/>
              <a:pPr/>
              <a:t>13</a:t>
            </a:fld>
            <a:endParaRPr lang="en-US" dirty="0"/>
          </a:p>
        </p:txBody>
      </p:sp>
      <p:sp>
        <p:nvSpPr>
          <p:cNvPr id="5" name="Footer Placeholder 4">
            <a:extLst>
              <a:ext uri="{FF2B5EF4-FFF2-40B4-BE49-F238E27FC236}">
                <a16:creationId xmlns:a16="http://schemas.microsoft.com/office/drawing/2014/main" id="{83EB65A7-D1F2-F12D-BE5D-D7375B5CF6BB}"/>
              </a:ext>
            </a:extLst>
          </p:cNvPr>
          <p:cNvSpPr>
            <a:spLocks noGrp="1"/>
          </p:cNvSpPr>
          <p:nvPr>
            <p:ph type="ftr" sz="quarter" idx="11"/>
          </p:nvPr>
        </p:nvSpPr>
        <p:spPr/>
        <p:txBody>
          <a:bodyPr/>
          <a:lstStyle/>
          <a:p>
            <a:r>
              <a:rPr lang="en-US">
                <a:latin typeface="Myriad Pro" panose="020B0503030403020204" pitchFamily="34" charset="0"/>
              </a:rPr>
              <a:t>CONFIDENTIAL: This presentation is solely for the use of the recipient and cannot not be reproduced or circulated without Blomquist Hale Solutions written consent. </a:t>
            </a:r>
            <a:endParaRPr lang="en-US" sz="1100" dirty="0">
              <a:latin typeface="Myriad Pro" panose="020B0503030403020204" pitchFamily="34" charset="0"/>
            </a:endParaRPr>
          </a:p>
        </p:txBody>
      </p:sp>
      <p:pic>
        <p:nvPicPr>
          <p:cNvPr id="7" name="Picture 6">
            <a:extLst>
              <a:ext uri="{FF2B5EF4-FFF2-40B4-BE49-F238E27FC236}">
                <a16:creationId xmlns:a16="http://schemas.microsoft.com/office/drawing/2014/main" id="{B2D884C5-7C7F-C0DA-D412-9DF7EE0C7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63" y="1550620"/>
            <a:ext cx="4785919" cy="4785919"/>
          </a:xfrm>
          <a:prstGeom prst="rect">
            <a:avLst/>
          </a:prstGeom>
        </p:spPr>
      </p:pic>
    </p:spTree>
    <p:extLst>
      <p:ext uri="{BB962C8B-B14F-4D97-AF65-F5344CB8AC3E}">
        <p14:creationId xmlns:p14="http://schemas.microsoft.com/office/powerpoint/2010/main" val="2736691029"/>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AA81-87E9-4149-BBD3-B1ABD689D906}"/>
              </a:ext>
            </a:extLst>
          </p:cNvPr>
          <p:cNvSpPr>
            <a:spLocks noGrp="1"/>
          </p:cNvSpPr>
          <p:nvPr>
            <p:ph type="title"/>
          </p:nvPr>
        </p:nvSpPr>
        <p:spPr/>
        <p:txBody>
          <a:bodyPr/>
          <a:lstStyle/>
          <a:p>
            <a:r>
              <a:rPr lang="en-US" dirty="0">
                <a:latin typeface="Myriad Pro" panose="020B0503030403020204" pitchFamily="34" charset="0"/>
              </a:rPr>
              <a:t>Blomquist Hale Benefit</a:t>
            </a:r>
          </a:p>
        </p:txBody>
      </p:sp>
      <p:sp>
        <p:nvSpPr>
          <p:cNvPr id="6" name="Content Placeholder 5">
            <a:extLst>
              <a:ext uri="{FF2B5EF4-FFF2-40B4-BE49-F238E27FC236}">
                <a16:creationId xmlns:a16="http://schemas.microsoft.com/office/drawing/2014/main" id="{49DA2CA7-BC3A-48F6-9E35-5624591E6463}"/>
              </a:ext>
            </a:extLst>
          </p:cNvPr>
          <p:cNvSpPr>
            <a:spLocks noGrp="1"/>
          </p:cNvSpPr>
          <p:nvPr>
            <p:ph idx="1"/>
          </p:nvPr>
        </p:nvSpPr>
        <p:spPr>
          <a:xfrm>
            <a:off x="838200" y="2217719"/>
            <a:ext cx="10515600" cy="1842553"/>
          </a:xfrm>
        </p:spPr>
        <p:txBody>
          <a:bodyPr>
            <a:normAutofit/>
          </a:bodyPr>
          <a:lstStyle/>
          <a:p>
            <a:r>
              <a:rPr lang="en-US" sz="3600" dirty="0"/>
              <a:t>Call to schedule an appointment at:</a:t>
            </a:r>
          </a:p>
          <a:p>
            <a:pPr marL="0" indent="0">
              <a:buNone/>
            </a:pPr>
            <a:r>
              <a:rPr lang="en-US" sz="3600" dirty="0"/>
              <a:t> </a:t>
            </a:r>
            <a:r>
              <a:rPr lang="en-US" sz="3600" b="1" dirty="0">
                <a:solidFill>
                  <a:schemeClr val="accent6"/>
                </a:solidFill>
              </a:rPr>
              <a:t>801.262.9619 or 1.800.926.9619</a:t>
            </a:r>
            <a:br>
              <a:rPr lang="en-US" sz="2800" dirty="0"/>
            </a:br>
            <a:endParaRPr lang="en-US" dirty="0"/>
          </a:p>
        </p:txBody>
      </p:sp>
      <p:sp>
        <p:nvSpPr>
          <p:cNvPr id="3" name="TextBox 2">
            <a:extLst>
              <a:ext uri="{FF2B5EF4-FFF2-40B4-BE49-F238E27FC236}">
                <a16:creationId xmlns:a16="http://schemas.microsoft.com/office/drawing/2014/main" id="{DDD03C67-7B2E-43F0-8A1C-3BFDD35A71BA}"/>
              </a:ext>
            </a:extLst>
          </p:cNvPr>
          <p:cNvSpPr txBox="1"/>
          <p:nvPr/>
        </p:nvSpPr>
        <p:spPr>
          <a:xfrm>
            <a:off x="838200" y="1571388"/>
            <a:ext cx="10595994" cy="646331"/>
          </a:xfrm>
          <a:prstGeom prst="rect">
            <a:avLst/>
          </a:prstGeom>
          <a:noFill/>
          <a:ln>
            <a:noFill/>
            <a:prstDash val="sysDot"/>
          </a:ln>
          <a:effectLst>
            <a:softEdge rad="635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B9BD5"/>
                </a:solidFill>
                <a:effectLst/>
                <a:uLnTx/>
                <a:uFillTx/>
                <a:latin typeface="Franklin Gothic Heavy" panose="020B0903020102020204" pitchFamily="34" charset="0"/>
                <a:ea typeface="+mn-ea"/>
                <a:cs typeface="+mn-cs"/>
              </a:rPr>
              <a:t>Meeting With Our Team Is Simple!</a:t>
            </a:r>
            <a:endParaRPr kumimoji="0" lang="en-US" sz="4800" b="0" i="0" u="none" strike="noStrike" kern="1200" cap="none" spc="0" normalizeH="0" baseline="0" noProof="0" dirty="0">
              <a:ln>
                <a:noFill/>
              </a:ln>
              <a:solidFill>
                <a:srgbClr val="5B9BD5"/>
              </a:solidFill>
              <a:effectLst/>
              <a:uLnTx/>
              <a:uFillTx/>
              <a:latin typeface="Franklin Gothic Heavy" panose="020B0903020102020204" pitchFamily="34" charset="0"/>
              <a:ea typeface="+mn-ea"/>
              <a:cs typeface="+mn-cs"/>
            </a:endParaRPr>
          </a:p>
        </p:txBody>
      </p:sp>
    </p:spTree>
    <p:extLst>
      <p:ext uri="{BB962C8B-B14F-4D97-AF65-F5344CB8AC3E}">
        <p14:creationId xmlns:p14="http://schemas.microsoft.com/office/powerpoint/2010/main" val="1093017244"/>
      </p:ext>
    </p:extLst>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CE0D8-DF21-4701-9714-9D3650C9443E}"/>
              </a:ext>
            </a:extLst>
          </p:cNvPr>
          <p:cNvSpPr>
            <a:spLocks noGrp="1"/>
          </p:cNvSpPr>
          <p:nvPr>
            <p:ph type="ctrTitle"/>
          </p:nvPr>
        </p:nvSpPr>
        <p:spPr/>
        <p:txBody>
          <a:bodyPr/>
          <a:lstStyle/>
          <a:p>
            <a:r>
              <a:rPr lang="en-US" dirty="0"/>
              <a:t>Questions? Comments?</a:t>
            </a:r>
          </a:p>
        </p:txBody>
      </p:sp>
    </p:spTree>
    <p:extLst>
      <p:ext uri="{BB962C8B-B14F-4D97-AF65-F5344CB8AC3E}">
        <p14:creationId xmlns:p14="http://schemas.microsoft.com/office/powerpoint/2010/main" val="1349762310"/>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AA81-87E9-4149-BBD3-B1ABD689D906}"/>
              </a:ext>
            </a:extLst>
          </p:cNvPr>
          <p:cNvSpPr>
            <a:spLocks noGrp="1"/>
          </p:cNvSpPr>
          <p:nvPr>
            <p:ph type="title"/>
          </p:nvPr>
        </p:nvSpPr>
        <p:spPr>
          <a:xfrm>
            <a:off x="838200" y="167005"/>
            <a:ext cx="10515600" cy="1325563"/>
          </a:xfrm>
        </p:spPr>
        <p:txBody>
          <a:bodyPr/>
          <a:lstStyle/>
          <a:p>
            <a:r>
              <a:rPr lang="en-US" dirty="0">
                <a:latin typeface="Myriad Pro" panose="020B0503030403020204" pitchFamily="34" charset="0"/>
              </a:rPr>
              <a:t>Blomquist Hale Benefit</a:t>
            </a:r>
          </a:p>
        </p:txBody>
      </p:sp>
      <p:sp>
        <p:nvSpPr>
          <p:cNvPr id="6" name="Content Placeholder 5">
            <a:extLst>
              <a:ext uri="{FF2B5EF4-FFF2-40B4-BE49-F238E27FC236}">
                <a16:creationId xmlns:a16="http://schemas.microsoft.com/office/drawing/2014/main" id="{49DA2CA7-BC3A-48F6-9E35-5624591E6463}"/>
              </a:ext>
            </a:extLst>
          </p:cNvPr>
          <p:cNvSpPr>
            <a:spLocks noGrp="1"/>
          </p:cNvSpPr>
          <p:nvPr>
            <p:ph idx="1"/>
          </p:nvPr>
        </p:nvSpPr>
        <p:spPr>
          <a:xfrm>
            <a:off x="838200" y="2217719"/>
            <a:ext cx="10515600" cy="4351338"/>
          </a:xfrm>
        </p:spPr>
        <p:txBody>
          <a:bodyPr>
            <a:normAutofit/>
          </a:bodyPr>
          <a:lstStyle/>
          <a:p>
            <a:r>
              <a:rPr lang="en-US" sz="3600" dirty="0"/>
              <a:t>Local licensed therapists who are available to YOU and your household. </a:t>
            </a:r>
          </a:p>
          <a:p>
            <a:r>
              <a:rPr lang="en-US" sz="3600" dirty="0"/>
              <a:t>Blomquist Hale offers direct, face-to-face guidance to address any stressful life situation or problem.</a:t>
            </a:r>
          </a:p>
          <a:p>
            <a:r>
              <a:rPr lang="en-US" sz="3600" dirty="0"/>
              <a:t>We also offer video and phone appointments for your convenience. </a:t>
            </a:r>
          </a:p>
        </p:txBody>
      </p:sp>
      <p:sp>
        <p:nvSpPr>
          <p:cNvPr id="3" name="TextBox 2">
            <a:extLst>
              <a:ext uri="{FF2B5EF4-FFF2-40B4-BE49-F238E27FC236}">
                <a16:creationId xmlns:a16="http://schemas.microsoft.com/office/drawing/2014/main" id="{DDD03C67-7B2E-43F0-8A1C-3BFDD35A71BA}"/>
              </a:ext>
            </a:extLst>
          </p:cNvPr>
          <p:cNvSpPr txBox="1"/>
          <p:nvPr/>
        </p:nvSpPr>
        <p:spPr>
          <a:xfrm>
            <a:off x="838200" y="1571388"/>
            <a:ext cx="10595994" cy="646331"/>
          </a:xfrm>
          <a:prstGeom prst="rect">
            <a:avLst/>
          </a:prstGeom>
          <a:noFill/>
          <a:ln>
            <a:noFill/>
            <a:prstDash val="sysDot"/>
          </a:ln>
          <a:effectLst>
            <a:softEdge rad="635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B9BD5"/>
                </a:solidFill>
                <a:effectLst/>
                <a:uLnTx/>
                <a:uFillTx/>
                <a:latin typeface="Franklin Gothic Heavy" panose="020B0903020102020204" pitchFamily="34" charset="0"/>
                <a:ea typeface="+mn-ea"/>
                <a:cs typeface="+mn-cs"/>
              </a:rPr>
              <a:t>Who Are We? </a:t>
            </a:r>
            <a:endParaRPr kumimoji="0" lang="en-US" sz="4800" b="0" i="0" u="none" strike="noStrike" kern="1200" cap="none" spc="0" normalizeH="0" baseline="0" noProof="0" dirty="0">
              <a:ln>
                <a:noFill/>
              </a:ln>
              <a:solidFill>
                <a:srgbClr val="5B9BD5"/>
              </a:solidFill>
              <a:effectLst/>
              <a:uLnTx/>
              <a:uFillTx/>
              <a:latin typeface="Franklin Gothic Heavy" panose="020B0903020102020204" pitchFamily="34" charset="0"/>
              <a:ea typeface="+mn-ea"/>
              <a:cs typeface="+mn-cs"/>
            </a:endParaRPr>
          </a:p>
        </p:txBody>
      </p:sp>
    </p:spTree>
    <p:extLst>
      <p:ext uri="{BB962C8B-B14F-4D97-AF65-F5344CB8AC3E}">
        <p14:creationId xmlns:p14="http://schemas.microsoft.com/office/powerpoint/2010/main" val="9016670"/>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AA81-87E9-4149-BBD3-B1ABD689D906}"/>
              </a:ext>
            </a:extLst>
          </p:cNvPr>
          <p:cNvSpPr>
            <a:spLocks noGrp="1"/>
          </p:cNvSpPr>
          <p:nvPr>
            <p:ph type="title"/>
          </p:nvPr>
        </p:nvSpPr>
        <p:spPr/>
        <p:txBody>
          <a:bodyPr/>
          <a:lstStyle/>
          <a:p>
            <a:r>
              <a:rPr lang="en-US" dirty="0">
                <a:latin typeface="Myriad Pro" panose="020B0503030403020204" pitchFamily="34" charset="0"/>
              </a:rPr>
              <a:t>Blomquist Hale Benefit</a:t>
            </a:r>
          </a:p>
        </p:txBody>
      </p:sp>
      <p:sp>
        <p:nvSpPr>
          <p:cNvPr id="3" name="TextBox 2">
            <a:extLst>
              <a:ext uri="{FF2B5EF4-FFF2-40B4-BE49-F238E27FC236}">
                <a16:creationId xmlns:a16="http://schemas.microsoft.com/office/drawing/2014/main" id="{DDD03C67-7B2E-43F0-8A1C-3BFDD35A71BA}"/>
              </a:ext>
            </a:extLst>
          </p:cNvPr>
          <p:cNvSpPr txBox="1"/>
          <p:nvPr/>
        </p:nvSpPr>
        <p:spPr>
          <a:xfrm>
            <a:off x="838200" y="1571388"/>
            <a:ext cx="10595994" cy="646331"/>
          </a:xfrm>
          <a:prstGeom prst="rect">
            <a:avLst/>
          </a:prstGeom>
          <a:noFill/>
          <a:ln>
            <a:noFill/>
            <a:prstDash val="sysDot"/>
          </a:ln>
          <a:effectLst>
            <a:softEdge rad="635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B9BD5"/>
                </a:solidFill>
                <a:effectLst/>
                <a:uLnTx/>
                <a:uFillTx/>
                <a:latin typeface="Franklin Gothic Heavy" panose="020B0903020102020204" pitchFamily="34" charset="0"/>
                <a:ea typeface="+mn-ea"/>
                <a:cs typeface="+mn-cs"/>
              </a:rPr>
              <a:t>We Can Help With: </a:t>
            </a:r>
            <a:endParaRPr kumimoji="0" lang="en-US" sz="4800" b="0" i="0" u="none" strike="noStrike" kern="1200" cap="none" spc="0" normalizeH="0" baseline="0" noProof="0" dirty="0">
              <a:ln>
                <a:noFill/>
              </a:ln>
              <a:solidFill>
                <a:srgbClr val="5B9BD5"/>
              </a:solidFill>
              <a:effectLst/>
              <a:uLnTx/>
              <a:uFillTx/>
              <a:latin typeface="Franklin Gothic Heavy" panose="020B0903020102020204" pitchFamily="34" charset="0"/>
              <a:ea typeface="+mn-ea"/>
              <a:cs typeface="+mn-cs"/>
            </a:endParaRPr>
          </a:p>
        </p:txBody>
      </p:sp>
      <p:sp>
        <p:nvSpPr>
          <p:cNvPr id="7" name="Content Placeholder 1">
            <a:extLst>
              <a:ext uri="{FF2B5EF4-FFF2-40B4-BE49-F238E27FC236}">
                <a16:creationId xmlns:a16="http://schemas.microsoft.com/office/drawing/2014/main" id="{EBD9B9BA-10A1-4698-9277-19BDC0AE7223}"/>
              </a:ext>
            </a:extLst>
          </p:cNvPr>
          <p:cNvSpPr txBox="1">
            <a:spLocks/>
          </p:cNvSpPr>
          <p:nvPr/>
        </p:nvSpPr>
        <p:spPr>
          <a:xfrm>
            <a:off x="1190567" y="2633141"/>
            <a:ext cx="3669957" cy="29888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Marital &amp; Family Counseling </a:t>
            </a:r>
          </a:p>
        </p:txBody>
      </p:sp>
      <p:pic>
        <p:nvPicPr>
          <p:cNvPr id="8" name="Picture 7">
            <a:extLst>
              <a:ext uri="{FF2B5EF4-FFF2-40B4-BE49-F238E27FC236}">
                <a16:creationId xmlns:a16="http://schemas.microsoft.com/office/drawing/2014/main" id="{E825DAB7-445A-4149-8552-9B52E7C8EE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606879"/>
            <a:ext cx="387879" cy="381000"/>
          </a:xfrm>
          <a:prstGeom prst="rect">
            <a:avLst/>
          </a:prstGeom>
        </p:spPr>
      </p:pic>
      <p:pic>
        <p:nvPicPr>
          <p:cNvPr id="9" name="Picture 8">
            <a:extLst>
              <a:ext uri="{FF2B5EF4-FFF2-40B4-BE49-F238E27FC236}">
                <a16:creationId xmlns:a16="http://schemas.microsoft.com/office/drawing/2014/main" id="{71B2C01D-62BC-40AB-87E0-A936D761E8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479334"/>
            <a:ext cx="387879" cy="381000"/>
          </a:xfrm>
          <a:prstGeom prst="rect">
            <a:avLst/>
          </a:prstGeom>
        </p:spPr>
      </p:pic>
      <p:sp>
        <p:nvSpPr>
          <p:cNvPr id="10" name="Content Placeholder 1">
            <a:extLst>
              <a:ext uri="{FF2B5EF4-FFF2-40B4-BE49-F238E27FC236}">
                <a16:creationId xmlns:a16="http://schemas.microsoft.com/office/drawing/2014/main" id="{37ED0478-0909-4207-A4B8-5870BF4ED0AC}"/>
              </a:ext>
            </a:extLst>
          </p:cNvPr>
          <p:cNvSpPr txBox="1">
            <a:spLocks/>
          </p:cNvSpPr>
          <p:nvPr/>
        </p:nvSpPr>
        <p:spPr>
          <a:xfrm>
            <a:off x="1190567" y="3445594"/>
            <a:ext cx="3669957" cy="2988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Stress, Anxiety or Depression</a:t>
            </a:r>
          </a:p>
        </p:txBody>
      </p:sp>
      <p:pic>
        <p:nvPicPr>
          <p:cNvPr id="11" name="Picture 10">
            <a:extLst>
              <a:ext uri="{FF2B5EF4-FFF2-40B4-BE49-F238E27FC236}">
                <a16:creationId xmlns:a16="http://schemas.microsoft.com/office/drawing/2014/main" id="{6AD5FCA4-0923-4BEF-A8B9-2031FC90E8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427382"/>
            <a:ext cx="387879" cy="381000"/>
          </a:xfrm>
          <a:prstGeom prst="rect">
            <a:avLst/>
          </a:prstGeom>
        </p:spPr>
      </p:pic>
      <p:sp>
        <p:nvSpPr>
          <p:cNvPr id="12" name="Content Placeholder 1">
            <a:extLst>
              <a:ext uri="{FF2B5EF4-FFF2-40B4-BE49-F238E27FC236}">
                <a16:creationId xmlns:a16="http://schemas.microsoft.com/office/drawing/2014/main" id="{B3FD4BC9-208F-47A6-A671-F795E7835EB9}"/>
              </a:ext>
            </a:extLst>
          </p:cNvPr>
          <p:cNvSpPr txBox="1">
            <a:spLocks/>
          </p:cNvSpPr>
          <p:nvPr/>
        </p:nvSpPr>
        <p:spPr>
          <a:xfrm>
            <a:off x="1190567" y="4402031"/>
            <a:ext cx="4476184" cy="2988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Personal &amp; Emotional Challenges</a:t>
            </a:r>
          </a:p>
        </p:txBody>
      </p:sp>
      <p:pic>
        <p:nvPicPr>
          <p:cNvPr id="13" name="Picture 12">
            <a:extLst>
              <a:ext uri="{FF2B5EF4-FFF2-40B4-BE49-F238E27FC236}">
                <a16:creationId xmlns:a16="http://schemas.microsoft.com/office/drawing/2014/main" id="{AA504390-CBCB-40C1-8131-68D7152B9C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309391"/>
            <a:ext cx="387879" cy="381000"/>
          </a:xfrm>
          <a:prstGeom prst="rect">
            <a:avLst/>
          </a:prstGeom>
        </p:spPr>
      </p:pic>
      <p:sp>
        <p:nvSpPr>
          <p:cNvPr id="14" name="Content Placeholder 1">
            <a:extLst>
              <a:ext uri="{FF2B5EF4-FFF2-40B4-BE49-F238E27FC236}">
                <a16:creationId xmlns:a16="http://schemas.microsoft.com/office/drawing/2014/main" id="{416A7DC4-09C0-41E7-9AFF-44403095AFEB}"/>
              </a:ext>
            </a:extLst>
          </p:cNvPr>
          <p:cNvSpPr txBox="1">
            <a:spLocks/>
          </p:cNvSpPr>
          <p:nvPr/>
        </p:nvSpPr>
        <p:spPr>
          <a:xfrm>
            <a:off x="1190567" y="5267961"/>
            <a:ext cx="3669957" cy="2988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Grief or Loss</a:t>
            </a:r>
          </a:p>
        </p:txBody>
      </p:sp>
      <p:sp>
        <p:nvSpPr>
          <p:cNvPr id="15" name="Content Placeholder 1">
            <a:extLst>
              <a:ext uri="{FF2B5EF4-FFF2-40B4-BE49-F238E27FC236}">
                <a16:creationId xmlns:a16="http://schemas.microsoft.com/office/drawing/2014/main" id="{59B09BFF-ED41-4723-80EE-66336776FD14}"/>
              </a:ext>
            </a:extLst>
          </p:cNvPr>
          <p:cNvSpPr txBox="1">
            <a:spLocks/>
          </p:cNvSpPr>
          <p:nvPr/>
        </p:nvSpPr>
        <p:spPr>
          <a:xfrm>
            <a:off x="6448367" y="2606879"/>
            <a:ext cx="3669957" cy="2988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Financial or Legal Stressors</a:t>
            </a:r>
          </a:p>
        </p:txBody>
      </p:sp>
      <p:pic>
        <p:nvPicPr>
          <p:cNvPr id="16" name="Picture 15">
            <a:extLst>
              <a:ext uri="{FF2B5EF4-FFF2-40B4-BE49-F238E27FC236}">
                <a16:creationId xmlns:a16="http://schemas.microsoft.com/office/drawing/2014/main" id="{81BF88BA-56FE-4A0D-B255-1095580167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648309"/>
            <a:ext cx="387879" cy="381000"/>
          </a:xfrm>
          <a:prstGeom prst="rect">
            <a:avLst/>
          </a:prstGeom>
        </p:spPr>
      </p:pic>
      <p:sp>
        <p:nvSpPr>
          <p:cNvPr id="17" name="Content Placeholder 1">
            <a:extLst>
              <a:ext uri="{FF2B5EF4-FFF2-40B4-BE49-F238E27FC236}">
                <a16:creationId xmlns:a16="http://schemas.microsoft.com/office/drawing/2014/main" id="{A2393478-9385-4F3F-B237-B136EDA5DDDD}"/>
              </a:ext>
            </a:extLst>
          </p:cNvPr>
          <p:cNvSpPr txBox="1">
            <a:spLocks/>
          </p:cNvSpPr>
          <p:nvPr/>
        </p:nvSpPr>
        <p:spPr>
          <a:xfrm>
            <a:off x="6483879" y="3395306"/>
            <a:ext cx="3863787" cy="2988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Substance Abuse or Addiction</a:t>
            </a:r>
          </a:p>
        </p:txBody>
      </p:sp>
      <p:pic>
        <p:nvPicPr>
          <p:cNvPr id="18" name="Picture 17">
            <a:extLst>
              <a:ext uri="{FF2B5EF4-FFF2-40B4-BE49-F238E27FC236}">
                <a16:creationId xmlns:a16="http://schemas.microsoft.com/office/drawing/2014/main" id="{1C166740-D9F0-49E5-9F32-49A62BC415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75" y="3403996"/>
            <a:ext cx="387879" cy="381000"/>
          </a:xfrm>
          <a:prstGeom prst="rect">
            <a:avLst/>
          </a:prstGeom>
        </p:spPr>
      </p:pic>
      <p:sp>
        <p:nvSpPr>
          <p:cNvPr id="19" name="Content Placeholder 1">
            <a:extLst>
              <a:ext uri="{FF2B5EF4-FFF2-40B4-BE49-F238E27FC236}">
                <a16:creationId xmlns:a16="http://schemas.microsoft.com/office/drawing/2014/main" id="{8D52F912-45E6-43DA-BB34-BB900BE1CCDF}"/>
              </a:ext>
            </a:extLst>
          </p:cNvPr>
          <p:cNvSpPr txBox="1">
            <a:spLocks/>
          </p:cNvSpPr>
          <p:nvPr/>
        </p:nvSpPr>
        <p:spPr>
          <a:xfrm>
            <a:off x="6448367" y="4382923"/>
            <a:ext cx="3669957" cy="2988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Senior Care Planning</a:t>
            </a:r>
          </a:p>
        </p:txBody>
      </p:sp>
      <p:pic>
        <p:nvPicPr>
          <p:cNvPr id="20" name="Picture 19">
            <a:extLst>
              <a:ext uri="{FF2B5EF4-FFF2-40B4-BE49-F238E27FC236}">
                <a16:creationId xmlns:a16="http://schemas.microsoft.com/office/drawing/2014/main" id="{08C3D6BF-D9CB-4DDF-ABCD-F7BC97944B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407575"/>
            <a:ext cx="387879" cy="381000"/>
          </a:xfrm>
          <a:prstGeom prst="rect">
            <a:avLst/>
          </a:prstGeom>
        </p:spPr>
      </p:pic>
      <p:pic>
        <p:nvPicPr>
          <p:cNvPr id="4" name="Picture 3">
            <a:extLst>
              <a:ext uri="{FF2B5EF4-FFF2-40B4-BE49-F238E27FC236}">
                <a16:creationId xmlns:a16="http://schemas.microsoft.com/office/drawing/2014/main" id="{A124B6BA-96BB-80CF-12D4-73B17FB019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6197" y="5054187"/>
            <a:ext cx="387879" cy="381000"/>
          </a:xfrm>
          <a:prstGeom prst="rect">
            <a:avLst/>
          </a:prstGeom>
        </p:spPr>
      </p:pic>
      <p:sp>
        <p:nvSpPr>
          <p:cNvPr id="5" name="Content Placeholder 1">
            <a:extLst>
              <a:ext uri="{FF2B5EF4-FFF2-40B4-BE49-F238E27FC236}">
                <a16:creationId xmlns:a16="http://schemas.microsoft.com/office/drawing/2014/main" id="{E5877D1F-02D9-4375-4ED5-2E5B9ED86C4B}"/>
              </a:ext>
            </a:extLst>
          </p:cNvPr>
          <p:cNvSpPr txBox="1">
            <a:spLocks/>
          </p:cNvSpPr>
          <p:nvPr/>
        </p:nvSpPr>
        <p:spPr>
          <a:xfrm>
            <a:off x="6524076" y="5067307"/>
            <a:ext cx="3669957" cy="2988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Myriad Pro Light" panose="020B0403030403020204" pitchFamily="34" charset="0"/>
                <a:ea typeface="+mn-ea"/>
                <a:cs typeface="+mn-cs"/>
              </a:rPr>
              <a:t>Support in the Workplace for Staff and Supervisors</a:t>
            </a:r>
          </a:p>
        </p:txBody>
      </p:sp>
    </p:spTree>
    <p:extLst>
      <p:ext uri="{BB962C8B-B14F-4D97-AF65-F5344CB8AC3E}">
        <p14:creationId xmlns:p14="http://schemas.microsoft.com/office/powerpoint/2010/main" val="323292174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1BDC-6ACB-841E-8EFE-6CF1D4B35307}"/>
              </a:ext>
            </a:extLst>
          </p:cNvPr>
          <p:cNvSpPr>
            <a:spLocks noGrp="1"/>
          </p:cNvSpPr>
          <p:nvPr>
            <p:ph type="title"/>
          </p:nvPr>
        </p:nvSpPr>
        <p:spPr/>
        <p:txBody>
          <a:bodyPr/>
          <a:lstStyle/>
          <a:p>
            <a:r>
              <a:rPr lang="en-US" dirty="0"/>
              <a:t>Financial Counseling</a:t>
            </a:r>
          </a:p>
        </p:txBody>
      </p:sp>
      <p:sp>
        <p:nvSpPr>
          <p:cNvPr id="3" name="Content Placeholder 2">
            <a:extLst>
              <a:ext uri="{FF2B5EF4-FFF2-40B4-BE49-F238E27FC236}">
                <a16:creationId xmlns:a16="http://schemas.microsoft.com/office/drawing/2014/main" id="{8E5B4DB3-A064-FACF-8018-3873FBBCC14A}"/>
              </a:ext>
            </a:extLst>
          </p:cNvPr>
          <p:cNvSpPr>
            <a:spLocks noGrp="1"/>
          </p:cNvSpPr>
          <p:nvPr>
            <p:ph idx="1"/>
          </p:nvPr>
        </p:nvSpPr>
        <p:spPr>
          <a:xfrm>
            <a:off x="5365124" y="1651877"/>
            <a:ext cx="6212983" cy="4401194"/>
          </a:xfrm>
        </p:spPr>
        <p:txBody>
          <a:bodyPr>
            <a:normAutofit fontScale="92500" lnSpcReduction="20000"/>
          </a:bodyPr>
          <a:lstStyle/>
          <a:p>
            <a:pPr marL="0" indent="0">
              <a:buNone/>
            </a:pPr>
            <a:r>
              <a:rPr lang="en-US" dirty="0">
                <a:solidFill>
                  <a:srgbClr val="5B9BD5"/>
                </a:solidFill>
                <a:latin typeface="Franklin Gothic Heavy" panose="020B0903020102020204" pitchFamily="34" charset="0"/>
              </a:rPr>
              <a:t>Can include :</a:t>
            </a:r>
          </a:p>
          <a:p>
            <a:pPr lvl="1"/>
            <a:r>
              <a:rPr lang="en-US" dirty="0"/>
              <a:t>Counseling to build skills for budgeting, shopping addiction, planning for big expenses, building skills for stress related to finances, communication between family members on finances, coping with scams, and other needs that can be addressed in counseling</a:t>
            </a:r>
          </a:p>
          <a:p>
            <a:pPr marL="457200" lvl="1" indent="0">
              <a:buNone/>
            </a:pPr>
            <a:endParaRPr lang="en-US" dirty="0"/>
          </a:p>
          <a:p>
            <a:pPr lvl="1"/>
            <a:r>
              <a:rPr lang="en-US" dirty="0"/>
              <a:t>Referrals to financial resources for credit counseling, debt management, money management, etc. </a:t>
            </a:r>
          </a:p>
          <a:p>
            <a:pPr marL="457200" lvl="1" indent="0">
              <a:buNone/>
            </a:pPr>
            <a:endParaRPr lang="en-US" dirty="0"/>
          </a:p>
          <a:p>
            <a:pPr lvl="1"/>
            <a:r>
              <a:rPr lang="en-US" dirty="0"/>
              <a:t>Financial programs associated with the company you work for</a:t>
            </a:r>
          </a:p>
        </p:txBody>
      </p:sp>
      <p:sp>
        <p:nvSpPr>
          <p:cNvPr id="4" name="Slide Number Placeholder 3">
            <a:extLst>
              <a:ext uri="{FF2B5EF4-FFF2-40B4-BE49-F238E27FC236}">
                <a16:creationId xmlns:a16="http://schemas.microsoft.com/office/drawing/2014/main" id="{AB8865CD-E27A-E80C-81D9-31F1AC37AD7F}"/>
              </a:ext>
            </a:extLst>
          </p:cNvPr>
          <p:cNvSpPr>
            <a:spLocks noGrp="1"/>
          </p:cNvSpPr>
          <p:nvPr>
            <p:ph type="sldNum" sz="quarter" idx="12"/>
          </p:nvPr>
        </p:nvSpPr>
        <p:spPr/>
        <p:txBody>
          <a:bodyPr/>
          <a:lstStyle/>
          <a:p>
            <a:fld id="{3894DCAD-5505-4919-AA38-7182AF275902}" type="slidenum">
              <a:rPr lang="en-US" smtClean="0"/>
              <a:pPr/>
              <a:t>4</a:t>
            </a:fld>
            <a:endParaRPr lang="en-US" dirty="0"/>
          </a:p>
        </p:txBody>
      </p:sp>
      <p:sp>
        <p:nvSpPr>
          <p:cNvPr id="5" name="Footer Placeholder 4">
            <a:extLst>
              <a:ext uri="{FF2B5EF4-FFF2-40B4-BE49-F238E27FC236}">
                <a16:creationId xmlns:a16="http://schemas.microsoft.com/office/drawing/2014/main" id="{8FCE3C72-0658-14D6-1AC0-72D5C2B1ACC9}"/>
              </a:ext>
            </a:extLst>
          </p:cNvPr>
          <p:cNvSpPr>
            <a:spLocks noGrp="1"/>
          </p:cNvSpPr>
          <p:nvPr>
            <p:ph type="ftr" sz="quarter" idx="11"/>
          </p:nvPr>
        </p:nvSpPr>
        <p:spPr/>
        <p:txBody>
          <a:bodyPr/>
          <a:lstStyle/>
          <a:p>
            <a:r>
              <a:rPr lang="en-US">
                <a:latin typeface="Myriad Pro" panose="020B0503030403020204" pitchFamily="34" charset="0"/>
              </a:rPr>
              <a:t>CONFIDENTIAL: This presentation is solely for the use of the recipient and cannot not be reproduced or circulated without Blomquist Hale Solutions written consent. </a:t>
            </a:r>
            <a:endParaRPr lang="en-US" sz="1100" dirty="0">
              <a:latin typeface="Myriad Pro" panose="020B0503030403020204" pitchFamily="34" charset="0"/>
            </a:endParaRPr>
          </a:p>
        </p:txBody>
      </p:sp>
      <p:pic>
        <p:nvPicPr>
          <p:cNvPr id="7" name="Picture 6">
            <a:extLst>
              <a:ext uri="{FF2B5EF4-FFF2-40B4-BE49-F238E27FC236}">
                <a16:creationId xmlns:a16="http://schemas.microsoft.com/office/drawing/2014/main" id="{34104BA8-6106-A4CE-5C45-9CD35CF1D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83" y="1651877"/>
            <a:ext cx="4751231" cy="4751231"/>
          </a:xfrm>
          <a:prstGeom prst="rect">
            <a:avLst/>
          </a:prstGeom>
        </p:spPr>
      </p:pic>
    </p:spTree>
    <p:extLst>
      <p:ext uri="{BB962C8B-B14F-4D97-AF65-F5344CB8AC3E}">
        <p14:creationId xmlns:p14="http://schemas.microsoft.com/office/powerpoint/2010/main" val="2158255941"/>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19E0-FB4F-EE8B-7956-2E609A48CD9A}"/>
              </a:ext>
            </a:extLst>
          </p:cNvPr>
          <p:cNvSpPr>
            <a:spLocks noGrp="1"/>
          </p:cNvSpPr>
          <p:nvPr>
            <p:ph type="title"/>
          </p:nvPr>
        </p:nvSpPr>
        <p:spPr/>
        <p:txBody>
          <a:bodyPr/>
          <a:lstStyle/>
          <a:p>
            <a:r>
              <a:rPr lang="en-US" dirty="0"/>
              <a:t>Legal Counseling</a:t>
            </a:r>
          </a:p>
        </p:txBody>
      </p:sp>
      <p:sp>
        <p:nvSpPr>
          <p:cNvPr id="3" name="Content Placeholder 2">
            <a:extLst>
              <a:ext uri="{FF2B5EF4-FFF2-40B4-BE49-F238E27FC236}">
                <a16:creationId xmlns:a16="http://schemas.microsoft.com/office/drawing/2014/main" id="{C494F855-6245-5D98-2703-D7F99DEAE1C9}"/>
              </a:ext>
            </a:extLst>
          </p:cNvPr>
          <p:cNvSpPr>
            <a:spLocks noGrp="1"/>
          </p:cNvSpPr>
          <p:nvPr>
            <p:ph idx="1"/>
          </p:nvPr>
        </p:nvSpPr>
        <p:spPr>
          <a:xfrm>
            <a:off x="662031" y="1623853"/>
            <a:ext cx="6844048" cy="4639453"/>
          </a:xfrm>
        </p:spPr>
        <p:txBody>
          <a:bodyPr/>
          <a:lstStyle/>
          <a:p>
            <a:pPr marL="0" indent="0">
              <a:buNone/>
            </a:pPr>
            <a:r>
              <a:rPr lang="en-US" dirty="0">
                <a:solidFill>
                  <a:srgbClr val="5B9BD5"/>
                </a:solidFill>
                <a:latin typeface="Franklin Gothic Heavy" panose="020B0903020102020204" pitchFamily="34" charset="0"/>
              </a:rPr>
              <a:t>Can include :</a:t>
            </a:r>
          </a:p>
          <a:p>
            <a:pPr lvl="1"/>
            <a:r>
              <a:rPr lang="en-US" dirty="0"/>
              <a:t>Referral to a legal consultation group for a free 15-minute consultations</a:t>
            </a:r>
          </a:p>
          <a:p>
            <a:pPr marL="457200" lvl="1" indent="0">
              <a:buNone/>
            </a:pPr>
            <a:endParaRPr lang="en-US" dirty="0"/>
          </a:p>
          <a:p>
            <a:pPr lvl="1"/>
            <a:r>
              <a:rPr lang="en-US" dirty="0"/>
              <a:t>Referrals to legal aid groups</a:t>
            </a:r>
          </a:p>
          <a:p>
            <a:pPr marL="457200" lvl="1" indent="0">
              <a:buNone/>
            </a:pPr>
            <a:endParaRPr lang="en-US" dirty="0"/>
          </a:p>
          <a:p>
            <a:pPr lvl="1"/>
            <a:r>
              <a:rPr lang="en-US" dirty="0"/>
              <a:t>Counseling to cope with legal stressors</a:t>
            </a:r>
          </a:p>
          <a:p>
            <a:pPr lvl="1"/>
            <a:endParaRPr lang="en-US" dirty="0"/>
          </a:p>
          <a:p>
            <a:r>
              <a:rPr lang="en-US" sz="2000" dirty="0"/>
              <a:t>Does not include counseling for court needs or legal advice from our counselors</a:t>
            </a:r>
          </a:p>
        </p:txBody>
      </p:sp>
      <p:sp>
        <p:nvSpPr>
          <p:cNvPr id="4" name="Slide Number Placeholder 3">
            <a:extLst>
              <a:ext uri="{FF2B5EF4-FFF2-40B4-BE49-F238E27FC236}">
                <a16:creationId xmlns:a16="http://schemas.microsoft.com/office/drawing/2014/main" id="{3C252CA6-AFF3-ACD8-FA46-FB3F2044D167}"/>
              </a:ext>
            </a:extLst>
          </p:cNvPr>
          <p:cNvSpPr>
            <a:spLocks noGrp="1"/>
          </p:cNvSpPr>
          <p:nvPr>
            <p:ph type="sldNum" sz="quarter" idx="12"/>
          </p:nvPr>
        </p:nvSpPr>
        <p:spPr/>
        <p:txBody>
          <a:bodyPr/>
          <a:lstStyle/>
          <a:p>
            <a:fld id="{3894DCAD-5505-4919-AA38-7182AF275902}" type="slidenum">
              <a:rPr lang="en-US" smtClean="0"/>
              <a:pPr/>
              <a:t>5</a:t>
            </a:fld>
            <a:endParaRPr lang="en-US" dirty="0"/>
          </a:p>
        </p:txBody>
      </p:sp>
      <p:sp>
        <p:nvSpPr>
          <p:cNvPr id="5" name="Footer Placeholder 4">
            <a:extLst>
              <a:ext uri="{FF2B5EF4-FFF2-40B4-BE49-F238E27FC236}">
                <a16:creationId xmlns:a16="http://schemas.microsoft.com/office/drawing/2014/main" id="{9CB0F438-5F35-CB78-8FF2-583E31F1D1F5}"/>
              </a:ext>
            </a:extLst>
          </p:cNvPr>
          <p:cNvSpPr>
            <a:spLocks noGrp="1"/>
          </p:cNvSpPr>
          <p:nvPr>
            <p:ph type="ftr" sz="quarter" idx="11"/>
          </p:nvPr>
        </p:nvSpPr>
        <p:spPr/>
        <p:txBody>
          <a:bodyPr/>
          <a:lstStyle/>
          <a:p>
            <a:r>
              <a:rPr lang="en-US">
                <a:latin typeface="Myriad Pro" panose="020B0503030403020204" pitchFamily="34" charset="0"/>
              </a:rPr>
              <a:t>CONFIDENTIAL: This presentation is solely for the use of the recipient and cannot not be reproduced or circulated without Blomquist Hale Solutions written consent. </a:t>
            </a:r>
            <a:endParaRPr lang="en-US" sz="1100" dirty="0">
              <a:latin typeface="Myriad Pro" panose="020B0503030403020204" pitchFamily="34" charset="0"/>
            </a:endParaRPr>
          </a:p>
        </p:txBody>
      </p:sp>
      <p:pic>
        <p:nvPicPr>
          <p:cNvPr id="7" name="Picture 6">
            <a:extLst>
              <a:ext uri="{FF2B5EF4-FFF2-40B4-BE49-F238E27FC236}">
                <a16:creationId xmlns:a16="http://schemas.microsoft.com/office/drawing/2014/main" id="{7E4D5078-3566-4EAC-D218-498D692DA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248" y="1837188"/>
            <a:ext cx="4039299" cy="4039299"/>
          </a:xfrm>
          <a:prstGeom prst="rect">
            <a:avLst/>
          </a:prstGeom>
        </p:spPr>
      </p:pic>
    </p:spTree>
    <p:extLst>
      <p:ext uri="{BB962C8B-B14F-4D97-AF65-F5344CB8AC3E}">
        <p14:creationId xmlns:p14="http://schemas.microsoft.com/office/powerpoint/2010/main" val="3063185572"/>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CE31-5000-80FF-5456-A2CF3E4A5CBA}"/>
              </a:ext>
            </a:extLst>
          </p:cNvPr>
          <p:cNvSpPr>
            <a:spLocks noGrp="1"/>
          </p:cNvSpPr>
          <p:nvPr>
            <p:ph type="title"/>
          </p:nvPr>
        </p:nvSpPr>
        <p:spPr/>
        <p:txBody>
          <a:bodyPr/>
          <a:lstStyle/>
          <a:p>
            <a:r>
              <a:rPr lang="en-US" dirty="0"/>
              <a:t>Senior Planning</a:t>
            </a:r>
          </a:p>
        </p:txBody>
      </p:sp>
      <p:sp>
        <p:nvSpPr>
          <p:cNvPr id="3" name="Content Placeholder 2">
            <a:extLst>
              <a:ext uri="{FF2B5EF4-FFF2-40B4-BE49-F238E27FC236}">
                <a16:creationId xmlns:a16="http://schemas.microsoft.com/office/drawing/2014/main" id="{FF9BB515-D127-0698-A748-64B71F95C6FC}"/>
              </a:ext>
            </a:extLst>
          </p:cNvPr>
          <p:cNvSpPr>
            <a:spLocks noGrp="1"/>
          </p:cNvSpPr>
          <p:nvPr>
            <p:ph idx="1"/>
          </p:nvPr>
        </p:nvSpPr>
        <p:spPr>
          <a:xfrm>
            <a:off x="5642955" y="1668064"/>
            <a:ext cx="6356797" cy="4272405"/>
          </a:xfrm>
        </p:spPr>
        <p:txBody>
          <a:bodyPr>
            <a:normAutofit fontScale="92500"/>
          </a:bodyPr>
          <a:lstStyle/>
          <a:p>
            <a:pPr marL="0" indent="0">
              <a:buNone/>
            </a:pPr>
            <a:r>
              <a:rPr lang="en-US" dirty="0">
                <a:solidFill>
                  <a:srgbClr val="5B9BD5"/>
                </a:solidFill>
                <a:latin typeface="Franklin Gothic Heavy" panose="020B0903020102020204" pitchFamily="34" charset="0"/>
              </a:rPr>
              <a:t>Can include :</a:t>
            </a:r>
          </a:p>
          <a:p>
            <a:pPr marL="0" indent="0">
              <a:buNone/>
            </a:pPr>
            <a:endParaRPr lang="en-US" dirty="0">
              <a:solidFill>
                <a:srgbClr val="5B9BD5"/>
              </a:solidFill>
              <a:latin typeface="Franklin Gothic Heavy" panose="020B0903020102020204" pitchFamily="34" charset="0"/>
            </a:endParaRPr>
          </a:p>
          <a:p>
            <a:pPr lvl="1"/>
            <a:r>
              <a:rPr lang="en-US" dirty="0"/>
              <a:t>Planning for the needs of a senior including yourself or a family member or someone with severe disabilities which can include connecting you with information on available services in your/their area</a:t>
            </a:r>
          </a:p>
          <a:p>
            <a:pPr marL="457200" lvl="1" indent="0">
              <a:buNone/>
            </a:pPr>
            <a:endParaRPr lang="en-US" dirty="0"/>
          </a:p>
          <a:p>
            <a:pPr lvl="1"/>
            <a:r>
              <a:rPr lang="en-US" dirty="0"/>
              <a:t>Supportive counseling and psychoeducation for handling the unique struggles that come with aging or caring for an aging/disabled loved one</a:t>
            </a:r>
          </a:p>
        </p:txBody>
      </p:sp>
      <p:sp>
        <p:nvSpPr>
          <p:cNvPr id="4" name="Slide Number Placeholder 3">
            <a:extLst>
              <a:ext uri="{FF2B5EF4-FFF2-40B4-BE49-F238E27FC236}">
                <a16:creationId xmlns:a16="http://schemas.microsoft.com/office/drawing/2014/main" id="{4BF7A9CD-35CB-213A-B6E5-2A5BAAA52D3E}"/>
              </a:ext>
            </a:extLst>
          </p:cNvPr>
          <p:cNvSpPr>
            <a:spLocks noGrp="1"/>
          </p:cNvSpPr>
          <p:nvPr>
            <p:ph type="sldNum" sz="quarter" idx="12"/>
          </p:nvPr>
        </p:nvSpPr>
        <p:spPr/>
        <p:txBody>
          <a:bodyPr/>
          <a:lstStyle/>
          <a:p>
            <a:fld id="{3894DCAD-5505-4919-AA38-7182AF275902}" type="slidenum">
              <a:rPr lang="en-US" smtClean="0"/>
              <a:pPr/>
              <a:t>6</a:t>
            </a:fld>
            <a:endParaRPr lang="en-US" dirty="0"/>
          </a:p>
        </p:txBody>
      </p:sp>
      <p:sp>
        <p:nvSpPr>
          <p:cNvPr id="5" name="Footer Placeholder 4">
            <a:extLst>
              <a:ext uri="{FF2B5EF4-FFF2-40B4-BE49-F238E27FC236}">
                <a16:creationId xmlns:a16="http://schemas.microsoft.com/office/drawing/2014/main" id="{EEA9D006-C1A7-6FB7-B602-726EB8DE4071}"/>
              </a:ext>
            </a:extLst>
          </p:cNvPr>
          <p:cNvSpPr>
            <a:spLocks noGrp="1"/>
          </p:cNvSpPr>
          <p:nvPr>
            <p:ph type="ftr" sz="quarter" idx="11"/>
          </p:nvPr>
        </p:nvSpPr>
        <p:spPr/>
        <p:txBody>
          <a:bodyPr/>
          <a:lstStyle/>
          <a:p>
            <a:r>
              <a:rPr lang="en-US">
                <a:latin typeface="Myriad Pro" panose="020B0503030403020204" pitchFamily="34" charset="0"/>
              </a:rPr>
              <a:t>CONFIDENTIAL: This presentation is solely for the use of the recipient and cannot not be reproduced or circulated without Blomquist Hale Solutions written consent. </a:t>
            </a:r>
            <a:endParaRPr lang="en-US" sz="1100" dirty="0">
              <a:latin typeface="Myriad Pro" panose="020B0503030403020204" pitchFamily="34" charset="0"/>
            </a:endParaRPr>
          </a:p>
        </p:txBody>
      </p:sp>
      <p:pic>
        <p:nvPicPr>
          <p:cNvPr id="7" name="Picture 6">
            <a:extLst>
              <a:ext uri="{FF2B5EF4-FFF2-40B4-BE49-F238E27FC236}">
                <a16:creationId xmlns:a16="http://schemas.microsoft.com/office/drawing/2014/main" id="{19FD71DD-D577-49BA-A4D0-26DC1EC52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56500"/>
            <a:ext cx="4374158" cy="4374158"/>
          </a:xfrm>
          <a:prstGeom prst="rect">
            <a:avLst/>
          </a:prstGeom>
        </p:spPr>
      </p:pic>
    </p:spTree>
    <p:extLst>
      <p:ext uri="{BB962C8B-B14F-4D97-AF65-F5344CB8AC3E}">
        <p14:creationId xmlns:p14="http://schemas.microsoft.com/office/powerpoint/2010/main" val="1284197634"/>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3F00E-4839-4BB5-6AC6-59D7B615F22A}"/>
              </a:ext>
            </a:extLst>
          </p:cNvPr>
          <p:cNvSpPr>
            <a:spLocks noGrp="1"/>
          </p:cNvSpPr>
          <p:nvPr>
            <p:ph type="title"/>
          </p:nvPr>
        </p:nvSpPr>
        <p:spPr/>
        <p:txBody>
          <a:bodyPr/>
          <a:lstStyle/>
          <a:p>
            <a:r>
              <a:rPr lang="en-US" dirty="0"/>
              <a:t>Support for the Workplace</a:t>
            </a:r>
          </a:p>
        </p:txBody>
      </p:sp>
      <p:sp>
        <p:nvSpPr>
          <p:cNvPr id="3" name="Content Placeholder 2">
            <a:extLst>
              <a:ext uri="{FF2B5EF4-FFF2-40B4-BE49-F238E27FC236}">
                <a16:creationId xmlns:a16="http://schemas.microsoft.com/office/drawing/2014/main" id="{95B88E86-4954-0A5F-EE73-30E31DC847D2}"/>
              </a:ext>
            </a:extLst>
          </p:cNvPr>
          <p:cNvSpPr>
            <a:spLocks noGrp="1"/>
          </p:cNvSpPr>
          <p:nvPr>
            <p:ph idx="1"/>
          </p:nvPr>
        </p:nvSpPr>
        <p:spPr>
          <a:xfrm>
            <a:off x="367360" y="1905674"/>
            <a:ext cx="7181863" cy="4075810"/>
          </a:xfrm>
        </p:spPr>
        <p:txBody>
          <a:bodyPr>
            <a:normAutofit fontScale="92500" lnSpcReduction="20000"/>
          </a:bodyPr>
          <a:lstStyle/>
          <a:p>
            <a:pPr marL="0" indent="0">
              <a:buNone/>
            </a:pPr>
            <a:r>
              <a:rPr lang="en-US" dirty="0">
                <a:solidFill>
                  <a:srgbClr val="5B9BD5"/>
                </a:solidFill>
                <a:latin typeface="Franklin Gothic Heavy" panose="020B0903020102020204" pitchFamily="34" charset="0"/>
              </a:rPr>
              <a:t>Can include :</a:t>
            </a:r>
          </a:p>
          <a:p>
            <a:pPr marL="0" indent="0">
              <a:buNone/>
            </a:pPr>
            <a:endParaRPr lang="en-US" dirty="0">
              <a:solidFill>
                <a:srgbClr val="5B9BD5"/>
              </a:solidFill>
              <a:latin typeface="Franklin Gothic Heavy" panose="020B0903020102020204" pitchFamily="34" charset="0"/>
            </a:endParaRPr>
          </a:p>
          <a:p>
            <a:pPr lvl="1"/>
            <a:r>
              <a:rPr lang="en-US" dirty="0"/>
              <a:t>Tailored webinars or lunch and learns for the workplace</a:t>
            </a:r>
          </a:p>
          <a:p>
            <a:pPr marL="457200" lvl="1" indent="0">
              <a:buNone/>
            </a:pPr>
            <a:endParaRPr lang="en-US" dirty="0"/>
          </a:p>
          <a:p>
            <a:pPr lvl="1"/>
            <a:r>
              <a:rPr lang="en-US" dirty="0"/>
              <a:t>Response/support when there are incidents that have impacted the workplace</a:t>
            </a:r>
          </a:p>
          <a:p>
            <a:pPr marL="457200" lvl="1" indent="0">
              <a:buNone/>
            </a:pPr>
            <a:endParaRPr lang="en-US" dirty="0"/>
          </a:p>
          <a:p>
            <a:pPr lvl="1"/>
            <a:r>
              <a:rPr lang="en-US" dirty="0"/>
              <a:t>Supervisor referrals; a supervisor referring an employee for a specific need often related to the workplace. Sometimes including an employee improvement plan, anger management, leadership skill building, and/or addressing team needs from a mental health perspective</a:t>
            </a:r>
          </a:p>
          <a:p>
            <a:pPr lvl="1"/>
            <a:endParaRPr lang="en-US" dirty="0"/>
          </a:p>
        </p:txBody>
      </p:sp>
      <p:sp>
        <p:nvSpPr>
          <p:cNvPr id="4" name="Slide Number Placeholder 3">
            <a:extLst>
              <a:ext uri="{FF2B5EF4-FFF2-40B4-BE49-F238E27FC236}">
                <a16:creationId xmlns:a16="http://schemas.microsoft.com/office/drawing/2014/main" id="{6F5B298E-D2FD-CCA6-5EC1-FB56CBFE8759}"/>
              </a:ext>
            </a:extLst>
          </p:cNvPr>
          <p:cNvSpPr>
            <a:spLocks noGrp="1"/>
          </p:cNvSpPr>
          <p:nvPr>
            <p:ph type="sldNum" sz="quarter" idx="12"/>
          </p:nvPr>
        </p:nvSpPr>
        <p:spPr/>
        <p:txBody>
          <a:bodyPr/>
          <a:lstStyle/>
          <a:p>
            <a:fld id="{3894DCAD-5505-4919-AA38-7182AF275902}" type="slidenum">
              <a:rPr lang="en-US" smtClean="0"/>
              <a:pPr/>
              <a:t>7</a:t>
            </a:fld>
            <a:endParaRPr lang="en-US" dirty="0"/>
          </a:p>
        </p:txBody>
      </p:sp>
      <p:sp>
        <p:nvSpPr>
          <p:cNvPr id="5" name="Footer Placeholder 4">
            <a:extLst>
              <a:ext uri="{FF2B5EF4-FFF2-40B4-BE49-F238E27FC236}">
                <a16:creationId xmlns:a16="http://schemas.microsoft.com/office/drawing/2014/main" id="{B99ED67A-88B5-807A-02CB-DD693F8D2C93}"/>
              </a:ext>
            </a:extLst>
          </p:cNvPr>
          <p:cNvSpPr>
            <a:spLocks noGrp="1"/>
          </p:cNvSpPr>
          <p:nvPr>
            <p:ph type="ftr" sz="quarter" idx="11"/>
          </p:nvPr>
        </p:nvSpPr>
        <p:spPr/>
        <p:txBody>
          <a:bodyPr/>
          <a:lstStyle/>
          <a:p>
            <a:r>
              <a:rPr lang="en-US">
                <a:latin typeface="Myriad Pro" panose="020B0503030403020204" pitchFamily="34" charset="0"/>
              </a:rPr>
              <a:t>CONFIDENTIAL: This presentation is solely for the use of the recipient and cannot not be reproduced or circulated without Blomquist Hale Solutions written consent. </a:t>
            </a:r>
            <a:endParaRPr lang="en-US" sz="1100" dirty="0">
              <a:latin typeface="Myriad Pro" panose="020B0503030403020204" pitchFamily="34" charset="0"/>
            </a:endParaRPr>
          </a:p>
        </p:txBody>
      </p:sp>
      <p:pic>
        <p:nvPicPr>
          <p:cNvPr id="7" name="Picture 6">
            <a:extLst>
              <a:ext uri="{FF2B5EF4-FFF2-40B4-BE49-F238E27FC236}">
                <a16:creationId xmlns:a16="http://schemas.microsoft.com/office/drawing/2014/main" id="{FADD37AD-9478-4568-22D8-0AF143C15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9223" y="1814873"/>
            <a:ext cx="4257413" cy="4257413"/>
          </a:xfrm>
          <a:prstGeom prst="rect">
            <a:avLst/>
          </a:prstGeom>
        </p:spPr>
      </p:pic>
    </p:spTree>
    <p:extLst>
      <p:ext uri="{BB962C8B-B14F-4D97-AF65-F5344CB8AC3E}">
        <p14:creationId xmlns:p14="http://schemas.microsoft.com/office/powerpoint/2010/main" val="4217441216"/>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C757-BC1B-52C5-36FE-D571D17DB7C2}"/>
              </a:ext>
            </a:extLst>
          </p:cNvPr>
          <p:cNvSpPr>
            <a:spLocks noGrp="1"/>
          </p:cNvSpPr>
          <p:nvPr>
            <p:ph type="title"/>
          </p:nvPr>
        </p:nvSpPr>
        <p:spPr/>
        <p:txBody>
          <a:bodyPr/>
          <a:lstStyle/>
          <a:p>
            <a:r>
              <a:rPr lang="en-US" dirty="0"/>
              <a:t>How Do Supervisor Referrals Work</a:t>
            </a:r>
          </a:p>
        </p:txBody>
      </p:sp>
      <p:sp>
        <p:nvSpPr>
          <p:cNvPr id="3" name="Content Placeholder 2">
            <a:extLst>
              <a:ext uri="{FF2B5EF4-FFF2-40B4-BE49-F238E27FC236}">
                <a16:creationId xmlns:a16="http://schemas.microsoft.com/office/drawing/2014/main" id="{93602C46-32FD-6EB9-4452-099047353479}"/>
              </a:ext>
            </a:extLst>
          </p:cNvPr>
          <p:cNvSpPr>
            <a:spLocks noGrp="1"/>
          </p:cNvSpPr>
          <p:nvPr>
            <p:ph idx="1"/>
          </p:nvPr>
        </p:nvSpPr>
        <p:spPr>
          <a:xfrm>
            <a:off x="792051" y="1461753"/>
            <a:ext cx="5125791" cy="4829578"/>
          </a:xfrm>
        </p:spPr>
        <p:txBody>
          <a:bodyPr>
            <a:normAutofit lnSpcReduction="10000"/>
          </a:bodyPr>
          <a:lstStyle/>
          <a:p>
            <a:pPr marL="0" indent="0">
              <a:buNone/>
            </a:pPr>
            <a:r>
              <a:rPr lang="en-US" sz="3200" dirty="0"/>
              <a:t>If a supervisor has a concern for an employee that one of our counselors can help with; they can make a referral for services with Blomquist Hale to ensure that we know what the concern is, communicate with the supervisor if requested, and respond the concern quicker</a:t>
            </a:r>
          </a:p>
          <a:p>
            <a:endParaRPr lang="en-US" dirty="0"/>
          </a:p>
        </p:txBody>
      </p:sp>
      <p:sp>
        <p:nvSpPr>
          <p:cNvPr id="4" name="Slide Number Placeholder 3">
            <a:extLst>
              <a:ext uri="{FF2B5EF4-FFF2-40B4-BE49-F238E27FC236}">
                <a16:creationId xmlns:a16="http://schemas.microsoft.com/office/drawing/2014/main" id="{4E23262D-DD30-ADC6-F352-A897D761B23A}"/>
              </a:ext>
            </a:extLst>
          </p:cNvPr>
          <p:cNvSpPr>
            <a:spLocks noGrp="1"/>
          </p:cNvSpPr>
          <p:nvPr>
            <p:ph type="sldNum" sz="quarter" idx="12"/>
          </p:nvPr>
        </p:nvSpPr>
        <p:spPr/>
        <p:txBody>
          <a:bodyPr/>
          <a:lstStyle/>
          <a:p>
            <a:fld id="{3894DCAD-5505-4919-AA38-7182AF275902}" type="slidenum">
              <a:rPr lang="en-US" smtClean="0"/>
              <a:pPr/>
              <a:t>8</a:t>
            </a:fld>
            <a:endParaRPr lang="en-US" dirty="0"/>
          </a:p>
        </p:txBody>
      </p:sp>
      <p:sp>
        <p:nvSpPr>
          <p:cNvPr id="5" name="Footer Placeholder 4">
            <a:extLst>
              <a:ext uri="{FF2B5EF4-FFF2-40B4-BE49-F238E27FC236}">
                <a16:creationId xmlns:a16="http://schemas.microsoft.com/office/drawing/2014/main" id="{BB821C36-210D-C965-BC65-B9914F23BECB}"/>
              </a:ext>
            </a:extLst>
          </p:cNvPr>
          <p:cNvSpPr>
            <a:spLocks noGrp="1"/>
          </p:cNvSpPr>
          <p:nvPr>
            <p:ph type="ftr" sz="quarter" idx="11"/>
          </p:nvPr>
        </p:nvSpPr>
        <p:spPr/>
        <p:txBody>
          <a:bodyPr/>
          <a:lstStyle/>
          <a:p>
            <a:r>
              <a:rPr lang="en-US">
                <a:latin typeface="Myriad Pro" panose="020B0503030403020204" pitchFamily="34" charset="0"/>
              </a:rPr>
              <a:t>CONFIDENTIAL: This presentation is solely for the use of the recipient and cannot not be reproduced or circulated without Blomquist Hale Solutions written consent. </a:t>
            </a:r>
            <a:endParaRPr lang="en-US" sz="1100" dirty="0">
              <a:latin typeface="Myriad Pro" panose="020B0503030403020204" pitchFamily="34" charset="0"/>
            </a:endParaRPr>
          </a:p>
        </p:txBody>
      </p:sp>
      <p:sp>
        <p:nvSpPr>
          <p:cNvPr id="6" name="TextBox 5">
            <a:extLst>
              <a:ext uri="{FF2B5EF4-FFF2-40B4-BE49-F238E27FC236}">
                <a16:creationId xmlns:a16="http://schemas.microsoft.com/office/drawing/2014/main" id="{FE6B1B64-EF1B-9114-915E-1D0BA1766BDD}"/>
              </a:ext>
            </a:extLst>
          </p:cNvPr>
          <p:cNvSpPr txBox="1"/>
          <p:nvPr/>
        </p:nvSpPr>
        <p:spPr>
          <a:xfrm>
            <a:off x="5635580" y="1927005"/>
            <a:ext cx="5718220" cy="3754874"/>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t>Ideally the supervisor calls with the employee to make the appointment</a:t>
            </a:r>
          </a:p>
          <a:p>
            <a:pPr marL="742950" lvl="1" indent="-285750">
              <a:buFont typeface="Arial" panose="020B0604020202020204" pitchFamily="34" charset="0"/>
              <a:buChar char="•"/>
            </a:pPr>
            <a:r>
              <a:rPr lang="en-US" sz="2000" dirty="0"/>
              <a:t>A release of information gives permission for Blomquist Hale to communicate with the supervisor; this may be confirmation of attendance or more</a:t>
            </a:r>
          </a:p>
          <a:p>
            <a:pPr marL="742950" lvl="1" indent="-285750">
              <a:buFont typeface="Arial" panose="020B0604020202020204" pitchFamily="34" charset="0"/>
              <a:buChar char="•"/>
            </a:pPr>
            <a:r>
              <a:rPr lang="en-US" sz="2000" dirty="0"/>
              <a:t>Common supervisor referral requests include but are not limited to; concern about an employee after a crisis, building leadership skills, assessing concerns and making recommendations</a:t>
            </a:r>
          </a:p>
          <a:p>
            <a:endParaRPr lang="en-US" dirty="0"/>
          </a:p>
        </p:txBody>
      </p:sp>
    </p:spTree>
    <p:extLst>
      <p:ext uri="{BB962C8B-B14F-4D97-AF65-F5344CB8AC3E}">
        <p14:creationId xmlns:p14="http://schemas.microsoft.com/office/powerpoint/2010/main" val="2654859606"/>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C25D-220C-1E8C-108D-2E08088E674B}"/>
              </a:ext>
            </a:extLst>
          </p:cNvPr>
          <p:cNvSpPr>
            <a:spLocks noGrp="1"/>
          </p:cNvSpPr>
          <p:nvPr>
            <p:ph type="title"/>
          </p:nvPr>
        </p:nvSpPr>
        <p:spPr/>
        <p:txBody>
          <a:bodyPr/>
          <a:lstStyle/>
          <a:p>
            <a:r>
              <a:rPr lang="en-US" dirty="0"/>
              <a:t>Substance Abuse</a:t>
            </a:r>
          </a:p>
        </p:txBody>
      </p:sp>
      <p:sp>
        <p:nvSpPr>
          <p:cNvPr id="3" name="Content Placeholder 2">
            <a:extLst>
              <a:ext uri="{FF2B5EF4-FFF2-40B4-BE49-F238E27FC236}">
                <a16:creationId xmlns:a16="http://schemas.microsoft.com/office/drawing/2014/main" id="{0083C467-8FB0-FADA-4BB9-0EB1038F51F4}"/>
              </a:ext>
            </a:extLst>
          </p:cNvPr>
          <p:cNvSpPr>
            <a:spLocks noGrp="1"/>
          </p:cNvSpPr>
          <p:nvPr>
            <p:ph idx="1"/>
          </p:nvPr>
        </p:nvSpPr>
        <p:spPr>
          <a:xfrm>
            <a:off x="5343786" y="1742179"/>
            <a:ext cx="6756116" cy="4432118"/>
          </a:xfrm>
        </p:spPr>
        <p:txBody>
          <a:bodyPr>
            <a:normAutofit fontScale="85000" lnSpcReduction="10000"/>
          </a:bodyPr>
          <a:lstStyle/>
          <a:p>
            <a:pPr marL="0" indent="0">
              <a:buNone/>
            </a:pPr>
            <a:r>
              <a:rPr lang="en-US" dirty="0">
                <a:solidFill>
                  <a:srgbClr val="5B9BD5"/>
                </a:solidFill>
                <a:latin typeface="Franklin Gothic Heavy" panose="020B0903020102020204" pitchFamily="34" charset="0"/>
              </a:rPr>
              <a:t>Can include :</a:t>
            </a:r>
          </a:p>
          <a:p>
            <a:pPr lvl="1"/>
            <a:r>
              <a:rPr lang="en-US" dirty="0"/>
              <a:t>Supervisor referrals with assessment and recommendations</a:t>
            </a:r>
          </a:p>
          <a:p>
            <a:pPr marL="457200" lvl="1" indent="0">
              <a:buNone/>
            </a:pPr>
            <a:endParaRPr lang="en-US" dirty="0"/>
          </a:p>
          <a:p>
            <a:pPr lvl="1"/>
            <a:r>
              <a:rPr lang="en-US" dirty="0"/>
              <a:t>Connection with substance abuse treatment facilities that meet your or your loved ones needs</a:t>
            </a:r>
          </a:p>
          <a:p>
            <a:pPr marL="457200" lvl="1" indent="0">
              <a:buNone/>
            </a:pPr>
            <a:endParaRPr lang="en-US" dirty="0"/>
          </a:p>
          <a:p>
            <a:pPr lvl="1"/>
            <a:r>
              <a:rPr lang="en-US" dirty="0"/>
              <a:t>Connection with resources and educational materials </a:t>
            </a:r>
          </a:p>
          <a:p>
            <a:pPr marL="457200" lvl="1" indent="0">
              <a:buNone/>
            </a:pPr>
            <a:endParaRPr lang="en-US" dirty="0"/>
          </a:p>
          <a:p>
            <a:pPr lvl="1"/>
            <a:r>
              <a:rPr lang="en-US" dirty="0"/>
              <a:t>Support and counseling services during treatment for family and/or the person coping with addiction</a:t>
            </a:r>
          </a:p>
          <a:p>
            <a:pPr lvl="1"/>
            <a:endParaRPr lang="en-US" dirty="0"/>
          </a:p>
          <a:p>
            <a:pPr lvl="1"/>
            <a:r>
              <a:rPr lang="en-US" dirty="0"/>
              <a:t>SAP Assessments available when needed</a:t>
            </a:r>
          </a:p>
        </p:txBody>
      </p:sp>
      <p:sp>
        <p:nvSpPr>
          <p:cNvPr id="4" name="Slide Number Placeholder 3">
            <a:extLst>
              <a:ext uri="{FF2B5EF4-FFF2-40B4-BE49-F238E27FC236}">
                <a16:creationId xmlns:a16="http://schemas.microsoft.com/office/drawing/2014/main" id="{04066DFF-7AD9-1961-AEE1-C27093F1192F}"/>
              </a:ext>
            </a:extLst>
          </p:cNvPr>
          <p:cNvSpPr>
            <a:spLocks noGrp="1"/>
          </p:cNvSpPr>
          <p:nvPr>
            <p:ph type="sldNum" sz="quarter" idx="12"/>
          </p:nvPr>
        </p:nvSpPr>
        <p:spPr/>
        <p:txBody>
          <a:bodyPr/>
          <a:lstStyle/>
          <a:p>
            <a:fld id="{3894DCAD-5505-4919-AA38-7182AF275902}" type="slidenum">
              <a:rPr lang="en-US" smtClean="0"/>
              <a:pPr/>
              <a:t>9</a:t>
            </a:fld>
            <a:endParaRPr lang="en-US" dirty="0"/>
          </a:p>
        </p:txBody>
      </p:sp>
      <p:sp>
        <p:nvSpPr>
          <p:cNvPr id="5" name="Footer Placeholder 4">
            <a:extLst>
              <a:ext uri="{FF2B5EF4-FFF2-40B4-BE49-F238E27FC236}">
                <a16:creationId xmlns:a16="http://schemas.microsoft.com/office/drawing/2014/main" id="{392074F8-3769-9396-7526-AF9336C5EFD1}"/>
              </a:ext>
            </a:extLst>
          </p:cNvPr>
          <p:cNvSpPr>
            <a:spLocks noGrp="1"/>
          </p:cNvSpPr>
          <p:nvPr>
            <p:ph type="ftr" sz="quarter" idx="11"/>
          </p:nvPr>
        </p:nvSpPr>
        <p:spPr/>
        <p:txBody>
          <a:bodyPr/>
          <a:lstStyle/>
          <a:p>
            <a:r>
              <a:rPr lang="en-US">
                <a:latin typeface="Myriad Pro" panose="020B0503030403020204" pitchFamily="34" charset="0"/>
              </a:rPr>
              <a:t>CONFIDENTIAL: This presentation is solely for the use of the recipient and cannot not be reproduced or circulated without Blomquist Hale Solutions written consent. </a:t>
            </a:r>
            <a:endParaRPr lang="en-US" sz="1100" dirty="0">
              <a:latin typeface="Myriad Pro" panose="020B0503030403020204" pitchFamily="34" charset="0"/>
            </a:endParaRPr>
          </a:p>
        </p:txBody>
      </p:sp>
      <p:pic>
        <p:nvPicPr>
          <p:cNvPr id="7" name="Picture 6">
            <a:extLst>
              <a:ext uri="{FF2B5EF4-FFF2-40B4-BE49-F238E27FC236}">
                <a16:creationId xmlns:a16="http://schemas.microsoft.com/office/drawing/2014/main" id="{07EAE0C2-759C-0826-E142-933FED72E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74" y="1585923"/>
            <a:ext cx="4715312" cy="4715312"/>
          </a:xfrm>
          <a:prstGeom prst="rect">
            <a:avLst/>
          </a:prstGeom>
        </p:spPr>
      </p:pic>
    </p:spTree>
    <p:extLst>
      <p:ext uri="{BB962C8B-B14F-4D97-AF65-F5344CB8AC3E}">
        <p14:creationId xmlns:p14="http://schemas.microsoft.com/office/powerpoint/2010/main" val="3976188912"/>
      </p:ext>
    </p:extLst>
  </p:cSld>
  <p:clrMapOvr>
    <a:masterClrMapping/>
  </p:clrMapOvr>
  <p:transition spd="slow">
    <p:push dir="r"/>
  </p:transition>
</p:sld>
</file>

<file path=ppt/theme/theme1.xml><?xml version="1.0" encoding="utf-8"?>
<a:theme xmlns:a="http://schemas.openxmlformats.org/drawingml/2006/main" name="Blomquist Hale PowerPoin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mquist Hale PowerPoint Theme" id="{0C474DB0-46C7-46DA-A584-906E2D92BB74}" vid="{710BA986-E203-4941-8AD4-57CA12FC2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Blomquist Hale PowerPoint Theme</Template>
  <TotalTime>758</TotalTime>
  <Words>1012</Words>
  <Application>Microsoft Office PowerPoint</Application>
  <PresentationFormat>Widescreen</PresentationFormat>
  <Paragraphs>112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Franklin Gothic Heavy</vt:lpstr>
      <vt:lpstr>Myriad Pro</vt:lpstr>
      <vt:lpstr>Myriad Pro Light</vt:lpstr>
      <vt:lpstr>Blomquist Hale PowerPoint Theme</vt:lpstr>
      <vt:lpstr>PowerPoint Presentation</vt:lpstr>
      <vt:lpstr>Blomquist Hale Benefit</vt:lpstr>
      <vt:lpstr>Blomquist Hale Benefit</vt:lpstr>
      <vt:lpstr>Financial Counseling</vt:lpstr>
      <vt:lpstr>Legal Counseling</vt:lpstr>
      <vt:lpstr>Senior Planning</vt:lpstr>
      <vt:lpstr>Support for the Workplace</vt:lpstr>
      <vt:lpstr>How Do Supervisor Referrals Work</vt:lpstr>
      <vt:lpstr>Substance Abuse</vt:lpstr>
      <vt:lpstr>First Responder Services</vt:lpstr>
      <vt:lpstr>Blomquist Hale Benefit</vt:lpstr>
      <vt:lpstr>Blomquist Hale Benefit</vt:lpstr>
      <vt:lpstr>Digital Tools</vt:lpstr>
      <vt:lpstr>Blomquist Hale Benefit</vt:lpstr>
      <vt:lpstr>Questions?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Brummett</dc:creator>
  <cp:lastModifiedBy>Elizabeth Brummett</cp:lastModifiedBy>
  <cp:revision>20</cp:revision>
  <dcterms:created xsi:type="dcterms:W3CDTF">2024-07-23T00:29:00Z</dcterms:created>
  <dcterms:modified xsi:type="dcterms:W3CDTF">2026-02-10T16:53:31Z</dcterms:modified>
</cp:coreProperties>
</file>