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59" r:id="rId6"/>
    <p:sldId id="264" r:id="rId7"/>
    <p:sldId id="262" r:id="rId8"/>
    <p:sldId id="266" r:id="rId9"/>
    <p:sldId id="265" r:id="rId10"/>
    <p:sldId id="267" r:id="rId11"/>
    <p:sldId id="261" r:id="rId12"/>
    <p:sldId id="260" r:id="rId13"/>
    <p:sldId id="269"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C67883F1-5C58-44CE-A506-880EFCAEF16D}" type="datetimeFigureOut">
              <a:rPr lang="en-US" smtClean="0"/>
              <a:t>11/21/2010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4D1F529-6306-4A27-BA3E-9C02981A0961}"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7883F1-5C58-44CE-A506-880EFCAEF16D}" type="datetimeFigureOut">
              <a:rPr lang="en-US" smtClean="0"/>
              <a:t>11/21/2010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D1F529-6306-4A27-BA3E-9C02981A09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7883F1-5C58-44CE-A506-880EFCAEF16D}" type="datetimeFigureOut">
              <a:rPr lang="en-US" smtClean="0"/>
              <a:t>11/21/2010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D1F529-6306-4A27-BA3E-9C02981A09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7883F1-5C58-44CE-A506-880EFCAEF16D}" type="datetimeFigureOut">
              <a:rPr lang="en-US" smtClean="0"/>
              <a:t>11/21/2010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D1F529-6306-4A27-BA3E-9C02981A09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67883F1-5C58-44CE-A506-880EFCAEF16D}" type="datetimeFigureOut">
              <a:rPr lang="en-US" smtClean="0"/>
              <a:t>11/21/2010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4D1F529-6306-4A27-BA3E-9C02981A0961}"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7883F1-5C58-44CE-A506-880EFCAEF16D}" type="datetimeFigureOut">
              <a:rPr lang="en-US" smtClean="0"/>
              <a:t>11/21/2010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E4D1F529-6306-4A27-BA3E-9C02981A0961}"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67883F1-5C58-44CE-A506-880EFCAEF16D}" type="datetimeFigureOut">
              <a:rPr lang="en-US" smtClean="0"/>
              <a:t>11/21/2010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E4D1F529-6306-4A27-BA3E-9C02981A09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67883F1-5C58-44CE-A506-880EFCAEF16D}" type="datetimeFigureOut">
              <a:rPr lang="en-US" smtClean="0"/>
              <a:t>11/21/2010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4D1F529-6306-4A27-BA3E-9C02981A0961}"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67883F1-5C58-44CE-A506-880EFCAEF16D}" type="datetimeFigureOut">
              <a:rPr lang="en-US" smtClean="0"/>
              <a:t>11/21/2010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4D1F529-6306-4A27-BA3E-9C02981A09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67883F1-5C58-44CE-A506-880EFCAEF16D}" type="datetimeFigureOut">
              <a:rPr lang="en-US" smtClean="0"/>
              <a:t>11/21/2010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4D1F529-6306-4A27-BA3E-9C02981A0961}"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67883F1-5C58-44CE-A506-880EFCAEF16D}" type="datetimeFigureOut">
              <a:rPr lang="en-US" smtClean="0"/>
              <a:t>11/21/2010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4D1F529-6306-4A27-BA3E-9C02981A0961}"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67883F1-5C58-44CE-A506-880EFCAEF16D}" type="datetimeFigureOut">
              <a:rPr lang="en-US" smtClean="0"/>
              <a:t>11/21/2010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4D1F529-6306-4A27-BA3E-9C02981A0961}"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yotimes.com/Pinedale_Anticline_Winter_Pad_March_2006_Deer_Between_Drilling_Rigs_-_3.jpg"/>
          <p:cNvPicPr>
            <a:picLocks noChangeAspect="1" noChangeArrowheads="1"/>
          </p:cNvPicPr>
          <p:nvPr/>
        </p:nvPicPr>
        <p:blipFill>
          <a:blip r:embed="rId2" cstate="print"/>
          <a:srcRect/>
          <a:stretch>
            <a:fillRect/>
          </a:stretch>
        </p:blipFill>
        <p:spPr bwMode="auto">
          <a:xfrm>
            <a:off x="0" y="0"/>
            <a:ext cx="9144000" cy="6877050"/>
          </a:xfrm>
          <a:prstGeom prst="rect">
            <a:avLst/>
          </a:prstGeom>
          <a:noFill/>
        </p:spPr>
      </p:pic>
      <p:sp>
        <p:nvSpPr>
          <p:cNvPr id="2" name="Title 1"/>
          <p:cNvSpPr>
            <a:spLocks noGrp="1"/>
          </p:cNvSpPr>
          <p:nvPr>
            <p:ph type="ctrTitle"/>
          </p:nvPr>
        </p:nvSpPr>
        <p:spPr>
          <a:xfrm>
            <a:off x="533400" y="0"/>
            <a:ext cx="7772400" cy="1470025"/>
          </a:xfrm>
        </p:spPr>
        <p:txBody>
          <a:bodyPr>
            <a:normAutofit fontScale="90000"/>
          </a:bodyPr>
          <a:lstStyle/>
          <a:p>
            <a:r>
              <a:rPr lang="en-US" dirty="0" smtClean="0">
                <a:solidFill>
                  <a:schemeClr val="tx1"/>
                </a:solidFill>
              </a:rPr>
              <a:t>Mule Deer on the Mesa Big Game Winter Range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htmlimg1.scribdassets.com/3cbbc3mr40qjelp/images/11-c29dcf14c7/000.jpg"/>
          <p:cNvPicPr>
            <a:picLocks noChangeAspect="1" noChangeArrowheads="1"/>
          </p:cNvPicPr>
          <p:nvPr/>
        </p:nvPicPr>
        <p:blipFill>
          <a:blip r:embed="rId2" cstate="print"/>
          <a:srcRect/>
          <a:stretch>
            <a:fillRect/>
          </a:stretch>
        </p:blipFill>
        <p:spPr bwMode="auto">
          <a:xfrm>
            <a:off x="4267200" y="762000"/>
            <a:ext cx="4569679" cy="4724400"/>
          </a:xfrm>
          <a:prstGeom prst="rect">
            <a:avLst/>
          </a:prstGeom>
          <a:noFill/>
        </p:spPr>
      </p:pic>
      <p:pic>
        <p:nvPicPr>
          <p:cNvPr id="49156" name="Picture 4" descr="http://htmlimg2.scribdassets.com/3cbbc3mr40qjelp/images/4-51367b8f56/000.jpg"/>
          <p:cNvPicPr>
            <a:picLocks noChangeAspect="1" noChangeArrowheads="1"/>
          </p:cNvPicPr>
          <p:nvPr/>
        </p:nvPicPr>
        <p:blipFill>
          <a:blip r:embed="rId3" cstate="print"/>
          <a:srcRect/>
          <a:stretch>
            <a:fillRect/>
          </a:stretch>
        </p:blipFill>
        <p:spPr bwMode="auto">
          <a:xfrm>
            <a:off x="228600" y="762000"/>
            <a:ext cx="4038600" cy="4724399"/>
          </a:xfrm>
          <a:prstGeom prst="rect">
            <a:avLst/>
          </a:prstGeom>
          <a:noFill/>
        </p:spPr>
      </p:pic>
      <p:sp>
        <p:nvSpPr>
          <p:cNvPr id="4" name="TextBox 3"/>
          <p:cNvSpPr txBox="1"/>
          <p:nvPr/>
        </p:nvSpPr>
        <p:spPr>
          <a:xfrm>
            <a:off x="533400" y="5638800"/>
            <a:ext cx="3505200" cy="369332"/>
          </a:xfrm>
          <a:prstGeom prst="rect">
            <a:avLst/>
          </a:prstGeom>
          <a:noFill/>
        </p:spPr>
        <p:txBody>
          <a:bodyPr wrap="square" rtlCol="0">
            <a:spAutoFit/>
          </a:bodyPr>
          <a:lstStyle/>
          <a:p>
            <a:r>
              <a:rPr lang="en-US" dirty="0" smtClean="0"/>
              <a:t>Mule deer habitat use in 1999 </a:t>
            </a:r>
            <a:endParaRPr lang="en-US" dirty="0"/>
          </a:p>
        </p:txBody>
      </p:sp>
      <p:sp>
        <p:nvSpPr>
          <p:cNvPr id="5" name="TextBox 4"/>
          <p:cNvSpPr txBox="1"/>
          <p:nvPr/>
        </p:nvSpPr>
        <p:spPr>
          <a:xfrm>
            <a:off x="4724400" y="5638800"/>
            <a:ext cx="3352800" cy="369332"/>
          </a:xfrm>
          <a:prstGeom prst="rect">
            <a:avLst/>
          </a:prstGeom>
          <a:noFill/>
        </p:spPr>
        <p:txBody>
          <a:bodyPr wrap="square" rtlCol="0">
            <a:spAutoFit/>
          </a:bodyPr>
          <a:lstStyle/>
          <a:p>
            <a:r>
              <a:rPr lang="en-US" dirty="0" smtClean="0"/>
              <a:t>Mule deer habitat use in 2009</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of Deer Populations</a:t>
            </a:r>
            <a:endParaRPr lang="en-US" dirty="0"/>
          </a:p>
        </p:txBody>
      </p:sp>
      <p:sp>
        <p:nvSpPr>
          <p:cNvPr id="3" name="Content Placeholder 2"/>
          <p:cNvSpPr>
            <a:spLocks noGrp="1"/>
          </p:cNvSpPr>
          <p:nvPr>
            <p:ph idx="1"/>
          </p:nvPr>
        </p:nvSpPr>
        <p:spPr>
          <a:xfrm>
            <a:off x="457200" y="1646237"/>
            <a:ext cx="8229600" cy="1935163"/>
          </a:xfrm>
        </p:spPr>
        <p:txBody>
          <a:bodyPr>
            <a:normAutofit lnSpcReduction="10000"/>
          </a:bodyPr>
          <a:lstStyle/>
          <a:p>
            <a:r>
              <a:rPr lang="en-US" dirty="0" smtClean="0"/>
              <a:t>The number of deer utilizing the Mesa has decreased by 60%</a:t>
            </a:r>
          </a:p>
          <a:p>
            <a:r>
              <a:rPr lang="en-US" dirty="0" smtClean="0"/>
              <a:t>5,000 deer in the winter of 2008 and only 2,000 deer in the winter of 2009.</a:t>
            </a:r>
          </a:p>
          <a:p>
            <a:endParaRPr lang="en-US" dirty="0"/>
          </a:p>
        </p:txBody>
      </p:sp>
      <p:pic>
        <p:nvPicPr>
          <p:cNvPr id="15364" name="Picture 4" descr="http://htmlimg4.scribdassets.com/3cbbc3mr40qjelp/images/14-15c38c85f0/000.jpg"/>
          <p:cNvPicPr>
            <a:picLocks noChangeAspect="1" noChangeArrowheads="1"/>
          </p:cNvPicPr>
          <p:nvPr/>
        </p:nvPicPr>
        <p:blipFill>
          <a:blip r:embed="rId2" cstate="print"/>
          <a:srcRect/>
          <a:stretch>
            <a:fillRect/>
          </a:stretch>
        </p:blipFill>
        <p:spPr bwMode="auto">
          <a:xfrm>
            <a:off x="990600" y="3505200"/>
            <a:ext cx="7010400" cy="31300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Implications</a:t>
            </a:r>
            <a:endParaRPr lang="en-US" dirty="0"/>
          </a:p>
        </p:txBody>
      </p:sp>
      <p:sp>
        <p:nvSpPr>
          <p:cNvPr id="3" name="Content Placeholder 2"/>
          <p:cNvSpPr>
            <a:spLocks noGrp="1"/>
          </p:cNvSpPr>
          <p:nvPr>
            <p:ph idx="1"/>
          </p:nvPr>
        </p:nvSpPr>
        <p:spPr/>
        <p:txBody>
          <a:bodyPr>
            <a:normAutofit fontScale="92500"/>
          </a:bodyPr>
          <a:lstStyle/>
          <a:p>
            <a:pPr marL="514350" indent="-514350">
              <a:buNone/>
            </a:pPr>
            <a:r>
              <a:rPr lang="en-US" dirty="0" smtClean="0"/>
              <a:t>1.  Utilize Directional drilling.</a:t>
            </a:r>
          </a:p>
          <a:p>
            <a:r>
              <a:rPr lang="en-US" dirty="0" smtClean="0"/>
              <a:t>Directional drilling wells are able to access numerous gas pockets.</a:t>
            </a:r>
          </a:p>
          <a:p>
            <a:r>
              <a:rPr lang="en-US" dirty="0" smtClean="0"/>
              <a:t>Each directional well pad disrupts 12-20 acres, but reduces the number of well pads needed along with access roads.</a:t>
            </a:r>
          </a:p>
          <a:p>
            <a:pPr>
              <a:buNone/>
            </a:pPr>
            <a:r>
              <a:rPr lang="en-US" dirty="0" smtClean="0"/>
              <a:t>2.  Implement strict seasonal drilling restrictions</a:t>
            </a:r>
          </a:p>
          <a:p>
            <a:r>
              <a:rPr lang="en-US" dirty="0" smtClean="0"/>
              <a:t>Shut down gas production on the Mesa in the winter and do not allow any human access.</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Concern</a:t>
            </a:r>
            <a:endParaRPr lang="en-US" dirty="0"/>
          </a:p>
        </p:txBody>
      </p:sp>
      <p:sp>
        <p:nvSpPr>
          <p:cNvPr id="3" name="Content Placeholder 2"/>
          <p:cNvSpPr>
            <a:spLocks noGrp="1"/>
          </p:cNvSpPr>
          <p:nvPr>
            <p:ph idx="1"/>
          </p:nvPr>
        </p:nvSpPr>
        <p:spPr/>
        <p:txBody>
          <a:bodyPr/>
          <a:lstStyle/>
          <a:p>
            <a:r>
              <a:rPr lang="en-US" dirty="0" smtClean="0"/>
              <a:t>My letter of concern was sent to Representative Jim Roscoe from Wyoming House District 22.</a:t>
            </a:r>
          </a:p>
          <a:p>
            <a:r>
              <a:rPr lang="en-US" dirty="0" smtClean="0"/>
              <a:t>He responded saying that the BLM is currently working on mitigation actions to help the deer population in this area recover, but “everyone involved is just waiting to see what they decide to do”</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33600" y="0"/>
            <a:ext cx="4114800" cy="1143000"/>
          </a:xfrm>
        </p:spPr>
        <p:txBody>
          <a:bodyPr>
            <a:normAutofit/>
          </a:bodyPr>
          <a:lstStyle/>
          <a:p>
            <a:r>
              <a:rPr lang="en-US" sz="4000" dirty="0" smtClean="0"/>
              <a:t>Works Cited</a:t>
            </a:r>
            <a:endParaRPr lang="en-US" sz="4000" dirty="0"/>
          </a:p>
        </p:txBody>
      </p:sp>
      <p:sp>
        <p:nvSpPr>
          <p:cNvPr id="6" name="Content Placeholder 5"/>
          <p:cNvSpPr>
            <a:spLocks noGrp="1"/>
          </p:cNvSpPr>
          <p:nvPr>
            <p:ph idx="1"/>
          </p:nvPr>
        </p:nvSpPr>
        <p:spPr>
          <a:xfrm>
            <a:off x="457200" y="1295400"/>
            <a:ext cx="8229600" cy="5562600"/>
          </a:xfrm>
        </p:spPr>
        <p:txBody>
          <a:bodyPr>
            <a:normAutofit fontScale="55000" lnSpcReduction="20000"/>
          </a:bodyPr>
          <a:lstStyle/>
          <a:p>
            <a:r>
              <a:rPr lang="en-US" dirty="0" smtClean="0"/>
              <a:t>Wyoming Game and Fish Department. </a:t>
            </a:r>
            <a:r>
              <a:rPr lang="en-US" u="sng" dirty="0" smtClean="0"/>
              <a:t>Recommendations for Development of Oil and Gas Resources Within  Important Wildlife Habitats.</a:t>
            </a:r>
            <a:r>
              <a:rPr lang="en-US" dirty="0" smtClean="0"/>
              <a:t> Agency Report. Cheyenne, Wyoming, April 2010.</a:t>
            </a:r>
          </a:p>
          <a:p>
            <a:endParaRPr lang="en-US" dirty="0" smtClean="0"/>
          </a:p>
          <a:p>
            <a:r>
              <a:rPr lang="en-US" dirty="0" smtClean="0"/>
              <a:t>Sawyer</a:t>
            </a:r>
            <a:r>
              <a:rPr lang="en-US" dirty="0" smtClean="0"/>
              <a:t>, Hall, et al. "Winter Habitat Selection of Mule Deer Before and During Development of a Natural Gas Field." </a:t>
            </a:r>
            <a:r>
              <a:rPr lang="en-US" u="sng" dirty="0" smtClean="0"/>
              <a:t>Journal of Wildlife </a:t>
            </a:r>
            <a:r>
              <a:rPr lang="en-US" u="sng" dirty="0" err="1" smtClean="0"/>
              <a:t>Managment</a:t>
            </a:r>
            <a:r>
              <a:rPr lang="en-US" dirty="0" smtClean="0"/>
              <a:t> (2006): 396-406.</a:t>
            </a:r>
          </a:p>
          <a:p>
            <a:endParaRPr lang="en-US" dirty="0" smtClean="0"/>
          </a:p>
          <a:p>
            <a:r>
              <a:rPr lang="en-US" dirty="0" smtClean="0"/>
              <a:t>Sawyer</a:t>
            </a:r>
            <a:r>
              <a:rPr lang="en-US" dirty="0" smtClean="0"/>
              <a:t>, Hall, Matthew Kauffman and Ryan Nielson. "Influence of Well Pad Activity on Winter Habitat Selection Patterns of Mule Deer." </a:t>
            </a:r>
            <a:r>
              <a:rPr lang="en-US" u="sng" dirty="0" smtClean="0"/>
              <a:t>Journal of Wildlife </a:t>
            </a:r>
            <a:r>
              <a:rPr lang="en-US" u="sng" dirty="0" err="1" smtClean="0"/>
              <a:t>Managment</a:t>
            </a:r>
            <a:r>
              <a:rPr lang="en-US" dirty="0" smtClean="0"/>
              <a:t> (2008): 1052-1061.</a:t>
            </a:r>
          </a:p>
          <a:p>
            <a:endParaRPr lang="en-US" dirty="0" smtClean="0"/>
          </a:p>
          <a:p>
            <a:r>
              <a:rPr lang="en-US" dirty="0" smtClean="0"/>
              <a:t>Sawyer</a:t>
            </a:r>
            <a:r>
              <a:rPr lang="en-US" dirty="0" smtClean="0"/>
              <a:t>, Hall, Ryan Nielson and D. Strickland. </a:t>
            </a:r>
            <a:r>
              <a:rPr lang="en-US" u="sng" dirty="0" smtClean="0"/>
              <a:t>Sublette Mule Deer Study (Phase 2).</a:t>
            </a:r>
            <a:r>
              <a:rPr lang="en-US" dirty="0" smtClean="0"/>
              <a:t> Monitoring plan for the BLM, Wyoming Game and Fish, and Questar Exploration and Production. Cheyenne, Wyoming: Western </a:t>
            </a:r>
            <a:r>
              <a:rPr lang="en-US" dirty="0" smtClean="0"/>
              <a:t>Ecosystems </a:t>
            </a:r>
            <a:r>
              <a:rPr lang="en-US" dirty="0" smtClean="0"/>
              <a:t>Technology, 2009.</a:t>
            </a:r>
          </a:p>
          <a:p>
            <a:endParaRPr lang="en-US" dirty="0" smtClean="0"/>
          </a:p>
          <a:p>
            <a:r>
              <a:rPr lang="en-US" dirty="0" smtClean="0"/>
              <a:t>Sawyer</a:t>
            </a:r>
            <a:r>
              <a:rPr lang="en-US" dirty="0" smtClean="0"/>
              <a:t>, Hall, Ryan Nielson. "Mule Deer Monitoring in the Pinedale Anticline Project Area 2010 Annual report." (September 14, 2010).</a:t>
            </a:r>
          </a:p>
          <a:p>
            <a:endParaRPr lang="en-US" dirty="0" smtClean="0"/>
          </a:p>
          <a:p>
            <a:r>
              <a:rPr lang="en-US" dirty="0" smtClean="0"/>
              <a:t>Wyoming </a:t>
            </a:r>
            <a:r>
              <a:rPr lang="en-US" dirty="0" smtClean="0"/>
              <a:t>Game and Fish Habitat Extension Services. "Mule Deer Habitat Extension Bulletin ." October 2002.</a:t>
            </a:r>
          </a:p>
          <a:p>
            <a:endParaRPr lang="en-US" dirty="0" smtClean="0"/>
          </a:p>
          <a:p>
            <a:r>
              <a:rPr lang="en-US" dirty="0" smtClean="0"/>
              <a:t>Williams</a:t>
            </a:r>
            <a:r>
              <a:rPr lang="en-US" dirty="0" smtClean="0"/>
              <a:t>, Peggy. "The Pinedale Anticline." </a:t>
            </a:r>
            <a:r>
              <a:rPr lang="en-US" u="sng" dirty="0" smtClean="0"/>
              <a:t>Oil and Gas Investor</a:t>
            </a:r>
            <a:r>
              <a:rPr lang="en-US" dirty="0" smtClean="0"/>
              <a:t> (2001): 1-5.</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dirty="0" smtClean="0"/>
              <a:t>Pinedale Anticline Project Area (PAPA) </a:t>
            </a:r>
            <a:endParaRPr lang="en-US" dirty="0"/>
          </a:p>
        </p:txBody>
      </p:sp>
      <p:sp>
        <p:nvSpPr>
          <p:cNvPr id="3" name="Content Placeholder 2"/>
          <p:cNvSpPr>
            <a:spLocks noGrp="1"/>
          </p:cNvSpPr>
          <p:nvPr>
            <p:ph idx="1"/>
          </p:nvPr>
        </p:nvSpPr>
        <p:spPr>
          <a:xfrm>
            <a:off x="228600" y="1600200"/>
            <a:ext cx="3200400" cy="4906963"/>
          </a:xfrm>
        </p:spPr>
        <p:txBody>
          <a:bodyPr>
            <a:normAutofit fontScale="85000" lnSpcReduction="10000"/>
          </a:bodyPr>
          <a:lstStyle/>
          <a:p>
            <a:r>
              <a:rPr lang="en-US" dirty="0" smtClean="0"/>
              <a:t>90 square miles south of Pinedale, Wyoming.</a:t>
            </a:r>
          </a:p>
          <a:p>
            <a:r>
              <a:rPr lang="en-US" dirty="0" smtClean="0"/>
              <a:t>2</a:t>
            </a:r>
            <a:r>
              <a:rPr lang="en-US" baseline="30000" dirty="0" smtClean="0"/>
              <a:t>nd</a:t>
            </a:r>
            <a:r>
              <a:rPr lang="en-US" dirty="0" smtClean="0"/>
              <a:t> Largest natural gas field in the nation with 25 trillion cubic feet of recoverable gas.</a:t>
            </a:r>
          </a:p>
          <a:p>
            <a:r>
              <a:rPr lang="en-US" dirty="0" smtClean="0"/>
              <a:t>Extensive  gas production began in 2000.</a:t>
            </a:r>
          </a:p>
          <a:p>
            <a:endParaRPr lang="en-US" dirty="0" smtClean="0"/>
          </a:p>
          <a:p>
            <a:endParaRPr lang="en-US" dirty="0" smtClean="0"/>
          </a:p>
          <a:p>
            <a:pPr>
              <a:buNone/>
            </a:pPr>
            <a:endParaRPr lang="en-US" dirty="0"/>
          </a:p>
        </p:txBody>
      </p:sp>
      <p:pic>
        <p:nvPicPr>
          <p:cNvPr id="1030" name="Picture 6" descr="http://images.pennnet.com/articles/ogj/thm/th_070625ogj_smo01.gif"/>
          <p:cNvPicPr>
            <a:picLocks noChangeAspect="1" noChangeArrowheads="1"/>
          </p:cNvPicPr>
          <p:nvPr/>
        </p:nvPicPr>
        <p:blipFill>
          <a:blip r:embed="rId2" cstate="print"/>
          <a:srcRect/>
          <a:stretch>
            <a:fillRect/>
          </a:stretch>
        </p:blipFill>
        <p:spPr bwMode="auto">
          <a:xfrm>
            <a:off x="3352800" y="1295400"/>
            <a:ext cx="5638800" cy="508195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Production</a:t>
            </a:r>
            <a:endParaRPr lang="en-US" dirty="0"/>
          </a:p>
        </p:txBody>
      </p:sp>
      <p:sp>
        <p:nvSpPr>
          <p:cNvPr id="3" name="Content Placeholder 2"/>
          <p:cNvSpPr>
            <a:spLocks noGrp="1"/>
          </p:cNvSpPr>
          <p:nvPr>
            <p:ph idx="1"/>
          </p:nvPr>
        </p:nvSpPr>
        <p:spPr/>
        <p:txBody>
          <a:bodyPr>
            <a:normAutofit/>
          </a:bodyPr>
          <a:lstStyle/>
          <a:p>
            <a:r>
              <a:rPr lang="en-US" dirty="0" smtClean="0"/>
              <a:t>Well pad density is 4-16 pads per section or 2.58 km squared.</a:t>
            </a:r>
          </a:p>
          <a:p>
            <a:r>
              <a:rPr lang="en-US" dirty="0" smtClean="0"/>
              <a:t>In 2000 the BLM approved a plan for 700 producing well pads, 400 miles of pipeline, and 276 miles of access roads.</a:t>
            </a:r>
          </a:p>
          <a:p>
            <a:r>
              <a:rPr lang="en-US" dirty="0" smtClean="0"/>
              <a:t>All of this has caused a massive decrease in suitable habitat for many wild animal populations such as antelope, sage grouse, and mule deer.</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Winter Range Habitat Loss</a:t>
            </a:r>
            <a:endParaRPr lang="en-US" dirty="0"/>
          </a:p>
        </p:txBody>
      </p:sp>
      <p:sp>
        <p:nvSpPr>
          <p:cNvPr id="3" name="Content Placeholder 2"/>
          <p:cNvSpPr>
            <a:spLocks noGrp="1"/>
          </p:cNvSpPr>
          <p:nvPr>
            <p:ph idx="1"/>
          </p:nvPr>
        </p:nvSpPr>
        <p:spPr/>
        <p:txBody>
          <a:bodyPr>
            <a:normAutofit/>
          </a:bodyPr>
          <a:lstStyle/>
          <a:p>
            <a:r>
              <a:rPr lang="en-US" dirty="0" smtClean="0"/>
              <a:t>Severe habitat loss and fragmentation has caused the mule deer in this area to utilize less suitable habitat to survive the harsh Wyoming winters.</a:t>
            </a:r>
          </a:p>
          <a:p>
            <a:r>
              <a:rPr lang="en-US" dirty="0" smtClean="0"/>
              <a:t>Most critical habitat is an area in the northern section of the PAPA called the “Mesa Big Game Winter Range”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fontScale="90000"/>
          </a:bodyPr>
          <a:lstStyle/>
          <a:p>
            <a:r>
              <a:rPr lang="en-US" dirty="0" smtClean="0"/>
              <a:t>Mesa Big Game Winter Range</a:t>
            </a:r>
            <a:endParaRPr lang="en-US" dirty="0"/>
          </a:p>
        </p:txBody>
      </p:sp>
      <p:pic>
        <p:nvPicPr>
          <p:cNvPr id="17410" name="Picture 2" descr="http://www.buckinghorseenergy.com/img/acerage-20070330.jpg"/>
          <p:cNvPicPr>
            <a:picLocks noChangeAspect="1" noChangeArrowheads="1"/>
          </p:cNvPicPr>
          <p:nvPr/>
        </p:nvPicPr>
        <p:blipFill>
          <a:blip r:embed="rId2" cstate="print"/>
          <a:srcRect/>
          <a:stretch>
            <a:fillRect/>
          </a:stretch>
        </p:blipFill>
        <p:spPr bwMode="auto">
          <a:xfrm>
            <a:off x="1447800" y="1219200"/>
            <a:ext cx="6705600" cy="52679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Mesa Big Game Winter Range</a:t>
            </a:r>
            <a:endParaRPr lang="en-US" dirty="0"/>
          </a:p>
        </p:txBody>
      </p:sp>
      <p:sp>
        <p:nvSpPr>
          <p:cNvPr id="3" name="Content Placeholder 2"/>
          <p:cNvSpPr>
            <a:spLocks noGrp="1"/>
          </p:cNvSpPr>
          <p:nvPr>
            <p:ph idx="1"/>
          </p:nvPr>
        </p:nvSpPr>
        <p:spPr/>
        <p:txBody>
          <a:bodyPr/>
          <a:lstStyle/>
          <a:p>
            <a:r>
              <a:rPr lang="en-US" dirty="0" smtClean="0"/>
              <a:t>76,000 acres.</a:t>
            </a:r>
          </a:p>
          <a:p>
            <a:r>
              <a:rPr lang="en-US" dirty="0" smtClean="0"/>
              <a:t>Vegetation consists mainly of Wyoming big sagebrush and various grass communities.</a:t>
            </a:r>
          </a:p>
          <a:p>
            <a:r>
              <a:rPr lang="en-US" dirty="0" smtClean="0"/>
              <a:t>Around 5000 mule deer originally migrated </a:t>
            </a:r>
            <a:r>
              <a:rPr lang="en-US" dirty="0" smtClean="0"/>
              <a:t>60 </a:t>
            </a:r>
            <a:r>
              <a:rPr lang="en-US" dirty="0" smtClean="0"/>
              <a:t>to 100 miles from surrounding mountain ranges to winter in this area.</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Loss on the Mesa</a:t>
            </a:r>
            <a:endParaRPr lang="en-US" dirty="0"/>
          </a:p>
        </p:txBody>
      </p:sp>
      <p:sp>
        <p:nvSpPr>
          <p:cNvPr id="4" name="Text Placeholder 3"/>
          <p:cNvSpPr>
            <a:spLocks noGrp="1"/>
          </p:cNvSpPr>
          <p:nvPr>
            <p:ph type="body" idx="1"/>
          </p:nvPr>
        </p:nvSpPr>
        <p:spPr/>
        <p:txBody>
          <a:bodyPr/>
          <a:lstStyle/>
          <a:p>
            <a:r>
              <a:rPr lang="en-US" dirty="0" smtClean="0"/>
              <a:t>Direct  Habitat Loss</a:t>
            </a:r>
            <a:endParaRPr lang="en-US" dirty="0"/>
          </a:p>
        </p:txBody>
      </p:sp>
      <p:sp>
        <p:nvSpPr>
          <p:cNvPr id="6" name="Text Placeholder 5"/>
          <p:cNvSpPr>
            <a:spLocks noGrp="1"/>
          </p:cNvSpPr>
          <p:nvPr>
            <p:ph type="body" sz="half" idx="3"/>
          </p:nvPr>
        </p:nvSpPr>
        <p:spPr/>
        <p:txBody>
          <a:bodyPr/>
          <a:lstStyle/>
          <a:p>
            <a:r>
              <a:rPr lang="en-US" dirty="0" smtClean="0"/>
              <a:t>Indirect Habitat Loss</a:t>
            </a:r>
            <a:endParaRPr lang="en-US" dirty="0"/>
          </a:p>
        </p:txBody>
      </p:sp>
      <p:sp>
        <p:nvSpPr>
          <p:cNvPr id="5" name="Content Placeholder 4"/>
          <p:cNvSpPr>
            <a:spLocks noGrp="1"/>
          </p:cNvSpPr>
          <p:nvPr>
            <p:ph sz="quarter" idx="2"/>
          </p:nvPr>
        </p:nvSpPr>
        <p:spPr/>
        <p:txBody>
          <a:bodyPr>
            <a:normAutofit/>
          </a:bodyPr>
          <a:lstStyle/>
          <a:p>
            <a:r>
              <a:rPr lang="en-US" dirty="0" smtClean="0"/>
              <a:t>Caused by the building of well pads and roads</a:t>
            </a:r>
          </a:p>
          <a:p>
            <a:r>
              <a:rPr lang="en-US" dirty="0" smtClean="0"/>
              <a:t>1,857 acres lost  due to well pads only.</a:t>
            </a:r>
          </a:p>
          <a:p>
            <a:r>
              <a:rPr lang="en-US" dirty="0" smtClean="0"/>
              <a:t>83% of the total habitat loss in due to well pads, and the other 17% is due to access roads.</a:t>
            </a:r>
            <a:endParaRPr lang="en-US" dirty="0"/>
          </a:p>
        </p:txBody>
      </p:sp>
      <p:sp>
        <p:nvSpPr>
          <p:cNvPr id="7" name="Content Placeholder 6"/>
          <p:cNvSpPr>
            <a:spLocks noGrp="1"/>
          </p:cNvSpPr>
          <p:nvPr>
            <p:ph sz="quarter" idx="4"/>
          </p:nvPr>
        </p:nvSpPr>
        <p:spPr/>
        <p:txBody>
          <a:bodyPr>
            <a:normAutofit/>
          </a:bodyPr>
          <a:lstStyle/>
          <a:p>
            <a:r>
              <a:rPr lang="en-US" dirty="0" smtClean="0"/>
              <a:t>The area around the wells that the mule deer will not utilize even though it is still viable habitat.</a:t>
            </a:r>
          </a:p>
          <a:p>
            <a:r>
              <a:rPr lang="en-US" dirty="0" smtClean="0"/>
              <a:t>Deer only utilize habitat that is 3.2 km away from well pads on average.</a:t>
            </a:r>
          </a:p>
          <a:p>
            <a:r>
              <a:rPr lang="en-US" dirty="0" smtClean="0"/>
              <a:t>Leads to massive amounts of habitat loss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http://docs.google.com/?pid=bl&amp;srcid=ADGEEShj6E_qZBcKxRkMWRu-dyj49j7Lu8Z4XNExTakSaDG5gdazezD4g9vkzadniIkvo9CKEFDU-IZoBzqSXuDSJbjtWfCLR4HBLKs5PzvYKfotMAGh8NVBexufE-u0MWvSI1ieE2Sc&amp;q=cache%3AK_7jytFTsRUJ%3Awww.wy.blm.gov%2Fjio-papo%2Fpapo%2Freports%2F2010annualreport_muledeer.pdf%202010%20mule%20deer%20report%20anticline&amp;docid=283d73c1b2849fdc7d42b270cd7fddee&amp;a=bi&amp;pagenumber=7&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6" name="Picture 6" descr="http://htmlimg1.scribdassets.com/3cbbc3mr40qjelp/images/7-2d245639f4/000.jpg"/>
          <p:cNvPicPr>
            <a:picLocks noChangeAspect="1" noChangeArrowheads="1"/>
          </p:cNvPicPr>
          <p:nvPr/>
        </p:nvPicPr>
        <p:blipFill>
          <a:blip r:embed="rId2" cstate="print"/>
          <a:srcRect/>
          <a:stretch>
            <a:fillRect/>
          </a:stretch>
        </p:blipFill>
        <p:spPr bwMode="auto">
          <a:xfrm>
            <a:off x="381000" y="739496"/>
            <a:ext cx="8458200" cy="4937403"/>
          </a:xfrm>
          <a:prstGeom prst="rect">
            <a:avLst/>
          </a:prstGeom>
          <a:noFill/>
        </p:spPr>
      </p:pic>
      <p:sp>
        <p:nvSpPr>
          <p:cNvPr id="5" name="TextBox 4"/>
          <p:cNvSpPr txBox="1"/>
          <p:nvPr/>
        </p:nvSpPr>
        <p:spPr>
          <a:xfrm>
            <a:off x="304800" y="5943600"/>
            <a:ext cx="8610600" cy="646331"/>
          </a:xfrm>
          <a:prstGeom prst="rect">
            <a:avLst/>
          </a:prstGeom>
          <a:noFill/>
        </p:spPr>
        <p:txBody>
          <a:bodyPr wrap="square" rtlCol="0">
            <a:spAutoFit/>
          </a:bodyPr>
          <a:lstStyle/>
          <a:p>
            <a:r>
              <a:rPr lang="en-US" dirty="0" smtClean="0"/>
              <a:t>Habitat loss and fragmentation on the Mesa 1999 (Left) compared to 2009 (Right) (Sawyer 2010).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Winter Habitat </a:t>
            </a:r>
            <a:endParaRPr lang="en-US" dirty="0"/>
          </a:p>
        </p:txBody>
      </p:sp>
      <p:sp>
        <p:nvSpPr>
          <p:cNvPr id="3" name="Content Placeholder 2"/>
          <p:cNvSpPr>
            <a:spLocks noGrp="1"/>
          </p:cNvSpPr>
          <p:nvPr>
            <p:ph idx="1"/>
          </p:nvPr>
        </p:nvSpPr>
        <p:spPr/>
        <p:txBody>
          <a:bodyPr>
            <a:normAutofit lnSpcReduction="10000"/>
          </a:bodyPr>
          <a:lstStyle/>
          <a:p>
            <a:r>
              <a:rPr lang="en-US" dirty="0" smtClean="0"/>
              <a:t>Studies show that the abundance of deer utilizing the area has shifted since development began.</a:t>
            </a:r>
          </a:p>
          <a:p>
            <a:r>
              <a:rPr lang="en-US" dirty="0" smtClean="0"/>
              <a:t>41% of the areas that were classified as high abundance have now decreased to medium or low.</a:t>
            </a:r>
          </a:p>
          <a:p>
            <a:r>
              <a:rPr lang="en-US" dirty="0" smtClean="0"/>
              <a:t>40% of the low density areas before production have became high density  areas of the wintering mule deer populations.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12819</TotalTime>
  <Words>761</Words>
  <Application>Microsoft Office PowerPoint</Application>
  <PresentationFormat>On-screen Show (4:3)</PresentationFormat>
  <Paragraphs>61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Foundry</vt:lpstr>
      <vt:lpstr>Mule Deer on the Mesa Big Game Winter Range</vt:lpstr>
      <vt:lpstr>Pinedale Anticline Project Area (PAPA) </vt:lpstr>
      <vt:lpstr>Gas Production</vt:lpstr>
      <vt:lpstr>Winter Range Habitat Loss</vt:lpstr>
      <vt:lpstr>Mesa Big Game Winter Range</vt:lpstr>
      <vt:lpstr>Mesa Big Game Winter Range</vt:lpstr>
      <vt:lpstr>Habitat Loss on the Mesa</vt:lpstr>
      <vt:lpstr>Slide 8</vt:lpstr>
      <vt:lpstr>Change of Winter Habitat </vt:lpstr>
      <vt:lpstr>Slide 10</vt:lpstr>
      <vt:lpstr>Decline of Deer Populations</vt:lpstr>
      <vt:lpstr>Management Implications</vt:lpstr>
      <vt:lpstr>Letter of Concern</vt:lpstr>
      <vt:lpstr>Works Cited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Mule Deer Declines on the Mesa Big Game Winter Range</dc:title>
  <dc:creator>Allen</dc:creator>
  <cp:lastModifiedBy>Allen</cp:lastModifiedBy>
  <cp:revision>105</cp:revision>
  <dcterms:created xsi:type="dcterms:W3CDTF">2010-11-22T02:43:04Z</dcterms:created>
  <dcterms:modified xsi:type="dcterms:W3CDTF">2010-12-01T00:22:05Z</dcterms:modified>
</cp:coreProperties>
</file>