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2"/>
  </p:handoutMasterIdLst>
  <p:sldIdLst>
    <p:sldId id="256" r:id="rId2"/>
    <p:sldId id="268" r:id="rId3"/>
    <p:sldId id="257" r:id="rId4"/>
    <p:sldId id="266" r:id="rId5"/>
    <p:sldId id="271" r:id="rId6"/>
    <p:sldId id="272" r:id="rId7"/>
    <p:sldId id="275" r:id="rId8"/>
    <p:sldId id="259" r:id="rId9"/>
    <p:sldId id="269" r:id="rId10"/>
    <p:sldId id="270" r:id="rId11"/>
    <p:sldId id="265" r:id="rId12"/>
    <p:sldId id="267" r:id="rId13"/>
    <p:sldId id="276" r:id="rId14"/>
    <p:sldId id="258" r:id="rId15"/>
    <p:sldId id="260" r:id="rId16"/>
    <p:sldId id="261" r:id="rId17"/>
    <p:sldId id="264" r:id="rId18"/>
    <p:sldId id="274" r:id="rId19"/>
    <p:sldId id="263" r:id="rId20"/>
    <p:sldId id="262" r:id="rId21"/>
  </p:sldIdLst>
  <p:sldSz cx="9144000" cy="6858000" type="screen4x3"/>
  <p:notesSz cx="6858000" cy="9144000"/>
  <p:embeddedFontLst>
    <p:embeddedFont>
      <p:font typeface="Bloody"/>
      <p:regular r:id="rId23"/>
    </p:embeddedFont>
    <p:embeddedFont>
      <p:font typeface="Arial Black" pitchFamily="34" charset="0"/>
      <p:bold r:id="rId24"/>
    </p:embeddedFont>
    <p:embeddedFont>
      <p:font typeface="Book Antiqua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1586"/>
  <ax:ocxPr ax:name="_cy" ax:value="16510"/>
  <ax:ocxPr ax:name="FlashVars" ax:value=""/>
  <ax:ocxPr ax:name="Movie" ax:value="http://www.youtube.com/v/DvObVq8v6fE"/>
  <ax:ocxPr ax:name="Src" ax:value="http://www.youtube.com/v/DvObVq8v6fE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487297-ACF6-427E-B93C-FE332DC3628D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FB2586-62FC-4AF9-9ED3-6CE65DFF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56F2-40AD-4FB6-A6A2-85BA73EE340D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AC3A-0D1A-452D-8D42-B2A21C856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B9BD-447F-4B15-A325-3AE26A131E23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53E7-F5E0-49F0-B9D7-E203BB755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1ABD-731C-46F7-AF59-528F7A0D5AB8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CB80-75D4-4E82-AACD-9AD9B7BB8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0C31-F91F-4CC6-9EE2-0795D190E191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6937-F8BD-4FB6-A869-D0124523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8F19-EDF6-4523-B165-06313CDAA289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DE41-EAFF-496F-9601-211FBFA57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F8B6-1E3F-4111-BAB9-099A5CF14D50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C16C-5E77-40BB-9AC3-F8CA76BAC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89F6-EAEF-4422-BB2F-A6DD4A169E0A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08B9-AE62-492F-8E18-A68B37F9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AB2B-7140-4D68-B88E-E319E065CF6F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299E-79DD-4A03-BAB7-4E27AB0D1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A6C5-CB61-4411-8435-6F3ED4791CA4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A863-1CAF-49CE-B58A-BBF88F01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4C6C-3C1F-4411-8CE1-24E0115D4DFB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2CDE-CA60-4AC9-9539-91F426718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3084-3D77-4E96-871D-CBC84E3A9883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B5F0-4364-4156-8F0E-9CE9E445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0E1ED-D3F9-42F7-A6B0-5BD23F70B0E1}" type="datetimeFigureOut">
              <a:rPr lang="en-US"/>
              <a:pPr>
                <a:defRPr/>
              </a:pPr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369EA-FB2F-45C0-87BF-630AFA27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ood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ood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ood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oody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seals.org/" TargetMode="External"/><Relationship Id="rId2" Type="http://schemas.openxmlformats.org/officeDocument/2006/relationships/hyperlink" Target="http://www.greenpea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nnipeds.org/species/harp.htm" TargetMode="External"/><Relationship Id="rId5" Type="http://schemas.openxmlformats.org/officeDocument/2006/relationships/hyperlink" Target="http://marinebio.org/species.asp?id=302" TargetMode="External"/><Relationship Id="rId4" Type="http://schemas.openxmlformats.org/officeDocument/2006/relationships/hyperlink" Target="http://www.dfo-mpo.gc.ca/media/npress-communique/2009/hq-ac07-eng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C00000"/>
                </a:solidFill>
                <a:latin typeface="Bloody" pitchFamily="2" charset="0"/>
              </a:rPr>
              <a:t>Conservation of Harp Seals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038600" cy="91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Harp Seals and the Canadian seal hunt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By Haylie Cox and Steffani Geary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Scientists disagree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“The current monitoring scheme is unlikely to detect management failure until a large proportion of the population is lost.”</a:t>
            </a:r>
          </a:p>
          <a:p>
            <a:r>
              <a:rPr lang="en-US" sz="2800" smtClean="0"/>
              <a:t>The management plan doesn’t account of the struck-and-lost seals.</a:t>
            </a:r>
          </a:p>
          <a:p>
            <a:pPr lvl="1"/>
            <a:r>
              <a:rPr lang="en-US" sz="2400" smtClean="0"/>
              <a:t>For every 1 seal that is killed and reported, it is estimated that almost one (0.82) is lost and unreported, which would result in an additional 45% over the TAC.</a:t>
            </a:r>
          </a:p>
          <a:p>
            <a:r>
              <a:rPr lang="en-US" sz="2800" smtClean="0"/>
              <a:t>“Even if Canada lowers their TAC, it’s unlikely they will achieve their current conservation objective.”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457200"/>
            <a:ext cx="4038600" cy="6248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u="sng" smtClean="0">
                <a:solidFill>
                  <a:srgbClr val="CC0000"/>
                </a:solidFill>
              </a:rPr>
              <a:t>Canadian Government</a:t>
            </a:r>
          </a:p>
          <a:p>
            <a:r>
              <a:rPr lang="en-US" smtClean="0"/>
              <a:t>Populations only surveyed every 5 years</a:t>
            </a:r>
          </a:p>
          <a:p>
            <a:r>
              <a:rPr lang="en-US" smtClean="0"/>
              <a:t>Maintain that killing practices are humane</a:t>
            </a:r>
          </a:p>
          <a:p>
            <a:r>
              <a:rPr lang="en-US" smtClean="0"/>
              <a:t>Deny any stuck-and-lost and illegal activity</a:t>
            </a:r>
          </a:p>
          <a:p>
            <a:r>
              <a:rPr lang="en-US" smtClean="0"/>
              <a:t>Illegal activity (killing before 12 days old, etc.) is recorded, but fishermen aren’t held accountable for it</a:t>
            </a:r>
          </a:p>
          <a:p>
            <a:endParaRPr lang="en-US" smtClean="0"/>
          </a:p>
        </p:txBody>
      </p:sp>
      <p:sp>
        <p:nvSpPr>
          <p:cNvPr id="6148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457200"/>
            <a:ext cx="42672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u="sng" dirty="0" smtClean="0">
                <a:solidFill>
                  <a:srgbClr val="CC0000"/>
                </a:solidFill>
              </a:rPr>
              <a:t>Scientists, Organizations</a:t>
            </a:r>
            <a:r>
              <a:rPr lang="en-US" sz="2400" u="sng" dirty="0" smtClean="0">
                <a:solidFill>
                  <a:srgbClr val="CC0000"/>
                </a:solidFill>
              </a:rPr>
              <a:t> </a:t>
            </a:r>
          </a:p>
          <a:p>
            <a:r>
              <a:rPr lang="en-US" dirty="0" smtClean="0"/>
              <a:t>Struck-and-lost taken into account</a:t>
            </a:r>
          </a:p>
          <a:p>
            <a:r>
              <a:rPr lang="en-US" dirty="0" smtClean="0"/>
              <a:t>Has been shown that some are alive and conscious when they’re skinned</a:t>
            </a:r>
          </a:p>
          <a:p>
            <a:r>
              <a:rPr lang="en-US" dirty="0" smtClean="0"/>
              <a:t>Scientists have estimated struck-and-lost at 45% over the TAC , </a:t>
            </a:r>
            <a:r>
              <a:rPr lang="en-US" smtClean="0"/>
              <a:t>which </a:t>
            </a:r>
            <a:r>
              <a:rPr lang="en-US" smtClean="0"/>
              <a:t>almost doubles </a:t>
            </a:r>
            <a:r>
              <a:rPr lang="en-US" dirty="0" smtClean="0"/>
              <a:t>the total allowable killed</a:t>
            </a:r>
          </a:p>
          <a:p>
            <a:endParaRPr lang="en-US" dirty="0" smtClean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311650" y="5476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VS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 l="24980" t="20010" r="41701" b="33328"/>
          <a:stretch>
            <a:fillRect/>
          </a:stretch>
        </p:blipFill>
        <p:spPr bwMode="auto">
          <a:xfrm>
            <a:off x="990600" y="152400"/>
            <a:ext cx="71628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Raw Data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z="2100" dirty="0" smtClean="0"/>
              <a:t>TAC 2009 was 280,000</a:t>
            </a:r>
          </a:p>
          <a:p>
            <a:r>
              <a:rPr lang="en-US" sz="2100" dirty="0" smtClean="0"/>
              <a:t>Scientist estimate struck and lost at 0.82</a:t>
            </a:r>
          </a:p>
          <a:p>
            <a:r>
              <a:rPr lang="en-US" sz="2100" dirty="0" smtClean="0"/>
              <a:t>280000x0.82 = 229,600+280,000</a:t>
            </a:r>
          </a:p>
          <a:p>
            <a:r>
              <a:rPr lang="en-US" sz="2100" dirty="0" smtClean="0"/>
              <a:t>509,600</a:t>
            </a:r>
          </a:p>
          <a:p>
            <a:r>
              <a:rPr lang="en-US" sz="2100" dirty="0" smtClean="0"/>
              <a:t>Lets add in 220,000 harp seal pups that died due to ice conditions</a:t>
            </a:r>
          </a:p>
          <a:p>
            <a:r>
              <a:rPr lang="en-US" sz="2100" dirty="0" smtClean="0"/>
              <a:t>729,600 total pups lost</a:t>
            </a:r>
          </a:p>
          <a:p>
            <a:r>
              <a:rPr lang="en-US" sz="2100" dirty="0" smtClean="0"/>
              <a:t>There </a:t>
            </a:r>
            <a:r>
              <a:rPr lang="en-US" sz="2100" dirty="0" smtClean="0"/>
              <a:t>were</a:t>
            </a:r>
            <a:r>
              <a:rPr lang="en-US" sz="2100" dirty="0" smtClean="0"/>
              <a:t> </a:t>
            </a:r>
            <a:r>
              <a:rPr lang="en-US" sz="2100" dirty="0" smtClean="0"/>
              <a:t>991,400 pups born in Canada in 2006, lets say the pup population has increased and 1,000,000 pups were born this year</a:t>
            </a:r>
          </a:p>
          <a:p>
            <a:r>
              <a:rPr lang="en-US" sz="2100" dirty="0" smtClean="0"/>
              <a:t>1,000,000-726,600 = 273,400</a:t>
            </a:r>
          </a:p>
          <a:p>
            <a:r>
              <a:rPr lang="en-US" sz="2100" dirty="0" smtClean="0"/>
              <a:t>Probability half will be females 273,400/2 = 136,700 females</a:t>
            </a:r>
          </a:p>
          <a:p>
            <a:r>
              <a:rPr lang="en-US" sz="2100" dirty="0" smtClean="0"/>
              <a:t>Scientist estimate that only 70% of females are giving birth due to poor ice conditions 136,700x0.70 = 95,690 possible births</a:t>
            </a:r>
          </a:p>
          <a:p>
            <a:r>
              <a:rPr lang="en-US" sz="2100" dirty="0" smtClean="0"/>
              <a:t>Does this look like Canada is following their management plan???</a:t>
            </a:r>
          </a:p>
          <a:p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73075"/>
            <a:ext cx="7975600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09588"/>
            <a:ext cx="8229600" cy="538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782638"/>
            <a:ext cx="8275637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Civic Engagement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Encourage stores, restaurants, etc. to boycott Canadian Seafood.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Write public officials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Put pressure on Canada to stop the hunt, or lower quotas.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Persuade Canada to use more humane ways of acquiring fur (“combing”).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Have Fisheries and Oceans Canada set up a better management plan that is followed and met!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Organizations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would like more information about the Canadian seal hunt, or to find out how you can help, you can visit these organizations:</a:t>
            </a:r>
          </a:p>
          <a:p>
            <a:pPr lvl="1"/>
            <a:r>
              <a:rPr lang="en-US" smtClean="0"/>
              <a:t>Greenpeace</a:t>
            </a:r>
          </a:p>
          <a:p>
            <a:pPr lvl="1"/>
            <a:r>
              <a:rPr lang="en-US" smtClean="0"/>
              <a:t>Harpseals.org</a:t>
            </a:r>
          </a:p>
          <a:p>
            <a:pPr lvl="1"/>
            <a:r>
              <a:rPr lang="en-US" smtClean="0"/>
              <a:t>PETA</a:t>
            </a:r>
          </a:p>
          <a:p>
            <a:pPr lvl="1"/>
            <a:r>
              <a:rPr lang="en-US" smtClean="0"/>
              <a:t>Humane Society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43010" name="Picture 2" descr="http://www.kimointernational.org/Portals/0/greenpeace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81400"/>
            <a:ext cx="1752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wflendangeredstreamlive.org/Harpseals%20Logo%20BN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3657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http://www.seventhgeneration.com/files/PETA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81400"/>
            <a:ext cx="1296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http://a942.ac-images.myspacecdn.com/images01/125/l_89d933dcdd2cbc0c157d43df57b9957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505200"/>
            <a:ext cx="1838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top-seal-h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About the seal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Ice flows are essential to the breeding and nursing of seals.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Because of ice decreasing, the percentage of pregnant females dropped from 90% in the 1980’s to 70% in the 1990’s.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Diet consists of polar cod, herring, halibut and small crabs.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Polar cod are now listed as endangered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Male reach sexual maturity around 7-8 years of age, females around 4-6 years.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Current population is about 5.8 million worldwide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Pups produced yearly is about 991,400 in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References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dirty="0" smtClean="0">
                <a:hlinkClick r:id="rId2"/>
              </a:rPr>
              <a:t>www.greenpeace.org</a:t>
            </a:r>
            <a:endParaRPr lang="en-US" sz="1700" dirty="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hlinkClick r:id="rId3"/>
              </a:rPr>
              <a:t>www.harpseals.org</a:t>
            </a: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1700" dirty="0" smtClean="0">
                <a:hlinkClick r:id="rId4"/>
              </a:rPr>
              <a:t>www.hsus.org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hlinkClick r:id="rId4"/>
              </a:rPr>
              <a:t>http://www.dfo-mpo.gc.ca/media/npress-communique/2009/hq-ac07-eng.htm</a:t>
            </a:r>
            <a:endParaRPr lang="en-US" sz="1700" dirty="0" smtClean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hlinkClick r:id="rId5"/>
              </a:rPr>
              <a:t>http://marinebio.org/species.asp?id=302</a:t>
            </a:r>
            <a:endParaRPr lang="en-US" sz="1700" dirty="0" smtClean="0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en-US" sz="1700" dirty="0" smtClean="0">
                <a:hlinkClick r:id="rId6"/>
              </a:rPr>
              <a:t>http://www.pinnipeds.org/species/harp.htm</a:t>
            </a: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1700" dirty="0" smtClean="0"/>
              <a:t>DFO. 2000. Northwest Atlantic Harp Seals.  DFO Science Stock Status Report E1-01 (2000).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Johnston, D.W., </a:t>
            </a:r>
            <a:r>
              <a:rPr lang="en-US" sz="1700" dirty="0" err="1" smtClean="0"/>
              <a:t>Meisenheimer</a:t>
            </a:r>
            <a:r>
              <a:rPr lang="en-US" sz="1700" dirty="0" smtClean="0"/>
              <a:t>, P., and </a:t>
            </a:r>
            <a:r>
              <a:rPr lang="en-US" sz="1700" dirty="0" err="1" smtClean="0"/>
              <a:t>Lavigne</a:t>
            </a:r>
            <a:r>
              <a:rPr lang="en-US" sz="1700" dirty="0" smtClean="0"/>
              <a:t>, D. M. (2000). An Evaluation of Management Objectives for Canada’s Commercial Harp Seal Hunt, 1996-1998.  Conservation Biology, 14 (3):729-737.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DFO, 2007. A Review of Ice Conditions and Potential Impact on Harp Seal Neonatal Mortality in March 2007. DFO Can. Sci. </a:t>
            </a:r>
            <a:r>
              <a:rPr lang="en-US" sz="1700" dirty="0" err="1" smtClean="0"/>
              <a:t>Advis</a:t>
            </a:r>
            <a:r>
              <a:rPr lang="en-US" sz="1700" dirty="0" smtClean="0"/>
              <a:t>. Sec. Sci. Resp. 2007/008.</a:t>
            </a:r>
          </a:p>
          <a:p>
            <a:pPr>
              <a:lnSpc>
                <a:spcPct val="80000"/>
              </a:lnSpc>
            </a:pPr>
            <a:r>
              <a:rPr lang="en-US" sz="1700" dirty="0" err="1" smtClean="0"/>
              <a:t>Lairdre</a:t>
            </a:r>
            <a:r>
              <a:rPr lang="en-US" sz="1700" dirty="0" smtClean="0"/>
              <a:t>, Kristin L., </a:t>
            </a:r>
            <a:r>
              <a:rPr lang="en-US" sz="1700" dirty="0" err="1" smtClean="0"/>
              <a:t>Stirling</a:t>
            </a:r>
            <a:r>
              <a:rPr lang="en-US" sz="1700" dirty="0" smtClean="0"/>
              <a:t>, Ian, Lowry, </a:t>
            </a:r>
            <a:r>
              <a:rPr lang="en-US" sz="1700" dirty="0" err="1" smtClean="0"/>
              <a:t>Lloyed</a:t>
            </a:r>
            <a:r>
              <a:rPr lang="en-US" sz="1700" dirty="0" smtClean="0"/>
              <a:t> F., </a:t>
            </a:r>
            <a:r>
              <a:rPr lang="en-US" sz="1700" dirty="0" err="1" smtClean="0"/>
              <a:t>Wiig</a:t>
            </a:r>
            <a:r>
              <a:rPr lang="en-US" sz="1700" dirty="0" smtClean="0"/>
              <a:t>, </a:t>
            </a:r>
            <a:r>
              <a:rPr lang="en-US" sz="1700" dirty="0" err="1" smtClean="0"/>
              <a:t>Oystein</a:t>
            </a:r>
            <a:r>
              <a:rPr lang="en-US" sz="1700" dirty="0" smtClean="0"/>
              <a:t>, </a:t>
            </a:r>
            <a:r>
              <a:rPr lang="en-US" sz="1700" dirty="0" err="1" smtClean="0"/>
              <a:t>Heide</a:t>
            </a:r>
            <a:r>
              <a:rPr lang="en-US" sz="1700" dirty="0" smtClean="0"/>
              <a:t>-Jorgensen, </a:t>
            </a:r>
            <a:r>
              <a:rPr lang="en-US" sz="1700" dirty="0" err="1" smtClean="0"/>
              <a:t>Mads</a:t>
            </a:r>
            <a:r>
              <a:rPr lang="en-US" sz="1700" dirty="0" smtClean="0"/>
              <a:t> Peter, and Ferguson, Steven H. (2008).  Quantifying the Sensitivity of Arctic Marine Mammals to climate-induced habitat change.  Ecological Applications, 18(2): S97-S125.</a:t>
            </a:r>
          </a:p>
          <a:p>
            <a:pPr>
              <a:lnSpc>
                <a:spcPct val="80000"/>
              </a:lnSpc>
            </a:pPr>
            <a:r>
              <a:rPr lang="en-US" sz="1700" dirty="0" err="1" smtClean="0"/>
              <a:t>Lavigne</a:t>
            </a:r>
            <a:r>
              <a:rPr lang="en-US" sz="1700" dirty="0" smtClean="0"/>
              <a:t>, David M. (1999) Estimating total kill of northwest Atlantic harp seals, 1994-1998. Marine Mammal Science, 15 (3): 871-878.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Leaper, R. and J. Matthews (2008). Implications of uncertainty for Canada’s commercial hunt of harp seals (</a:t>
            </a:r>
            <a:r>
              <a:rPr lang="en-US" sz="1700" i="1" dirty="0" err="1" smtClean="0"/>
              <a:t>Pagophilus</a:t>
            </a:r>
            <a:r>
              <a:rPr lang="en-US" sz="1700" i="1" dirty="0" smtClean="0"/>
              <a:t> </a:t>
            </a:r>
            <a:r>
              <a:rPr lang="en-US" sz="1700" i="1" dirty="0" err="1" smtClean="0"/>
              <a:t>groenlandicus</a:t>
            </a:r>
            <a:r>
              <a:rPr lang="en-US" sz="1700" dirty="0" smtClean="0"/>
              <a:t>). Nature </a:t>
            </a:r>
            <a:r>
              <a:rPr lang="en-US" sz="1700" dirty="0" err="1" smtClean="0"/>
              <a:t>Precedings</a:t>
            </a:r>
            <a:r>
              <a:rPr lang="en-US" sz="1700" dirty="0" smtClean="0"/>
              <a:t> 1798(1):1-23.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Overview of the hunt</a:t>
            </a:r>
          </a:p>
        </p:txBody>
      </p:sp>
      <p:sp>
        <p:nvSpPr>
          <p:cNvPr id="3075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Each year, Canadian fisherman kill hundreds of thousands of Harp Seals.</a:t>
            </a:r>
          </a:p>
          <a:p>
            <a:pPr eaLnBrk="1" hangingPunct="1"/>
            <a:r>
              <a:rPr lang="en-US" sz="2800" smtClean="0"/>
              <a:t>Harp Seals are targeted between the ages of 2 weeks and 2-3 months. (it’s now “illegal” to kill them before 12 days of age)</a:t>
            </a:r>
          </a:p>
          <a:p>
            <a:pPr eaLnBrk="1" hangingPunct="1"/>
            <a:r>
              <a:rPr lang="en-US" sz="2800" smtClean="0"/>
              <a:t>The biggest controversy surrounding the hunt is the method with which they are killed.</a:t>
            </a:r>
          </a:p>
          <a:p>
            <a:pPr lvl="1" eaLnBrk="1" hangingPunct="1"/>
            <a:r>
              <a:rPr lang="en-US" sz="2400" smtClean="0"/>
              <a:t>They are clubbed, hooked, and dragged.</a:t>
            </a:r>
          </a:p>
          <a:p>
            <a:pPr lvl="1" eaLnBrk="1" hangingPunct="1"/>
            <a:r>
              <a:rPr lang="en-US" sz="2400" smtClean="0"/>
              <a:t>Many are still alive and conscious during the skinning process, despite what Canadian officials claim.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This year’s hunt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Quota for 2009 was set at 280,000</a:t>
            </a:r>
          </a:p>
          <a:p>
            <a:r>
              <a:rPr lang="en-US" smtClean="0"/>
              <a:t>Fisherman who did not meet their quota in 2008 are allowed to kill an additional 13,095 pups </a:t>
            </a:r>
          </a:p>
          <a:p>
            <a:r>
              <a:rPr lang="en-US" smtClean="0"/>
              <a:t>30% of pups will be killed in the Gulf of St. Lawrence, where concern has been expressed about diminishing ice flows.</a:t>
            </a:r>
          </a:p>
          <a:p>
            <a:pPr lvl="1"/>
            <a:r>
              <a:rPr lang="en-US" smtClean="0"/>
              <a:t>Gulf of St. Lawrence is also one of the main birthing grounds in Canada.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Gulf of St. Lawrence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Gulf of St. Lawrence is one of the main birthing/nursing grounds in Canada.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Remember, 30% of the seals of the seal hunt are killed at the Gulf of St. Lawrence.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With that in mind: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Pup mortality: 220,000 pups died due to poor ice conditions in 2006 (75% mortality rate for 12 days of age and under)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Ice conditions are worsening.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If ice conditions continue to worsen, there will be 100% pup mortality rate.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Gulf of Lawrence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Canada continues to oppose the findings of scientists:</a:t>
            </a:r>
          </a:p>
          <a:p>
            <a:pPr lvl="1"/>
            <a:r>
              <a:rPr lang="en-US" smtClean="0"/>
              <a:t>Pup production is low, but they believe it to be scientists’ bias.</a:t>
            </a:r>
          </a:p>
          <a:p>
            <a:pPr lvl="1"/>
            <a:r>
              <a:rPr lang="en-US" smtClean="0"/>
              <a:t>“Ice conditions in the North Gulf are better than ever, so there is no reason to think that it would have a high pup mortality in the future.”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7770960" imgH="5943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eldofsorrow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spotty-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2460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31SEALS_wideweb__430x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"/>
            <a:ext cx="4267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sea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352800"/>
            <a:ext cx="40386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CC0000"/>
                </a:solidFill>
              </a:rPr>
              <a:t>Canada’s conservation management plan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Set up by the Fisheries and Oceans Canada.</a:t>
            </a:r>
          </a:p>
          <a:p>
            <a:r>
              <a:rPr lang="en-US" sz="2800" smtClean="0"/>
              <a:t>The plan is called the “Precautionary Approach,” and its objective is to keep the population around 80% of its current numbers.</a:t>
            </a:r>
          </a:p>
          <a:p>
            <a:pPr lvl="1"/>
            <a:r>
              <a:rPr lang="en-US" sz="2400" smtClean="0"/>
              <a:t>This is why the quota for Total Allowable Catch (TAC) is 250,000-280,000.</a:t>
            </a:r>
          </a:p>
          <a:p>
            <a:pPr lvl="1"/>
            <a:r>
              <a:rPr lang="en-US" sz="2400" smtClean="0"/>
              <a:t>Populations are monitored every 5 years.</a:t>
            </a:r>
          </a:p>
          <a:p>
            <a:r>
              <a:rPr lang="en-US" sz="2800" smtClean="0"/>
              <a:t>Current management results in a low probability that human-induced mortality will cause the stock to decline below that level. –Canadian government</a:t>
            </a:r>
          </a:p>
          <a:p>
            <a:pPr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">
      <a:majorFont>
        <a:latin typeface="Arial Black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1078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Bloody</vt:lpstr>
      <vt:lpstr>Arial Black</vt:lpstr>
      <vt:lpstr>Book Antiqua</vt:lpstr>
      <vt:lpstr>Office Theme</vt:lpstr>
      <vt:lpstr>Conservation of Harp Seals</vt:lpstr>
      <vt:lpstr>About the seal</vt:lpstr>
      <vt:lpstr>Overview of the hunt</vt:lpstr>
      <vt:lpstr>This year’s hunt</vt:lpstr>
      <vt:lpstr>Gulf of St. Lawrence</vt:lpstr>
      <vt:lpstr>Gulf of Lawrence</vt:lpstr>
      <vt:lpstr>Slide 7</vt:lpstr>
      <vt:lpstr>Slide 8</vt:lpstr>
      <vt:lpstr>Canada’s conservation management plan</vt:lpstr>
      <vt:lpstr>Scientists disagree</vt:lpstr>
      <vt:lpstr>Slide 11</vt:lpstr>
      <vt:lpstr>Slide 12</vt:lpstr>
      <vt:lpstr>Raw Data</vt:lpstr>
      <vt:lpstr>Slide 14</vt:lpstr>
      <vt:lpstr>Slide 15</vt:lpstr>
      <vt:lpstr>Slide 16</vt:lpstr>
      <vt:lpstr>Civic Engagement</vt:lpstr>
      <vt:lpstr>Organizations </vt:lpstr>
      <vt:lpstr>Slide 19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Harp Seals</dc:title>
  <dc:creator>Aaron</dc:creator>
  <cp:lastModifiedBy>Valerie</cp:lastModifiedBy>
  <cp:revision>74</cp:revision>
  <dcterms:created xsi:type="dcterms:W3CDTF">2009-04-03T00:20:28Z</dcterms:created>
  <dcterms:modified xsi:type="dcterms:W3CDTF">2009-04-21T16:17:15Z</dcterms:modified>
</cp:coreProperties>
</file>