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231F9A1-9D6A-4B35-AB3C-BD1E103CFAC8}">
  <a:tblStyle styleId="{5231F9A1-9D6A-4B35-AB3C-BD1E103CFA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096000" y="1122363"/>
            <a:ext cx="4572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Welcome to Weber!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6412089" y="3770489"/>
            <a:ext cx="4255910" cy="1749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New Faculty Academy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Kick-off 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July 9, 2020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10:30 a.m.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539" y="318029"/>
            <a:ext cx="4809728" cy="673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Virtual Icebreaker:  Scroll to Know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 oldest person in the group should get the link for questions from the chat and share their screen showing the questions.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Start scrolling down the page. 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Take turns, starting from next oldest to youngest and randomly tell the scroller to ”stop”. 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 “stopper” should answer the question that the mouse arrow is pointing to when the scrolling stops.  Others can respond if they choose to do so. Repeat the process.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Have fun learning random information about your new colleagues!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23274" l="19135" r="18595" t="23199"/>
          <a:stretch/>
        </p:blipFill>
        <p:spPr>
          <a:xfrm>
            <a:off x="9721216" y="141412"/>
            <a:ext cx="2274570" cy="68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Virtual Icebreaker: Thumbs up if….</a:t>
            </a:r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838200" y="1825625"/>
            <a:ext cx="37203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 will read some statements about things that you may or may not have done. 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When I read something that you have done, give us a thumbs up.</a:t>
            </a:r>
            <a:endParaRPr/>
          </a:p>
        </p:txBody>
      </p:sp>
      <p:pic>
        <p:nvPicPr>
          <p:cNvPr descr="Thumbs-up Images, Stock Photos &amp; Vectors | Shutterstock" id="157" name="Google Shape;157;p23"/>
          <p:cNvPicPr preferRelativeResize="0"/>
          <p:nvPr/>
        </p:nvPicPr>
        <p:blipFill rotWithShape="1">
          <a:blip r:embed="rId3">
            <a:alphaModFix/>
          </a:blip>
          <a:srcRect b="16267" l="4171" r="52162" t="8421"/>
          <a:stretch/>
        </p:blipFill>
        <p:spPr>
          <a:xfrm>
            <a:off x="6096000" y="1435661"/>
            <a:ext cx="4453054" cy="459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Virtual Icebreaker:  Teaching Tidbits</a:t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youngest person in the group should look at the questions. The rest of the group members should avoid looking at the document to encourage more spontaneous number selection. 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Please limit your responses to one minute each in order for everyone to respond.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Have fun learning about your new colleagues!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23274" l="19135" r="18595" t="23199"/>
          <a:stretch/>
        </p:blipFill>
        <p:spPr>
          <a:xfrm>
            <a:off x="9784080" y="6067868"/>
            <a:ext cx="2274570" cy="68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838200" y="365125"/>
            <a:ext cx="4123765" cy="3790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Prompt:  </a:t>
            </a:r>
            <a:br>
              <a:rPr lang="en-US"/>
            </a:br>
            <a:r>
              <a:rPr lang="en-US" sz="3200"/>
              <a:t>What confidences do you bring </a:t>
            </a:r>
            <a:br>
              <a:rPr lang="en-US" sz="3200"/>
            </a:br>
            <a:r>
              <a:rPr lang="en-US" sz="3200"/>
              <a:t>to Weber State University?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726141" y="4450976"/>
            <a:ext cx="3872753" cy="172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Write your response in the CHAT.</a:t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1965" y="1066946"/>
            <a:ext cx="6566866" cy="490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524435" y="1102658"/>
            <a:ext cx="3845859" cy="2568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Prompt:</a:t>
            </a:r>
            <a:br>
              <a:rPr lang="en-US"/>
            </a:br>
            <a:r>
              <a:rPr lang="en-US" sz="2800"/>
              <a:t>What concerns do you have about teaching at </a:t>
            </a:r>
            <a:br>
              <a:rPr lang="en-US" sz="2800"/>
            </a:br>
            <a:r>
              <a:rPr lang="en-US" sz="2800"/>
              <a:t>Weber State University?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524435" y="3953435"/>
            <a:ext cx="3361765" cy="2223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Write your response in the CHAT</a:t>
            </a:r>
            <a:r>
              <a:rPr lang="en-US" sz="3200"/>
              <a:t>.</a:t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 b="0" l="6966" r="4746" t="0"/>
          <a:stretch/>
        </p:blipFill>
        <p:spPr>
          <a:xfrm>
            <a:off x="4597726" y="1102658"/>
            <a:ext cx="6729015" cy="478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b="5346" l="0" r="0" t="8462"/>
          <a:stretch/>
        </p:blipFill>
        <p:spPr>
          <a:xfrm>
            <a:off x="0" y="0"/>
            <a:ext cx="12192000" cy="6983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>
            <p:ph type="title"/>
          </p:nvPr>
        </p:nvSpPr>
        <p:spPr>
          <a:xfrm>
            <a:off x="838200" y="365125"/>
            <a:ext cx="4688541" cy="333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What teaching topics would be useful for your own professional development?</a:t>
            </a:r>
            <a:endParaRPr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838199" y="4787153"/>
            <a:ext cx="4258235" cy="1389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Write your response in the CHAT.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838200" y="365125"/>
            <a:ext cx="10515600" cy="495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/>
              <a:t>Unpacking the Pedagogy</a:t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838200" y="860612"/>
            <a:ext cx="10515600" cy="5316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600"/>
              <a:t>Classroom Response Systems – Kahoot</a:t>
            </a:r>
            <a:br>
              <a:rPr b="1" lang="en-US" sz="1600"/>
            </a:br>
            <a:r>
              <a:rPr lang="en-US" sz="1400"/>
              <a:t>Classroom response systems provide an easy way to check on what students have understood from a short lecture, make predictions about material they’ve not yet seen, or the extent to which students are able to apply ideas to a novel question. They can be used to track attendance and class participation. Ask a question that may appear that everyone will have the same answer – but when the results come in, students find that not everyone thinks the same as them. This can lead to a robust discussion.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600"/>
              <a:t>Icebreakers</a:t>
            </a:r>
            <a:br>
              <a:rPr b="1" lang="en-US" sz="1600"/>
            </a:br>
            <a:r>
              <a:rPr lang="en-US" sz="1400"/>
              <a:t>Guidelines for Using Icebreakers</a:t>
            </a:r>
            <a:br>
              <a:rPr lang="en-US" sz="1400"/>
            </a:br>
            <a:r>
              <a:rPr lang="en-US" sz="1400"/>
              <a:t>•Use icebreakers that facilitate familiarity.</a:t>
            </a:r>
            <a:br>
              <a:rPr lang="en-US" sz="1400"/>
            </a:br>
            <a:r>
              <a:rPr lang="en-US" sz="1400"/>
              <a:t>•Use “non-cheesy” icebreakers.</a:t>
            </a:r>
            <a:br>
              <a:rPr lang="en-US" sz="1400"/>
            </a:br>
            <a:r>
              <a:rPr lang="en-US" sz="1400"/>
              <a:t>•Avoid having students take massive social risks with people they barely know.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b="1" lang="en-US" sz="1600"/>
            </a:br>
            <a:r>
              <a:rPr b="1" lang="en-US" sz="1600"/>
              <a:t>Brainstorming</a:t>
            </a:r>
            <a:br>
              <a:rPr b="1" lang="en-US" sz="1800"/>
            </a:br>
            <a:r>
              <a:rPr lang="en-US" sz="1400"/>
              <a:t>Brainstorming is an activity in which students list their ideas about a specific concept or topic as quickly as they can without stopping. Brainstorming is a great activity for having students demonstrate what they already know about the topic and can help students develop ideas for solving a problem. Brainstorming also encourages creativity by providing a variety of topics for later discussion (Major, Harris &amp; Zakrajsek, 2016, pp. 215-217)</a:t>
            </a:r>
            <a:r>
              <a:rPr lang="en-US" sz="1600"/>
              <a:t>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b="1" lang="en-US" sz="1600"/>
            </a:br>
            <a:r>
              <a:rPr b="1" lang="en-US" sz="1600"/>
              <a:t>Small Group Discussion</a:t>
            </a:r>
            <a:br>
              <a:rPr b="1" lang="en-US"/>
            </a:br>
            <a:r>
              <a:rPr lang="en-US" sz="1400"/>
              <a:t>Students work together in small groups of four to six students to discuss a topic. Small groups may be used in a class of any size. Although having a classroom with tables facilitates small group discussion, tables are not necessary, and many faculty successfully use small groups in fixed-seat auditoriums. Research points to the notion that smaller groups for discussion may lead to greater outcomes in student learning when compared to students who participate in whole class discussion</a:t>
            </a:r>
            <a:r>
              <a:rPr i="1" lang="en-US" sz="1400"/>
              <a:t>. </a:t>
            </a:r>
            <a:r>
              <a:rPr lang="en-US" sz="1400"/>
              <a:t>(Major, Harris &amp; Zakrajsek, 2016, p. 45)</a:t>
            </a:r>
            <a:br>
              <a:rPr lang="en-US" sz="1400"/>
            </a:br>
            <a:endParaRPr sz="14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en-US" sz="1400"/>
            </a:b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Upcoming Events</a:t>
            </a:r>
            <a:endParaRPr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98" name="Google Shape;198;p29"/>
          <p:cNvGraphicFramePr/>
          <p:nvPr/>
        </p:nvGraphicFramePr>
        <p:xfrm>
          <a:off x="838200" y="16906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{5231F9A1-9D6A-4B35-AB3C-BD1E103CFAC8}</a:tableStyleId>
              </a:tblPr>
              <a:tblGrid>
                <a:gridCol w="2859750"/>
                <a:gridCol w="1358150"/>
                <a:gridCol w="6297700"/>
              </a:tblGrid>
              <a:tr h="56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Date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Time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Topic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</a:tr>
              <a:tr h="69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Tuesday, July 14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2:00 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Syllabus Design and University Policy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</a:tr>
              <a:tr h="69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Wednesday, July 15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1:00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Teaching with Zoom (Hands-on Session)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</a:tr>
              <a:tr h="69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Tuesday, July 21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2:00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Inclusive Excellence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</a:tr>
              <a:tr h="69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Tuesday, July 28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2:00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Outcomes &amp; Assessment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</a:tr>
              <a:tr h="69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Wednesday, July 29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1:00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Teaching with Google Meets &amp; Big Blue Button (Canvas).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(Hands-on Session)</a:t>
                      </a:r>
                      <a:endParaRPr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lin ang="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1647371" y="1072445"/>
            <a:ext cx="2777066" cy="767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4" name="Google Shape;204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269" l="3954" r="3727" t="8672"/>
          <a:stretch/>
        </p:blipFill>
        <p:spPr>
          <a:xfrm>
            <a:off x="3361036" y="247096"/>
            <a:ext cx="4930421" cy="6283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 txBox="1"/>
          <p:nvPr/>
        </p:nvSpPr>
        <p:spPr>
          <a:xfrm rot="-1106327">
            <a:off x="923487" y="1133102"/>
            <a:ext cx="10185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 rotWithShape="1">
          <a:blip r:embed="rId4">
            <a:alphaModFix/>
          </a:blip>
          <a:srcRect b="23274" l="19135" r="18595" t="23199"/>
          <a:stretch/>
        </p:blipFill>
        <p:spPr>
          <a:xfrm>
            <a:off x="9784080" y="6067868"/>
            <a:ext cx="2274570" cy="68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114301"/>
            <a:ext cx="10515600" cy="674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Schedule</a:t>
            </a:r>
            <a:endParaRPr/>
          </a:p>
        </p:txBody>
      </p:sp>
      <p:graphicFrame>
        <p:nvGraphicFramePr>
          <p:cNvPr id="92" name="Google Shape;92;p14"/>
          <p:cNvGraphicFramePr/>
          <p:nvPr/>
        </p:nvGraphicFramePr>
        <p:xfrm>
          <a:off x="932329" y="1001220"/>
          <a:ext cx="3000000" cy="3000000"/>
        </p:xfrm>
        <a:graphic>
          <a:graphicData uri="http://schemas.openxmlformats.org/drawingml/2006/table">
            <a:tbl>
              <a:tblPr bandRow="1" firstCol="1" firstRow="1">
                <a:solidFill>
                  <a:srgbClr val="CDACFF"/>
                </a:solidFill>
                <a:tableStyleId>{5231F9A1-9D6A-4B35-AB3C-BD1E103CFAC8}</a:tableStyleId>
              </a:tblPr>
              <a:tblGrid>
                <a:gridCol w="1610850"/>
                <a:gridCol w="3185275"/>
                <a:gridCol w="3532975"/>
              </a:tblGrid>
              <a:tr h="24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Time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401660"/>
                        </a:gs>
                        <a:gs pos="50000">
                          <a:srgbClr val="5D218B"/>
                        </a:gs>
                        <a:gs pos="100000">
                          <a:srgbClr val="7127A8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Content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401660"/>
                        </a:gs>
                        <a:gs pos="50000">
                          <a:srgbClr val="5D218B"/>
                        </a:gs>
                        <a:gs pos="100000">
                          <a:srgbClr val="7127A8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Presenter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401660"/>
                        </a:gs>
                        <a:gs pos="50000">
                          <a:srgbClr val="5D218B"/>
                        </a:gs>
                        <a:gs pos="100000">
                          <a:srgbClr val="7127A8"/>
                        </a:gs>
                      </a:gsLst>
                      <a:lin ang="13500000" scaled="0"/>
                    </a:gradFill>
                  </a:tcPr>
                </a:tc>
              </a:tr>
              <a:tr h="48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10:30-10:35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401660"/>
                        </a:gs>
                        <a:gs pos="50000">
                          <a:srgbClr val="5D218B"/>
                        </a:gs>
                        <a:gs pos="100000">
                          <a:srgbClr val="7127A8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Welcome, Session Outcomes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Colleen</a:t>
                      </a:r>
                      <a:r>
                        <a:rPr lang="en-US" sz="2000" u="none" cap="none" strike="noStrike"/>
                        <a:t> Packer, TLF Director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</a:tr>
              <a:tr h="72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10:35 – 10:40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401660"/>
                        </a:gs>
                        <a:gs pos="50000">
                          <a:srgbClr val="5D218B"/>
                        </a:gs>
                        <a:gs pos="100000">
                          <a:srgbClr val="7127A8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Welcome to Weber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Provost Introduction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Brenda Kowalewski,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Associate Provost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</a:tr>
              <a:tr h="72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10:40 – 10:50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401660"/>
                        </a:gs>
                        <a:gs pos="50000">
                          <a:srgbClr val="5D218B"/>
                        </a:gs>
                        <a:gs pos="100000">
                          <a:srgbClr val="7127A8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Welcome to WSU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Opening Remarks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1400" u="none" cap="none" strike="noStrike"/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Ravi Krovi,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Provost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</a:tr>
              <a:tr h="48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10:50 – 10:55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401660"/>
                        </a:gs>
                        <a:gs pos="50000">
                          <a:srgbClr val="5D218B"/>
                        </a:gs>
                        <a:gs pos="100000">
                          <a:srgbClr val="7127A8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Faculty Welcome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Adrienne Andrews, Assistant Vice President for Diversity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</a:tr>
              <a:tr h="94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10:55 – 11:10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401660"/>
                        </a:gs>
                        <a:gs pos="50000">
                          <a:srgbClr val="5D218B"/>
                        </a:gs>
                        <a:gs pos="100000">
                          <a:srgbClr val="7127A8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“Take Action”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 New Faculty Academy</a:t>
                      </a:r>
                      <a:endParaRPr sz="1400" u="none" cap="none" strike="noStrike"/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Colleen</a:t>
                      </a:r>
                      <a:endParaRPr sz="1400" u="none" cap="none" strike="noStrike"/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</a:tr>
              <a:tr h="62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11:10 – 11:55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401660"/>
                        </a:gs>
                        <a:gs pos="50000">
                          <a:srgbClr val="5D218B"/>
                        </a:gs>
                        <a:gs pos="100000">
                          <a:srgbClr val="7127A8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Virtual Introductory Activities</a:t>
                      </a:r>
                      <a:endParaRPr sz="1400" u="none" cap="none" strike="noStrike"/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Colleen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</a:tr>
              <a:tr h="24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11:55 – 12:00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401660"/>
                        </a:gs>
                        <a:gs pos="50000">
                          <a:srgbClr val="5D218B"/>
                        </a:gs>
                        <a:gs pos="100000">
                          <a:srgbClr val="7127A8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Evaluation/Wrap Up</a:t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 Colleen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5275" marL="65275">
                    <a:gradFill>
                      <a:gsLst>
                        <a:gs pos="0">
                          <a:srgbClr val="AF94D2"/>
                        </a:gs>
                        <a:gs pos="50000">
                          <a:srgbClr val="CCBEE1"/>
                        </a:gs>
                        <a:gs pos="100000">
                          <a:srgbClr val="E6E0EF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</a:tr>
            </a:tbl>
          </a:graphicData>
        </a:graphic>
      </p:graphicFrame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23274" l="19135" r="18595" t="23199"/>
          <a:stretch/>
        </p:blipFill>
        <p:spPr>
          <a:xfrm>
            <a:off x="9675223" y="101725"/>
            <a:ext cx="2274570" cy="68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838200" y="365125"/>
            <a:ext cx="10515600" cy="926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US" sz="3959"/>
            </a:br>
            <a:r>
              <a:rPr lang="en-US" sz="3959"/>
              <a:t>Outcomes</a:t>
            </a:r>
            <a:br>
              <a:rPr lang="en-US" sz="3959"/>
            </a:br>
            <a:r>
              <a:rPr lang="en-US" sz="3240"/>
              <a:t>As a result of this session, you should be able to:</a:t>
            </a:r>
            <a:endParaRPr/>
          </a:p>
        </p:txBody>
      </p:sp>
      <p:pic>
        <p:nvPicPr>
          <p:cNvPr id="99" name="Google Shape;99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3274" l="19135" r="18595" t="23199"/>
          <a:stretch/>
        </p:blipFill>
        <p:spPr>
          <a:xfrm>
            <a:off x="9721216" y="141412"/>
            <a:ext cx="2274570" cy="686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838201" y="1690688"/>
            <a:ext cx="100203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7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some basic facts about Weber State University.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acquainted with and identify at least three academic leaders at the University.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connections with your new faculty cohort.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at least one teaching strategy you could use in your teaching this semester.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and contrast…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competencies you bring to WSU.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concerns you have about teaching at WSU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551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title"/>
          </p:nvPr>
        </p:nvSpPr>
        <p:spPr>
          <a:xfrm>
            <a:off x="3334871" y="1"/>
            <a:ext cx="3388657" cy="1721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New Faculty Academy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10461812" y="5405717"/>
            <a:ext cx="891988" cy="771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New Faculty Academy 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838200" y="2501153"/>
            <a:ext cx="10515600" cy="3675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Core Sessions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Teaching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Course Design 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52576" r="0" t="0"/>
          <a:stretch/>
        </p:blipFill>
        <p:spPr>
          <a:xfrm>
            <a:off x="6239435" y="1"/>
            <a:ext cx="595256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838200" y="365125"/>
            <a:ext cx="2308412" cy="2041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Core Sessions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3435" y="214204"/>
            <a:ext cx="7624483" cy="645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838200" y="3025587"/>
            <a:ext cx="2738718" cy="3151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Complete ALL core sessions by the due date.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30306" y="365125"/>
            <a:ext cx="3160059" cy="20284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Choose </a:t>
            </a:r>
            <a:br>
              <a:rPr lang="en-US"/>
            </a:br>
            <a:r>
              <a:rPr lang="en-US"/>
              <a:t>Your Own Adventure!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968188" y="3079376"/>
            <a:ext cx="2259106" cy="3097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Teaching:</a:t>
            </a:r>
            <a:br>
              <a:rPr lang="en-US"/>
            </a:br>
            <a:r>
              <a:rPr lang="en-US"/>
              <a:t>Select 2/4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Design:</a:t>
            </a:r>
            <a:br>
              <a:rPr lang="en-US"/>
            </a:br>
            <a:r>
              <a:rPr lang="en-US"/>
              <a:t>Select 1/3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7565" y="257548"/>
            <a:ext cx="7933764" cy="639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38200" y="107576"/>
            <a:ext cx="10515600" cy="672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do you know about WSU?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241" y="1019037"/>
            <a:ext cx="8377518" cy="558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Virtual Icebreaker:  2+4+8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22729" y="1465729"/>
            <a:ext cx="5916706" cy="471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/>
              <a:t>In dyads, you will have three minutes to tell about yourself.  Be sure to include something unique or interesting about you.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/>
              <a:t>Remember what your partner said because you will be introducing them to others.  Craft a 1-minute “infomercial-type” message based on the information you heard from your partner.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/>
              <a:t>Be prepared to share your 1 minute introductory infomercial about your partner with others. 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23274" l="19135" r="18595" t="23199"/>
          <a:stretch/>
        </p:blipFill>
        <p:spPr>
          <a:xfrm>
            <a:off x="9721216" y="141412"/>
            <a:ext cx="2274570" cy="68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4">
            <a:alphaModFix/>
          </a:blip>
          <a:srcRect b="0" l="12468" r="7395" t="0"/>
          <a:stretch/>
        </p:blipFill>
        <p:spPr>
          <a:xfrm>
            <a:off x="6239435" y="1578208"/>
            <a:ext cx="5466346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