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72" r:id="rId1"/>
  </p:sldMasterIdLst>
  <p:notesMasterIdLst>
    <p:notesMasterId r:id="rId50"/>
  </p:notesMasterIdLst>
  <p:handoutMasterIdLst>
    <p:handoutMasterId r:id="rId51"/>
  </p:handoutMasterIdLst>
  <p:sldIdLst>
    <p:sldId id="256" r:id="rId2"/>
    <p:sldId id="269" r:id="rId3"/>
    <p:sldId id="267" r:id="rId4"/>
    <p:sldId id="266" r:id="rId5"/>
    <p:sldId id="264" r:id="rId6"/>
    <p:sldId id="265" r:id="rId7"/>
    <p:sldId id="268" r:id="rId8"/>
    <p:sldId id="270" r:id="rId9"/>
    <p:sldId id="271" r:id="rId10"/>
    <p:sldId id="276" r:id="rId11"/>
    <p:sldId id="278" r:id="rId12"/>
    <p:sldId id="279" r:id="rId13"/>
    <p:sldId id="281" r:id="rId14"/>
    <p:sldId id="326" r:id="rId15"/>
    <p:sldId id="327" r:id="rId16"/>
    <p:sldId id="286" r:id="rId17"/>
    <p:sldId id="294" r:id="rId18"/>
    <p:sldId id="295" r:id="rId19"/>
    <p:sldId id="297" r:id="rId20"/>
    <p:sldId id="277" r:id="rId21"/>
    <p:sldId id="284" r:id="rId22"/>
    <p:sldId id="292" r:id="rId23"/>
    <p:sldId id="293" r:id="rId24"/>
    <p:sldId id="310" r:id="rId25"/>
    <p:sldId id="311" r:id="rId26"/>
    <p:sldId id="298" r:id="rId27"/>
    <p:sldId id="337" r:id="rId28"/>
    <p:sldId id="280" r:id="rId29"/>
    <p:sldId id="282" r:id="rId30"/>
    <p:sldId id="331" r:id="rId31"/>
    <p:sldId id="332" r:id="rId32"/>
    <p:sldId id="329" r:id="rId33"/>
    <p:sldId id="330" r:id="rId34"/>
    <p:sldId id="287" r:id="rId35"/>
    <p:sldId id="288" r:id="rId36"/>
    <p:sldId id="289" r:id="rId37"/>
    <p:sldId id="283" r:id="rId38"/>
    <p:sldId id="333" r:id="rId39"/>
    <p:sldId id="328" r:id="rId40"/>
    <p:sldId id="334" r:id="rId41"/>
    <p:sldId id="335" r:id="rId42"/>
    <p:sldId id="336" r:id="rId43"/>
    <p:sldId id="290" r:id="rId44"/>
    <p:sldId id="274" r:id="rId45"/>
    <p:sldId id="275" r:id="rId46"/>
    <p:sldId id="291" r:id="rId47"/>
    <p:sldId id="325" r:id="rId48"/>
    <p:sldId id="324" r:id="rId49"/>
  </p:sldIdLst>
  <p:sldSz cx="9144000" cy="6858000" type="screen4x3"/>
  <p:notesSz cx="6858000" cy="9296400"/>
  <p:defaultTex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8F61"/>
    <a:srgbClr val="6C5536"/>
    <a:srgbClr val="A8422A"/>
    <a:srgbClr val="5A0076"/>
    <a:srgbClr val="AFA3B1"/>
    <a:srgbClr val="7B7B7B"/>
    <a:srgbClr val="545454"/>
    <a:srgbClr val="430076"/>
    <a:srgbClr val="AEA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8686" autoAdjust="0"/>
  </p:normalViewPr>
  <p:slideViewPr>
    <p:cSldViewPr>
      <p:cViewPr>
        <p:scale>
          <a:sx n="101" d="100"/>
          <a:sy n="101" d="100"/>
        </p:scale>
        <p:origin x="-259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9" d="100"/>
          <a:sy n="89" d="100"/>
        </p:scale>
        <p:origin x="-3846"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0F73A76-5F86-4685-94E4-5049B8E9BB74}" type="datetimeFigureOut">
              <a:rPr lang="en-US" smtClean="0"/>
              <a:pPr/>
              <a:t>9/6/2011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B4B760F-808B-434C-9FE6-08D577578BE4}" type="slidenum">
              <a:rPr lang="en-US" smtClean="0"/>
              <a:pPr/>
              <a:t>‹#›</a:t>
            </a:fld>
            <a:endParaRPr lang="en-US"/>
          </a:p>
        </p:txBody>
      </p:sp>
    </p:spTree>
    <p:extLst>
      <p:ext uri="{BB962C8B-B14F-4D97-AF65-F5344CB8AC3E}">
        <p14:creationId xmlns:p14="http://schemas.microsoft.com/office/powerpoint/2010/main" val="395653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8A0BB2B-3BF6-4501-AFEF-6C5B5FBEDC38}" type="datetimeFigureOut">
              <a:rPr lang="en-US" smtClean="0"/>
              <a:pPr/>
              <a:t>9/6/2011</a:t>
            </a:fld>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4CC1790-CBA0-4191-9789-CE60F0F3585C}" type="slidenum">
              <a:rPr lang="en-US" smtClean="0"/>
              <a:pPr/>
              <a:t>‹#›</a:t>
            </a:fld>
            <a:endParaRPr lang="en-US"/>
          </a:p>
        </p:txBody>
      </p:sp>
      <p:sp>
        <p:nvSpPr>
          <p:cNvPr id="8" name="Slide Image Placeholder 7"/>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9" name="Footer Placeholder 8"/>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584059784"/>
      </p:ext>
    </p:extLst>
  </p:cSld>
  <p:clrMap bg1="lt1" tx1="dk1" bg2="lt2" tx2="dk2" accent1="accent1" accent2="accent2" accent3="accent3" accent4="accent4" accent5="accent5" accent6="accent6" hlink="hlink" folHlink="folHlink"/>
  <p:notesStyle>
    <a:lvl1pPr marL="0" algn="l" defTabSz="914226" rtl="0" eaLnBrk="1" latinLnBrk="0" hangingPunct="1">
      <a:defRPr sz="1200" kern="1200">
        <a:solidFill>
          <a:schemeClr val="tx1"/>
        </a:solidFill>
        <a:latin typeface="+mn-lt"/>
        <a:ea typeface="+mn-ea"/>
        <a:cs typeface="+mn-cs"/>
      </a:defRPr>
    </a:lvl1pPr>
    <a:lvl2pPr marL="457113" algn="l" defTabSz="914226" rtl="0" eaLnBrk="1" latinLnBrk="0" hangingPunct="1">
      <a:defRPr sz="1200" kern="1200">
        <a:solidFill>
          <a:schemeClr val="tx1"/>
        </a:solidFill>
        <a:latin typeface="+mn-lt"/>
        <a:ea typeface="+mn-ea"/>
        <a:cs typeface="+mn-cs"/>
      </a:defRPr>
    </a:lvl2pPr>
    <a:lvl3pPr marL="914226" algn="l" defTabSz="914226" rtl="0" eaLnBrk="1" latinLnBrk="0" hangingPunct="1">
      <a:defRPr sz="1200" kern="1200">
        <a:solidFill>
          <a:schemeClr val="tx1"/>
        </a:solidFill>
        <a:latin typeface="+mn-lt"/>
        <a:ea typeface="+mn-ea"/>
        <a:cs typeface="+mn-cs"/>
      </a:defRPr>
    </a:lvl3pPr>
    <a:lvl4pPr marL="1371341" algn="l" defTabSz="914226" rtl="0" eaLnBrk="1" latinLnBrk="0" hangingPunct="1">
      <a:defRPr sz="1200" kern="1200">
        <a:solidFill>
          <a:schemeClr val="tx1"/>
        </a:solidFill>
        <a:latin typeface="+mn-lt"/>
        <a:ea typeface="+mn-ea"/>
        <a:cs typeface="+mn-cs"/>
      </a:defRPr>
    </a:lvl4pPr>
    <a:lvl5pPr marL="1828453" algn="l" defTabSz="914226" rtl="0" eaLnBrk="1" latinLnBrk="0" hangingPunct="1">
      <a:defRPr sz="1200" kern="1200">
        <a:solidFill>
          <a:schemeClr val="tx1"/>
        </a:solidFill>
        <a:latin typeface="+mn-lt"/>
        <a:ea typeface="+mn-ea"/>
        <a:cs typeface="+mn-cs"/>
      </a:defRPr>
    </a:lvl5pPr>
    <a:lvl6pPr marL="2285566" algn="l" defTabSz="914226" rtl="0" eaLnBrk="1" latinLnBrk="0" hangingPunct="1">
      <a:defRPr sz="1200" kern="1200">
        <a:solidFill>
          <a:schemeClr val="tx1"/>
        </a:solidFill>
        <a:latin typeface="+mn-lt"/>
        <a:ea typeface="+mn-ea"/>
        <a:cs typeface="+mn-cs"/>
      </a:defRPr>
    </a:lvl6pPr>
    <a:lvl7pPr marL="2742679" algn="l" defTabSz="914226" rtl="0" eaLnBrk="1" latinLnBrk="0" hangingPunct="1">
      <a:defRPr sz="1200" kern="1200">
        <a:solidFill>
          <a:schemeClr val="tx1"/>
        </a:solidFill>
        <a:latin typeface="+mn-lt"/>
        <a:ea typeface="+mn-ea"/>
        <a:cs typeface="+mn-cs"/>
      </a:defRPr>
    </a:lvl7pPr>
    <a:lvl8pPr marL="3199794" algn="l" defTabSz="914226" rtl="0" eaLnBrk="1" latinLnBrk="0" hangingPunct="1">
      <a:defRPr sz="1200" kern="1200">
        <a:solidFill>
          <a:schemeClr val="tx1"/>
        </a:solidFill>
        <a:latin typeface="+mn-lt"/>
        <a:ea typeface="+mn-ea"/>
        <a:cs typeface="+mn-cs"/>
      </a:defRPr>
    </a:lvl8pPr>
    <a:lvl9pPr marL="3656907" algn="l" defTabSz="9142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CC1790-CBA0-4191-9789-CE60F0F3585C}"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Based on eye-tracking devices,</a:t>
            </a:r>
            <a:r>
              <a:rPr lang="en-US" baseline="0" dirty="0" smtClean="0"/>
              <a:t> visitors generally scan the page in a typical “F” pattern. The pattern is created by the user scanning the title of the page and then scanning down and reading the headers of each section. There will also be spots where users have sometimes looked in the right-hand column of the page, although that area is usually scanned after the title and headings.</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The</a:t>
            </a:r>
            <a:r>
              <a:rPr lang="en-US" baseline="0" dirty="0" smtClean="0"/>
              <a:t> pattern isn’t reserved for an exact spot on a page. It occurs within the main content area of the page. Notice how the pattern appears here within each column, although the first column is most heavily viewed.</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Here</a:t>
            </a:r>
            <a:r>
              <a:rPr lang="en-US" baseline="0" dirty="0" smtClean="0"/>
              <a:t> the pattern is concentrated within the content area. Also notice how the items toward the top are more heavily viewed than those further down.</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CC1790-CBA0-4191-9789-CE60F0F3585C}"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Cell phone companies were marketing</a:t>
            </a:r>
            <a:r>
              <a:rPr lang="en-US" baseline="0" dirty="0" smtClean="0"/>
              <a:t> a fancy phone to higher-</a:t>
            </a:r>
            <a:r>
              <a:rPr lang="en-US" baseline="0" dirty="0" err="1" smtClean="0"/>
              <a:t>ed</a:t>
            </a:r>
            <a:r>
              <a:rPr lang="en-US" baseline="0" dirty="0" smtClean="0"/>
              <a:t> professionals just to find out it was teenagers who were actually buying the phone.</a:t>
            </a:r>
          </a:p>
          <a:p>
            <a:endParaRPr lang="en-US" baseline="0" dirty="0" smtClean="0"/>
          </a:p>
          <a:p>
            <a:pPr>
              <a:buFont typeface="Arial" pitchFamily="34" charset="0"/>
              <a:buNone/>
            </a:pPr>
            <a:r>
              <a:rPr lang="en-US" baseline="0" dirty="0" smtClean="0"/>
              <a:t>Choose 1-3 primary audiences (preferably one) Because you can’t be all things to all people. How?</a:t>
            </a:r>
          </a:p>
          <a:p>
            <a:pPr marL="228600" indent="-228600">
              <a:buFont typeface="+mj-lt"/>
              <a:buAutoNum type="arabicPeriod"/>
            </a:pPr>
            <a:r>
              <a:rPr lang="en-US" baseline="0" dirty="0" smtClean="0"/>
              <a:t>Who’s registering?</a:t>
            </a:r>
          </a:p>
          <a:p>
            <a:pPr marL="228600" indent="-228600">
              <a:buFont typeface="+mj-lt"/>
              <a:buAutoNum type="arabicPeriod"/>
            </a:pPr>
            <a:r>
              <a:rPr lang="en-US" baseline="0" dirty="0" smtClean="0"/>
              <a:t>What are their demographics?</a:t>
            </a:r>
          </a:p>
          <a:p>
            <a:pPr marL="228600" indent="-228600">
              <a:buFont typeface="+mj-lt"/>
              <a:buAutoNum type="arabicPeriod"/>
            </a:pPr>
            <a:r>
              <a:rPr lang="en-US" baseline="0" dirty="0" smtClean="0"/>
              <a:t>What time of day are they visiting?</a:t>
            </a:r>
          </a:p>
          <a:p>
            <a:pPr marL="228600" indent="-228600">
              <a:buFont typeface="+mj-lt"/>
              <a:buAutoNum type="arabicPeriod"/>
            </a:pPr>
            <a:r>
              <a:rPr lang="en-US" baseline="0" dirty="0" smtClean="0"/>
              <a:t>What browsers are they using?</a:t>
            </a:r>
          </a:p>
          <a:p>
            <a:pPr marL="228600" indent="-228600">
              <a:buFont typeface="+mj-lt"/>
              <a:buAutoNum type="arabicPeriod"/>
            </a:pPr>
            <a:r>
              <a:rPr lang="en-US" baseline="0" dirty="0" smtClean="0"/>
              <a:t>Who do you think this will appeal to?</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Information</a:t>
            </a:r>
            <a:r>
              <a:rPr lang="en-US" baseline="0" dirty="0" smtClean="0"/>
              <a:t> Booth: if a user walked up to your information booth and asked you a question, you would want to answer their question as directly as possible without a lot of runaround.</a:t>
            </a:r>
          </a:p>
          <a:p>
            <a:endParaRPr lang="en-US" baseline="0" dirty="0" smtClean="0"/>
          </a:p>
          <a:p>
            <a:r>
              <a:rPr lang="en-US" baseline="0" dirty="0" smtClean="0"/>
              <a:t>Ask a volunteer to answer these questions about their own site.</a:t>
            </a:r>
          </a:p>
        </p:txBody>
      </p:sp>
      <p:sp>
        <p:nvSpPr>
          <p:cNvPr id="4" name="Slide Number Placeholder 3"/>
          <p:cNvSpPr>
            <a:spLocks noGrp="1"/>
          </p:cNvSpPr>
          <p:nvPr>
            <p:ph type="sldNum" sz="quarter" idx="10"/>
          </p:nvPr>
        </p:nvSpPr>
        <p:spPr/>
        <p:txBody>
          <a:bodyPr/>
          <a:lstStyle/>
          <a:p>
            <a:fld id="{64CC1790-CBA0-4191-9789-CE60F0F3585C}"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With each of your headings and titles, it</a:t>
            </a:r>
            <a:r>
              <a:rPr lang="en-US" baseline="0" dirty="0" smtClean="0"/>
              <a:t> is critical that they contain the keywords your users are looking for.</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website was created from an archive of information that was simply copied and pasted up on the web.</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34</a:t>
            </a:fld>
            <a:endParaRPr lang="en-US"/>
          </a:p>
        </p:txBody>
      </p:sp>
    </p:spTree>
    <p:extLst>
      <p:ext uri="{BB962C8B-B14F-4D97-AF65-F5344CB8AC3E}">
        <p14:creationId xmlns:p14="http://schemas.microsoft.com/office/powerpoint/2010/main" val="76567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To comply with web</a:t>
            </a:r>
            <a:r>
              <a:rPr lang="en-US" baseline="0" dirty="0" smtClean="0"/>
              <a:t> standards and accessibility, items on your web page need to be properly marked (coded). The title of the page should be a “heading 1.” The top-level headings within the document should be marked as “heading 2.” Headings under those should be “Heading 3,” etc.</a:t>
            </a:r>
          </a:p>
          <a:p>
            <a:endParaRPr lang="en-US" baseline="0" dirty="0" smtClean="0"/>
          </a:p>
          <a:p>
            <a:r>
              <a:rPr lang="en-US" baseline="0" dirty="0" smtClean="0"/>
              <a:t>The idea is that the structure of your document makes sense not only to a screen reader who can’t see the style of your layout, but it also makes sense to a search engine.</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You should proofread your stuff</a:t>
            </a:r>
            <a:r>
              <a:rPr lang="en-US" baseline="0" dirty="0" smtClean="0"/>
              <a:t> not only to make sure it’s accurate, but to make sure it’s clear. Better yet, have someone else do it.</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CC1790-CBA0-4191-9789-CE60F0F3585C}"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Writing for a lower reading</a:t>
            </a:r>
            <a:r>
              <a:rPr lang="en-US" baseline="0" dirty="0" smtClean="0"/>
              <a:t> comprehension </a:t>
            </a:r>
            <a:r>
              <a:rPr lang="en-US" sz="1200" kern="1200" baseline="0" dirty="0" smtClean="0">
                <a:solidFill>
                  <a:schemeClr val="tx1"/>
                </a:solidFill>
                <a:latin typeface="+mn-lt"/>
                <a:ea typeface="+mn-ea"/>
                <a:cs typeface="+mn-cs"/>
              </a:rPr>
              <a:t>m</a:t>
            </a:r>
            <a:r>
              <a:rPr lang="en-US" sz="1200" kern="1200" dirty="0" smtClean="0">
                <a:solidFill>
                  <a:schemeClr val="tx1"/>
                </a:solidFill>
                <a:latin typeface="+mn-lt"/>
                <a:ea typeface="+mn-ea"/>
                <a:cs typeface="+mn-cs"/>
              </a:rPr>
              <a:t>akes it easier to read and scan quickly even if the user is capable of higher-level reading.</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Writing for a lower reading</a:t>
            </a:r>
            <a:r>
              <a:rPr lang="en-US" baseline="0" dirty="0" smtClean="0"/>
              <a:t> comprehension </a:t>
            </a:r>
            <a:r>
              <a:rPr lang="en-US" sz="1200" kern="1200" baseline="0" dirty="0" smtClean="0">
                <a:solidFill>
                  <a:schemeClr val="tx1"/>
                </a:solidFill>
                <a:latin typeface="+mn-lt"/>
                <a:ea typeface="+mn-ea"/>
                <a:cs typeface="+mn-cs"/>
              </a:rPr>
              <a:t>m</a:t>
            </a:r>
            <a:r>
              <a:rPr lang="en-US" sz="1200" kern="1200" dirty="0" smtClean="0">
                <a:solidFill>
                  <a:schemeClr val="tx1"/>
                </a:solidFill>
                <a:latin typeface="+mn-lt"/>
                <a:ea typeface="+mn-ea"/>
                <a:cs typeface="+mn-cs"/>
              </a:rPr>
              <a:t>akes it easier to read and scan quickly even if the user is capable of higher-level reading.</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41</a:t>
            </a:fld>
            <a:endParaRPr lang="en-US"/>
          </a:p>
        </p:txBody>
      </p:sp>
    </p:spTree>
    <p:extLst>
      <p:ext uri="{BB962C8B-B14F-4D97-AF65-F5344CB8AC3E}">
        <p14:creationId xmlns:p14="http://schemas.microsoft.com/office/powerpoint/2010/main" val="2003034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website</a:t>
            </a:r>
            <a:r>
              <a:rPr lang="en-US" baseline="0" dirty="0" smtClean="0"/>
              <a:t> was originally a blog post about Chinese Drywall from a law firm. It became such a heavily hit blog post that they created an entire site about it with blog posts related to it (more opportunities for search engines to pick it up). It resulted in huge success for the law firm.</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43</a:t>
            </a:fld>
            <a:endParaRPr lang="en-US"/>
          </a:p>
        </p:txBody>
      </p:sp>
    </p:spTree>
    <p:extLst>
      <p:ext uri="{BB962C8B-B14F-4D97-AF65-F5344CB8AC3E}">
        <p14:creationId xmlns:p14="http://schemas.microsoft.com/office/powerpoint/2010/main" val="1855750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46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No fluffy, meaningless</a:t>
            </a:r>
            <a:r>
              <a:rPr lang="en-US" baseline="0" dirty="0" smtClean="0"/>
              <a:t> text</a:t>
            </a:r>
          </a:p>
          <a:p>
            <a:r>
              <a:rPr lang="en-US" baseline="0" dirty="0" smtClean="0"/>
              <a:t>No paragraphs</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47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 out exercise sheets and paper/pens. Work with</a:t>
            </a:r>
            <a:r>
              <a:rPr lang="en-US" baseline="0" dirty="0" smtClean="0"/>
              <a:t> others if you would like.</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dirty="0" smtClean="0"/>
              <a:t>You’ll have 5 seconds to scan the content.</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CC1790-CBA0-4191-9789-CE60F0F3585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CC1790-CBA0-4191-9789-CE60F0F3585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CC1790-CBA0-4191-9789-CE60F0F3585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fivesecondtest.com</a:t>
            </a:r>
            <a:endParaRPr lang="en-US" dirty="0"/>
          </a:p>
        </p:txBody>
      </p:sp>
      <p:sp>
        <p:nvSpPr>
          <p:cNvPr id="4" name="Slide Number Placeholder 3"/>
          <p:cNvSpPr>
            <a:spLocks noGrp="1"/>
          </p:cNvSpPr>
          <p:nvPr>
            <p:ph type="sldNum" sz="quarter" idx="10"/>
          </p:nvPr>
        </p:nvSpPr>
        <p:spPr/>
        <p:txBody>
          <a:bodyPr/>
          <a:lstStyle/>
          <a:p>
            <a:fld id="{64CC1790-CBA0-4191-9789-CE60F0F3585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CC1790-CBA0-4191-9789-CE60F0F3585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CC1790-CBA0-4191-9789-CE60F0F3585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 name="Octagon 37"/>
          <p:cNvSpPr/>
          <p:nvPr userDrawn="1"/>
        </p:nvSpPr>
        <p:spPr>
          <a:xfrm>
            <a:off x="685800" y="381000"/>
            <a:ext cx="7772400" cy="1752600"/>
          </a:xfrm>
          <a:prstGeom prst="octagon">
            <a:avLst>
              <a:gd name="adj" fmla="val 17953"/>
            </a:avLst>
          </a:prstGeom>
          <a:solidFill>
            <a:schemeClr val="bg1"/>
          </a:solidFill>
          <a:ln w="28575">
            <a:solidFill>
              <a:srgbClr val="B18F6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1" baseline="0">
                <a:solidFill>
                  <a:srgbClr val="6C5536"/>
                </a:solidFill>
              </a:defRPr>
            </a:lvl1pPr>
            <a:lvl2pPr marL="457113" indent="0" algn="ctr">
              <a:buNone/>
            </a:lvl2pPr>
            <a:lvl3pPr marL="914226" indent="0" algn="ctr">
              <a:buNone/>
            </a:lvl3pPr>
            <a:lvl4pPr marL="1371341" indent="0" algn="ctr">
              <a:buNone/>
            </a:lvl4pPr>
            <a:lvl5pPr marL="1828453" indent="0" algn="ctr">
              <a:buNone/>
            </a:lvl5pPr>
            <a:lvl6pPr marL="2285566" indent="0" algn="ctr">
              <a:buNone/>
            </a:lvl6pPr>
            <a:lvl7pPr marL="2742679" indent="0" algn="ctr">
              <a:buNone/>
            </a:lvl7pPr>
            <a:lvl8pPr marL="3199794" indent="0" algn="ctr">
              <a:buNone/>
            </a:lvl8pPr>
            <a:lvl9pPr marL="3656907" indent="0" algn="ctr">
              <a:buNone/>
            </a:lvl9pPr>
          </a:lstStyle>
          <a:p>
            <a:r>
              <a:rPr kumimoji="0" lang="en-US" dirty="0" smtClean="0"/>
              <a:t>Click to edit Master subtitle style</a:t>
            </a:r>
            <a:endParaRPr kumimoji="0" lang="en-US" dirty="0"/>
          </a:p>
        </p:txBody>
      </p:sp>
      <p:sp>
        <p:nvSpPr>
          <p:cNvPr id="10" name="Rectangle 9"/>
          <p:cNvSpPr>
            <a:spLocks noChangeArrowheads="1"/>
          </p:cNvSpPr>
          <p:nvPr userDrawn="1"/>
        </p:nvSpPr>
        <p:spPr bwMode="auto">
          <a:xfrm>
            <a:off x="152401" y="152404"/>
            <a:ext cx="8833104" cy="6547103"/>
          </a:xfrm>
          <a:prstGeom prst="rect">
            <a:avLst/>
          </a:prstGeom>
          <a:noFill/>
          <a:ln w="28575" cap="flat" cmpd="sng" algn="ctr">
            <a:solidFill>
              <a:srgbClr val="B18F61"/>
            </a:solidFill>
            <a:prstDash val="solid"/>
            <a:miter lim="800000"/>
            <a:headEnd type="none" w="med" len="med"/>
            <a:tailEnd type="none" w="med" len="med"/>
          </a:ln>
          <a:effectLst/>
        </p:spPr>
        <p:txBody>
          <a:bodyPr vert="horz" wrap="none" lIns="91422" tIns="45711" rIns="91422" bIns="45711" anchor="ctr" compatLnSpc="1"/>
          <a:lstStyle/>
          <a:p>
            <a:endParaRPr kumimoji="0" lang="en-US" dirty="0"/>
          </a:p>
        </p:txBody>
      </p:sp>
      <p:sp>
        <p:nvSpPr>
          <p:cNvPr id="8" name="Title 7"/>
          <p:cNvSpPr>
            <a:spLocks noGrp="1"/>
          </p:cNvSpPr>
          <p:nvPr>
            <p:ph type="ctrTitle"/>
          </p:nvPr>
        </p:nvSpPr>
        <p:spPr>
          <a:xfrm>
            <a:off x="685800" y="381000"/>
            <a:ext cx="7772400" cy="1752600"/>
          </a:xfrm>
        </p:spPr>
        <p:txBody>
          <a:bodyPr anchor="ctr" anchorCtr="0"/>
          <a:lstStyle>
            <a:lvl1pPr>
              <a:defRPr sz="4300" baseline="0">
                <a:solidFill>
                  <a:srgbClr val="FF0000"/>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ctagon 6"/>
          <p:cNvSpPr/>
          <p:nvPr userDrawn="1"/>
        </p:nvSpPr>
        <p:spPr>
          <a:xfrm>
            <a:off x="304800" y="304800"/>
            <a:ext cx="8534400" cy="762000"/>
          </a:xfrm>
          <a:prstGeom prst="octagon">
            <a:avLst>
              <a:gd name="adj" fmla="val 17953"/>
            </a:avLst>
          </a:prstGeom>
          <a:solidFill>
            <a:schemeClr val="bg1"/>
          </a:solidFill>
          <a:ln w="28575">
            <a:solidFill>
              <a:srgbClr val="B18F6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1753" y="304800"/>
            <a:ext cx="8534400" cy="758955"/>
          </a:xfrm>
        </p:spPr>
        <p:txBody>
          <a:bodyPr/>
          <a:lstStyle>
            <a:lvl1pPr>
              <a:defRPr baseline="0">
                <a:solidFill>
                  <a:srgbClr val="FF0000"/>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301753" y="1527044"/>
            <a:ext cx="8503920" cy="4949955"/>
          </a:xfrm>
        </p:spPr>
        <p:txBody>
          <a:bodyPr/>
          <a:lstStyle>
            <a:lvl1pPr>
              <a:buClr>
                <a:srgbClr val="FF0000"/>
              </a:buClr>
              <a:defRPr/>
            </a:lvl1pPr>
            <a:lvl2pPr>
              <a:buClr>
                <a:srgbClr val="B18F61"/>
              </a:buClr>
              <a:defRPr baseline="0">
                <a:solidFill>
                  <a:schemeClr val="tx1"/>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0" name="Octagon 19"/>
          <p:cNvSpPr/>
          <p:nvPr userDrawn="1"/>
        </p:nvSpPr>
        <p:spPr>
          <a:xfrm>
            <a:off x="685800" y="533400"/>
            <a:ext cx="7772400" cy="1524000"/>
          </a:xfrm>
          <a:prstGeom prst="octagon">
            <a:avLst>
              <a:gd name="adj" fmla="val 17953"/>
            </a:avLst>
          </a:prstGeom>
          <a:solidFill>
            <a:schemeClr val="bg1"/>
          </a:solidFill>
          <a:ln w="28575">
            <a:solidFill>
              <a:srgbClr val="B18F6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368427" y="2743204"/>
            <a:ext cx="6480174" cy="1673228"/>
          </a:xfrm>
        </p:spPr>
        <p:txBody>
          <a:bodyPr anchor="t"/>
          <a:lstStyle>
            <a:lvl1pPr marL="0" indent="0" algn="ctr">
              <a:buNone/>
              <a:defRPr sz="1600" b="1" cap="all" spc="251" baseline="0">
                <a:solidFill>
                  <a:srgbClr val="6C5536"/>
                </a:solidFill>
              </a:defRPr>
            </a:lvl1pPr>
            <a:lvl2pPr>
              <a:buNone/>
              <a:defRPr sz="17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4" name="Rectangle 13"/>
          <p:cNvSpPr>
            <a:spLocks noChangeArrowheads="1"/>
          </p:cNvSpPr>
          <p:nvPr/>
        </p:nvSpPr>
        <p:spPr bwMode="auto">
          <a:xfrm>
            <a:off x="152401" y="152404"/>
            <a:ext cx="8833104" cy="6547103"/>
          </a:xfrm>
          <a:prstGeom prst="rect">
            <a:avLst/>
          </a:prstGeom>
          <a:noFill/>
          <a:ln w="28575" cap="flat" cmpd="sng" algn="ctr">
            <a:solidFill>
              <a:srgbClr val="B18F61"/>
            </a:solidFill>
            <a:prstDash val="solid"/>
            <a:miter lim="800000"/>
            <a:headEnd type="none" w="med" len="med"/>
            <a:tailEnd type="none" w="med" len="med"/>
          </a:ln>
          <a:effectLst/>
        </p:spPr>
        <p:txBody>
          <a:bodyPr vert="horz" wrap="none" lIns="91422" tIns="45711" rIns="91422" bIns="45711" anchor="ctr" compatLnSpc="1"/>
          <a:lstStyle/>
          <a:p>
            <a:pPr marL="0" algn="l" defTabSz="914226" rtl="0" eaLnBrk="1" latinLnBrk="0" hangingPunct="1"/>
            <a:endParaRPr kumimoji="0" lang="en-US" sz="1700" kern="1200" dirty="0">
              <a:solidFill>
                <a:schemeClr val="tx1"/>
              </a:solidFill>
              <a:latin typeface="+mn-lt"/>
              <a:ea typeface="+mn-ea"/>
              <a:cs typeface="+mn-cs"/>
            </a:endParaRPr>
          </a:p>
        </p:txBody>
      </p:sp>
      <p:sp>
        <p:nvSpPr>
          <p:cNvPr id="2" name="Title 1"/>
          <p:cNvSpPr>
            <a:spLocks noGrp="1"/>
          </p:cNvSpPr>
          <p:nvPr>
            <p:ph type="title"/>
          </p:nvPr>
        </p:nvSpPr>
        <p:spPr>
          <a:xfrm>
            <a:off x="722313" y="533400"/>
            <a:ext cx="7772400" cy="1524000"/>
          </a:xfrm>
        </p:spPr>
        <p:txBody>
          <a:bodyPr anchor="ctr" anchorCtr="0"/>
          <a:lstStyle>
            <a:lvl1pPr algn="ctr">
              <a:buNone/>
              <a:defRPr sz="4300" b="0" cap="none" baseline="0">
                <a:solidFill>
                  <a:srgbClr val="FF0000"/>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Octagon 8"/>
          <p:cNvSpPr/>
          <p:nvPr userDrawn="1"/>
        </p:nvSpPr>
        <p:spPr>
          <a:xfrm>
            <a:off x="304800" y="304800"/>
            <a:ext cx="8534400" cy="762000"/>
          </a:xfrm>
          <a:prstGeom prst="octagon">
            <a:avLst>
              <a:gd name="adj" fmla="val 17953"/>
            </a:avLst>
          </a:prstGeom>
          <a:solidFill>
            <a:schemeClr val="bg1"/>
          </a:solidFill>
          <a:ln w="28575">
            <a:solidFill>
              <a:srgbClr val="B18F6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1753" y="304800"/>
            <a:ext cx="8534400" cy="758955"/>
          </a:xfrm>
        </p:spPr>
        <p:txBody>
          <a:bodyPr/>
          <a:lstStyle/>
          <a:p>
            <a:r>
              <a:rPr kumimoji="0" lang="en-US" smtClean="0"/>
              <a:t>Click to edit Master title style</a:t>
            </a:r>
            <a:endParaRPr kumimoji="0" lang="en-US"/>
          </a:p>
        </p:txBody>
      </p:sp>
      <p:sp>
        <p:nvSpPr>
          <p:cNvPr id="8" name="Straight Connector 7"/>
          <p:cNvSpPr>
            <a:spLocks noChangeShapeType="1"/>
          </p:cNvSpPr>
          <p:nvPr/>
        </p:nvSpPr>
        <p:spPr bwMode="auto">
          <a:xfrm flipV="1">
            <a:off x="4563082" y="1371600"/>
            <a:ext cx="0" cy="5105400"/>
          </a:xfrm>
          <a:prstGeom prst="line">
            <a:avLst/>
          </a:prstGeom>
          <a:noFill/>
          <a:ln w="9525" cap="flat" cmpd="sng" algn="ctr">
            <a:solidFill>
              <a:srgbClr val="6C5536"/>
            </a:solidFill>
            <a:prstDash val="sysDash"/>
            <a:round/>
            <a:headEnd type="none" w="med" len="med"/>
            <a:tailEnd type="none" w="med" len="med"/>
          </a:ln>
          <a:effectLst/>
        </p:spPr>
        <p:txBody>
          <a:bodyPr vert="horz" wrap="none" lIns="91422" tIns="45711" rIns="91422" bIns="45711" anchor="ctr" compatLnSpc="1"/>
          <a:lstStyle/>
          <a:p>
            <a:endParaRPr kumimoji="0" lang="en-US"/>
          </a:p>
        </p:txBody>
      </p:sp>
      <p:sp>
        <p:nvSpPr>
          <p:cNvPr id="10" name="Content Placeholder 9"/>
          <p:cNvSpPr>
            <a:spLocks noGrp="1"/>
          </p:cNvSpPr>
          <p:nvPr>
            <p:ph sz="half" idx="1"/>
          </p:nvPr>
        </p:nvSpPr>
        <p:spPr>
          <a:xfrm>
            <a:off x="301753" y="1371600"/>
            <a:ext cx="4038600" cy="5105400"/>
          </a:xfrm>
        </p:spPr>
        <p:txBody>
          <a:bodyPr/>
          <a:lstStyle>
            <a:lvl1pPr>
              <a:buClr>
                <a:srgbClr val="FF0000"/>
              </a:buClr>
              <a:defRPr sz="2500"/>
            </a:lvl1pPr>
            <a:lvl2pPr>
              <a:buClr>
                <a:srgbClr val="B18F61"/>
              </a:buClr>
              <a:defRPr baseline="0">
                <a:solidFill>
                  <a:schemeClr val="tx1"/>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800600" y="1371600"/>
            <a:ext cx="4038600" cy="5105400"/>
          </a:xfrm>
        </p:spPr>
        <p:txBody>
          <a:bodyPr/>
          <a:lstStyle>
            <a:lvl1pPr>
              <a:buClr>
                <a:srgbClr val="FF0000"/>
              </a:buClr>
              <a:defRPr sz="2500"/>
            </a:lvl1pPr>
            <a:lvl2pPr>
              <a:buClr>
                <a:srgbClr val="B18F61"/>
              </a:buClr>
              <a:defRPr baseline="0">
                <a:solidFill>
                  <a:schemeClr val="tx1"/>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8" name="Octagon 27"/>
          <p:cNvSpPr/>
          <p:nvPr userDrawn="1"/>
        </p:nvSpPr>
        <p:spPr>
          <a:xfrm>
            <a:off x="304800" y="304800"/>
            <a:ext cx="8534400" cy="762000"/>
          </a:xfrm>
          <a:prstGeom prst="octagon">
            <a:avLst>
              <a:gd name="adj" fmla="val 17953"/>
            </a:avLst>
          </a:prstGeom>
          <a:solidFill>
            <a:schemeClr val="bg1"/>
          </a:solidFill>
          <a:ln w="28575">
            <a:solidFill>
              <a:srgbClr val="B18F6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aight Connector 9"/>
          <p:cNvSpPr>
            <a:spLocks noChangeShapeType="1"/>
          </p:cNvSpPr>
          <p:nvPr/>
        </p:nvSpPr>
        <p:spPr bwMode="auto">
          <a:xfrm flipV="1">
            <a:off x="4572000" y="2514598"/>
            <a:ext cx="0" cy="4038601"/>
          </a:xfrm>
          <a:prstGeom prst="line">
            <a:avLst/>
          </a:prstGeom>
          <a:noFill/>
          <a:ln w="9525" cap="flat" cmpd="sng" algn="ctr">
            <a:solidFill>
              <a:srgbClr val="6C5536"/>
            </a:solidFill>
            <a:prstDash val="sysDash"/>
            <a:round/>
            <a:headEnd type="none" w="med" len="med"/>
            <a:tailEnd type="none" w="med" len="med"/>
          </a:ln>
          <a:effectLst/>
        </p:spPr>
        <p:txBody>
          <a:bodyPr vert="horz" wrap="none" lIns="91422" tIns="45711" rIns="91422" bIns="45711" anchor="ctr" compatLnSpc="1"/>
          <a:lstStyle/>
          <a:p>
            <a:endParaRPr kumimoji="0" lang="en-US"/>
          </a:p>
        </p:txBody>
      </p:sp>
      <p:sp>
        <p:nvSpPr>
          <p:cNvPr id="11" name="Rectangle 10"/>
          <p:cNvSpPr/>
          <p:nvPr/>
        </p:nvSpPr>
        <p:spPr>
          <a:xfrm>
            <a:off x="152401" y="1371600"/>
            <a:ext cx="8833104" cy="914400"/>
          </a:xfrm>
          <a:prstGeom prst="rect">
            <a:avLst/>
          </a:prstGeom>
          <a:solidFill>
            <a:srgbClr val="B18F6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2" tIns="45711" rIns="91422" bIns="45711" anchor="ctr"/>
          <a:lstStyle/>
          <a:p>
            <a:pPr algn="ctr" eaLnBrk="1" latinLnBrk="0" hangingPunct="1"/>
            <a:endParaRPr kumimoji="0" lang="en-US"/>
          </a:p>
        </p:txBody>
      </p:sp>
      <p:sp>
        <p:nvSpPr>
          <p:cNvPr id="3" name="Text Placeholder 2"/>
          <p:cNvSpPr>
            <a:spLocks noGrp="1"/>
          </p:cNvSpPr>
          <p:nvPr>
            <p:ph type="body" idx="1"/>
          </p:nvPr>
        </p:nvSpPr>
        <p:spPr>
          <a:xfrm>
            <a:off x="301752" y="1524000"/>
            <a:ext cx="4040188"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100" b="1" dirty="0" smtClean="0">
                <a:solidFill>
                  <a:srgbClr val="FFFFFF"/>
                </a:solidFill>
              </a:defRPr>
            </a:lvl1pPr>
            <a:lvl2pPr>
              <a:buNone/>
              <a:defRPr sz="1900" b="1"/>
            </a:lvl2pPr>
            <a:lvl3pPr>
              <a:buNone/>
              <a:defRPr sz="17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100" b="1"/>
            </a:lvl1pPr>
            <a:lvl2pPr>
              <a:buNone/>
              <a:defRPr sz="1900" b="1"/>
            </a:lvl2pPr>
            <a:lvl3pPr>
              <a:buNone/>
              <a:defRPr sz="1700" b="1"/>
            </a:lvl3pPr>
            <a:lvl4pPr>
              <a:buNone/>
              <a:defRPr sz="1600" b="1"/>
            </a:lvl4pPr>
            <a:lvl5pPr>
              <a:buNone/>
              <a:defRPr sz="1600" b="1"/>
            </a:lvl5pPr>
          </a:lstStyle>
          <a:p>
            <a:pPr lvl="0" eaLnBrk="1" latinLnBrk="0" hangingPunct="1"/>
            <a:r>
              <a:rPr kumimoji="0" lang="en-US" smtClean="0"/>
              <a:t>Click to edit Master text styles</a:t>
            </a:r>
          </a:p>
        </p:txBody>
      </p:sp>
      <p:sp>
        <p:nvSpPr>
          <p:cNvPr id="18" name="Rectangle 17"/>
          <p:cNvSpPr>
            <a:spLocks noChangeArrowheads="1"/>
          </p:cNvSpPr>
          <p:nvPr/>
        </p:nvSpPr>
        <p:spPr bwMode="auto">
          <a:xfrm>
            <a:off x="152401" y="155456"/>
            <a:ext cx="8833104" cy="6547103"/>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2" tIns="45711" rIns="91422" bIns="45711" anchor="ctr" compatLnSpc="1"/>
          <a:lstStyle/>
          <a:p>
            <a:endParaRPr kumimoji="0" lang="en-US" dirty="0"/>
          </a:p>
        </p:txBody>
      </p:sp>
      <p:sp>
        <p:nvSpPr>
          <p:cNvPr id="24" name="Content Placeholder 23"/>
          <p:cNvSpPr>
            <a:spLocks noGrp="1"/>
          </p:cNvSpPr>
          <p:nvPr>
            <p:ph sz="quarter" idx="2"/>
          </p:nvPr>
        </p:nvSpPr>
        <p:spPr>
          <a:xfrm>
            <a:off x="301752" y="2471388"/>
            <a:ext cx="4041648" cy="4081811"/>
          </a:xfrm>
        </p:spPr>
        <p:txBody>
          <a:bodyPr/>
          <a:lstStyle>
            <a:lvl2pPr>
              <a:buClr>
                <a:schemeClr val="accent1"/>
              </a:buClr>
              <a:buFont typeface="Arial" pitchFamily="34" charset="0"/>
              <a:buChar char="•"/>
              <a:defRPr baseline="0">
                <a:solidFill>
                  <a:schemeClr val="tx1"/>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5"/>
            <a:ext cx="4038600" cy="4085859"/>
          </a:xfrm>
        </p:spPr>
        <p:txBody>
          <a:bodyPr/>
          <a:lstStyle>
            <a:lvl2pPr>
              <a:buClr>
                <a:schemeClr val="accent1"/>
              </a:buClr>
              <a:buFont typeface="Arial" pitchFamily="34" charset="0"/>
              <a:buChar char="•"/>
              <a:defRPr baseline="0">
                <a:solidFill>
                  <a:schemeClr val="tx1"/>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3" name="Title 22"/>
          <p:cNvSpPr>
            <a:spLocks noGrp="1"/>
          </p:cNvSpPr>
          <p:nvPr>
            <p:ph type="title"/>
          </p:nvPr>
        </p:nvSpPr>
        <p:spPr>
          <a:xfrm>
            <a:off x="301753" y="304800"/>
            <a:ext cx="8534400" cy="758955"/>
          </a:xfrm>
        </p:spPr>
        <p:txBody>
          <a:bodyPr rtlCol="0" anchor="ctr" anchorCtr="0"/>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Octagon 5"/>
          <p:cNvSpPr/>
          <p:nvPr userDrawn="1"/>
        </p:nvSpPr>
        <p:spPr>
          <a:xfrm>
            <a:off x="304800" y="304800"/>
            <a:ext cx="8534400" cy="762000"/>
          </a:xfrm>
          <a:prstGeom prst="octagon">
            <a:avLst>
              <a:gd name="adj" fmla="val 17953"/>
            </a:avLst>
          </a:prstGeom>
          <a:solidFill>
            <a:schemeClr val="bg1"/>
          </a:solidFill>
          <a:ln w="28575">
            <a:solidFill>
              <a:srgbClr val="B18F6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1753" y="304800"/>
            <a:ext cx="8534400" cy="758955"/>
          </a:xfrm>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t="-31000" b="-31000"/>
          </a:stretch>
        </a:blip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1" y="155456"/>
            <a:ext cx="8833104" cy="6547103"/>
          </a:xfrm>
          <a:prstGeom prst="rect">
            <a:avLst/>
          </a:prstGeom>
          <a:noFill/>
          <a:ln w="28575" cap="flat" cmpd="sng" algn="ctr">
            <a:solidFill>
              <a:srgbClr val="B18F61"/>
            </a:solidFill>
            <a:prstDash val="solid"/>
            <a:miter lim="800000"/>
            <a:headEnd type="none" w="med" len="med"/>
            <a:tailEnd type="none" w="med" len="med"/>
          </a:ln>
          <a:effectLst/>
        </p:spPr>
        <p:txBody>
          <a:bodyPr vert="horz" wrap="none" lIns="91422" tIns="45711" rIns="91422" bIns="45711" anchor="ctr" compatLnSpc="1"/>
          <a:lstStyle/>
          <a:p>
            <a:pPr marL="0" algn="l" defTabSz="914226" rtl="0" eaLnBrk="1" latinLnBrk="0" hangingPunct="1"/>
            <a:endParaRPr kumimoji="0" lang="en-US" sz="1700" kern="1200" dirty="0">
              <a:solidFill>
                <a:schemeClr val="tx1"/>
              </a:solidFill>
              <a:latin typeface="+mn-lt"/>
              <a:ea typeface="+mn-ea"/>
              <a:cs typeface="+mn-cs"/>
            </a:endParaRPr>
          </a:p>
        </p:txBody>
      </p:sp>
      <p:sp>
        <p:nvSpPr>
          <p:cNvPr id="22" name="Title Placeholder 21"/>
          <p:cNvSpPr>
            <a:spLocks noGrp="1"/>
          </p:cNvSpPr>
          <p:nvPr>
            <p:ph type="title"/>
          </p:nvPr>
        </p:nvSpPr>
        <p:spPr>
          <a:xfrm>
            <a:off x="301753" y="228600"/>
            <a:ext cx="8534400" cy="758955"/>
          </a:xfrm>
          <a:prstGeom prst="rect">
            <a:avLst/>
          </a:prstGeom>
        </p:spPr>
        <p:txBody>
          <a:bodyPr vert="horz" lIns="91422" tIns="45711" rIns="91422" bIns="45711" anchor="ctr"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3" y="1524000"/>
            <a:ext cx="8534400" cy="5029200"/>
          </a:xfrm>
          <a:prstGeom prst="rect">
            <a:avLst/>
          </a:prstGeom>
        </p:spPr>
        <p:txBody>
          <a:bodyPr vert="horz" lIns="91422" tIns="45711" rIns="91422" bIns="45711">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79" r:id="rId8"/>
  </p:sldLayoutIdLst>
  <p:timing>
    <p:tnLst>
      <p:par>
        <p:cTn id="1" dur="indefinite" restart="never" nodeType="tmRoot"/>
      </p:par>
    </p:tnLst>
  </p:timing>
  <p:txStyles>
    <p:titleStyle>
      <a:lvl1pPr algn="ctr" rtl="0" eaLnBrk="1" latinLnBrk="0" hangingPunct="1">
        <a:spcBef>
          <a:spcPct val="0"/>
        </a:spcBef>
        <a:buNone/>
        <a:defRPr kumimoji="0" sz="3300" kern="1200" baseline="0">
          <a:solidFill>
            <a:srgbClr val="FF0000"/>
          </a:solidFill>
          <a:latin typeface="+mj-lt"/>
          <a:ea typeface="+mj-ea"/>
          <a:cs typeface="+mj-cs"/>
        </a:defRPr>
      </a:lvl1pPr>
    </p:titleStyle>
    <p:bodyStyle>
      <a:lvl1pPr marL="274267" indent="-274267" algn="l" rtl="0" eaLnBrk="1" latinLnBrk="0" hangingPunct="1">
        <a:spcBef>
          <a:spcPct val="20000"/>
        </a:spcBef>
        <a:buClr>
          <a:srgbClr val="FF0000"/>
        </a:buClr>
        <a:buSzPct val="85000"/>
        <a:buFont typeface="Wingdings 2"/>
        <a:buChar char=""/>
        <a:defRPr kumimoji="0" sz="2700" kern="1200">
          <a:solidFill>
            <a:schemeClr val="tx1"/>
          </a:solidFill>
          <a:latin typeface="+mn-lt"/>
          <a:ea typeface="+mn-ea"/>
          <a:cs typeface="+mn-cs"/>
        </a:defRPr>
      </a:lvl1pPr>
      <a:lvl2pPr marL="548537" indent="-274267" algn="l" rtl="0" eaLnBrk="1" latinLnBrk="0" hangingPunct="1">
        <a:spcBef>
          <a:spcPct val="20000"/>
        </a:spcBef>
        <a:buClr>
          <a:srgbClr val="B18F61"/>
        </a:buClr>
        <a:buSzPct val="70000"/>
        <a:buFont typeface="Wingdings"/>
        <a:buChar char=""/>
        <a:defRPr kumimoji="0" sz="2100" kern="1200" baseline="0">
          <a:solidFill>
            <a:schemeClr val="tx1"/>
          </a:solidFill>
          <a:latin typeface="+mn-lt"/>
          <a:ea typeface="+mn-ea"/>
          <a:cs typeface="+mn-cs"/>
        </a:defRPr>
      </a:lvl2pPr>
      <a:lvl3pPr marL="822804" indent="-228556" algn="l" rtl="0" eaLnBrk="1" latinLnBrk="0" hangingPunct="1">
        <a:spcBef>
          <a:spcPct val="20000"/>
        </a:spcBef>
        <a:buClr>
          <a:schemeClr val="accent3"/>
        </a:buClr>
        <a:buSzPct val="75000"/>
        <a:buFont typeface="Wingdings 2"/>
        <a:buChar char=""/>
        <a:defRPr kumimoji="0" sz="1900" kern="1200">
          <a:solidFill>
            <a:schemeClr val="tx1"/>
          </a:solidFill>
          <a:latin typeface="+mn-lt"/>
          <a:ea typeface="+mn-ea"/>
          <a:cs typeface="+mn-cs"/>
        </a:defRPr>
      </a:lvl3pPr>
      <a:lvl4pPr marL="1097071" indent="-228556" algn="l" rtl="0" eaLnBrk="1" latinLnBrk="0" hangingPunct="1">
        <a:spcBef>
          <a:spcPct val="20000"/>
        </a:spcBef>
        <a:buClr>
          <a:schemeClr val="accent4"/>
        </a:buClr>
        <a:buSzPct val="70000"/>
        <a:buFont typeface="Wingdings"/>
        <a:buChar char=""/>
        <a:defRPr kumimoji="0" sz="1900" kern="1200">
          <a:solidFill>
            <a:schemeClr val="tx2"/>
          </a:solidFill>
          <a:latin typeface="+mn-lt"/>
          <a:ea typeface="+mn-ea"/>
          <a:cs typeface="+mn-cs"/>
        </a:defRPr>
      </a:lvl4pPr>
      <a:lvl5pPr marL="1371341" indent="-228556" algn="l" rtl="0" eaLnBrk="1" latinLnBrk="0" hangingPunct="1">
        <a:spcBef>
          <a:spcPct val="20000"/>
        </a:spcBef>
        <a:buClr>
          <a:schemeClr val="accent5"/>
        </a:buClr>
        <a:buFontTx/>
        <a:buChar char="•"/>
        <a:defRPr kumimoji="0" sz="1700" kern="1200">
          <a:solidFill>
            <a:schemeClr val="tx1"/>
          </a:solidFill>
          <a:latin typeface="+mn-lt"/>
          <a:ea typeface="+mn-ea"/>
          <a:cs typeface="+mn-cs"/>
        </a:defRPr>
      </a:lvl5pPr>
      <a:lvl6pPr marL="1645608" indent="-182846" algn="l" rtl="0" eaLnBrk="1" latinLnBrk="0" hangingPunct="1">
        <a:spcBef>
          <a:spcPct val="20000"/>
        </a:spcBef>
        <a:buClr>
          <a:schemeClr val="accent6"/>
        </a:buClr>
        <a:buSzPct val="80000"/>
        <a:buFont typeface="Wingdings 2"/>
        <a:buChar char=""/>
        <a:defRPr kumimoji="0" sz="1700" kern="1200">
          <a:solidFill>
            <a:schemeClr val="tx1"/>
          </a:solidFill>
          <a:latin typeface="+mn-lt"/>
          <a:ea typeface="+mn-ea"/>
          <a:cs typeface="+mn-cs"/>
        </a:defRPr>
      </a:lvl6pPr>
      <a:lvl7pPr marL="1919875" indent="-182846"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721" indent="-182846"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990" indent="-182846"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13" algn="l" rtl="0" eaLnBrk="1" latinLnBrk="0" hangingPunct="1">
        <a:defRPr kumimoji="0" kern="1200">
          <a:solidFill>
            <a:schemeClr val="tx1"/>
          </a:solidFill>
          <a:latin typeface="+mn-lt"/>
          <a:ea typeface="+mn-ea"/>
          <a:cs typeface="+mn-cs"/>
        </a:defRPr>
      </a:lvl2pPr>
      <a:lvl3pPr marL="914226" algn="l" rtl="0" eaLnBrk="1" latinLnBrk="0" hangingPunct="1">
        <a:defRPr kumimoji="0" kern="1200">
          <a:solidFill>
            <a:schemeClr val="tx1"/>
          </a:solidFill>
          <a:latin typeface="+mn-lt"/>
          <a:ea typeface="+mn-ea"/>
          <a:cs typeface="+mn-cs"/>
        </a:defRPr>
      </a:lvl3pPr>
      <a:lvl4pPr marL="1371341" algn="l" rtl="0" eaLnBrk="1" latinLnBrk="0" hangingPunct="1">
        <a:defRPr kumimoji="0" kern="1200">
          <a:solidFill>
            <a:schemeClr val="tx1"/>
          </a:solidFill>
          <a:latin typeface="+mn-lt"/>
          <a:ea typeface="+mn-ea"/>
          <a:cs typeface="+mn-cs"/>
        </a:defRPr>
      </a:lvl4pPr>
      <a:lvl5pPr marL="1828453" algn="l" rtl="0" eaLnBrk="1" latinLnBrk="0" hangingPunct="1">
        <a:defRPr kumimoji="0" kern="1200">
          <a:solidFill>
            <a:schemeClr val="tx1"/>
          </a:solidFill>
          <a:latin typeface="+mn-lt"/>
          <a:ea typeface="+mn-ea"/>
          <a:cs typeface="+mn-cs"/>
        </a:defRPr>
      </a:lvl5pPr>
      <a:lvl6pPr marL="2285566" algn="l" rtl="0" eaLnBrk="1" latinLnBrk="0" hangingPunct="1">
        <a:defRPr kumimoji="0" kern="1200">
          <a:solidFill>
            <a:schemeClr val="tx1"/>
          </a:solidFill>
          <a:latin typeface="+mn-lt"/>
          <a:ea typeface="+mn-ea"/>
          <a:cs typeface="+mn-cs"/>
        </a:defRPr>
      </a:lvl6pPr>
      <a:lvl7pPr marL="2742679" algn="l" rtl="0" eaLnBrk="1" latinLnBrk="0" hangingPunct="1">
        <a:defRPr kumimoji="0" kern="1200">
          <a:solidFill>
            <a:schemeClr val="tx1"/>
          </a:solidFill>
          <a:latin typeface="+mn-lt"/>
          <a:ea typeface="+mn-ea"/>
          <a:cs typeface="+mn-cs"/>
        </a:defRPr>
      </a:lvl7pPr>
      <a:lvl8pPr marL="3199794" algn="l" rtl="0" eaLnBrk="1" latinLnBrk="0" hangingPunct="1">
        <a:defRPr kumimoji="0" kern="1200">
          <a:solidFill>
            <a:schemeClr val="tx1"/>
          </a:solidFill>
          <a:latin typeface="+mn-lt"/>
          <a:ea typeface="+mn-ea"/>
          <a:cs typeface="+mn-cs"/>
        </a:defRPr>
      </a:lvl8pPr>
      <a:lvl9pPr marL="365690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dwords.google.com/select/KeywordToolExterna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www.chinesedrywallproblem.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mailto:recruit1@weber.edu"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Presented By </a:t>
            </a:r>
          </a:p>
          <a:p>
            <a:r>
              <a:rPr lang="en-US" dirty="0" smtClean="0"/>
              <a:t>Sara </a:t>
            </a:r>
            <a:r>
              <a:rPr lang="en-US" dirty="0" err="1" smtClean="0"/>
              <a:t>Lleverino</a:t>
            </a:r>
            <a:r>
              <a:rPr lang="en-US" dirty="0" smtClean="0"/>
              <a:t> &amp; Georgia Ferguson</a:t>
            </a:r>
            <a:endParaRPr lang="en-US" dirty="0"/>
          </a:p>
        </p:txBody>
      </p:sp>
      <p:sp>
        <p:nvSpPr>
          <p:cNvPr id="2" name="Title 1"/>
          <p:cNvSpPr>
            <a:spLocks noGrp="1"/>
          </p:cNvSpPr>
          <p:nvPr>
            <p:ph type="ctrTitle"/>
          </p:nvPr>
        </p:nvSpPr>
        <p:spPr/>
        <p:txBody>
          <a:bodyPr/>
          <a:lstStyle/>
          <a:p>
            <a:r>
              <a:rPr lang="en-US" dirty="0" smtClean="0"/>
              <a:t>Writing for the Web</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Pattern</a:t>
            </a:r>
            <a:endParaRPr lang="en-US" dirty="0"/>
          </a:p>
        </p:txBody>
      </p:sp>
      <p:pic>
        <p:nvPicPr>
          <p:cNvPr id="1026" name="Picture 2" descr="Three screenshots from Nielsen Norman Group's recent eyetracking study."/>
          <p:cNvPicPr>
            <a:picLocks noChangeAspect="1" noChangeArrowheads="1"/>
          </p:cNvPicPr>
          <p:nvPr/>
        </p:nvPicPr>
        <p:blipFill>
          <a:blip r:embed="rId3" cstate="print"/>
          <a:srcRect/>
          <a:stretch>
            <a:fillRect/>
          </a:stretch>
        </p:blipFill>
        <p:spPr bwMode="auto">
          <a:xfrm>
            <a:off x="304800" y="1905000"/>
            <a:ext cx="8569768" cy="3810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Pattern</a:t>
            </a:r>
            <a:endParaRPr lang="en-US" dirty="0"/>
          </a:p>
        </p:txBody>
      </p:sp>
      <p:pic>
        <p:nvPicPr>
          <p:cNvPr id="3074" name="Picture 2" descr="http://www.uservision.co.uk/media/resources/HotSpot_elib.jpg"/>
          <p:cNvPicPr>
            <a:picLocks noChangeAspect="1" noChangeArrowheads="1"/>
          </p:cNvPicPr>
          <p:nvPr/>
        </p:nvPicPr>
        <p:blipFill>
          <a:blip r:embed="rId3" cstate="print"/>
          <a:srcRect/>
          <a:stretch>
            <a:fillRect/>
          </a:stretch>
        </p:blipFill>
        <p:spPr bwMode="auto">
          <a:xfrm>
            <a:off x="1676401" y="1447800"/>
            <a:ext cx="6046914" cy="49530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Pattern</a:t>
            </a:r>
            <a:endParaRPr lang="en-US" dirty="0"/>
          </a:p>
        </p:txBody>
      </p:sp>
      <p:pic>
        <p:nvPicPr>
          <p:cNvPr id="36866" name="Picture 2" descr="http://paidia.files.wordpress.com/2010/10/mobile-serp-4.jpg"/>
          <p:cNvPicPr>
            <a:picLocks noChangeAspect="1" noChangeArrowheads="1"/>
          </p:cNvPicPr>
          <p:nvPr/>
        </p:nvPicPr>
        <p:blipFill>
          <a:blip r:embed="rId3" cstate="print"/>
          <a:srcRect l="9278" t="2749" r="9278" b="4173"/>
          <a:stretch>
            <a:fillRect/>
          </a:stretch>
        </p:blipFill>
        <p:spPr bwMode="auto">
          <a:xfrm>
            <a:off x="1600200" y="1447800"/>
            <a:ext cx="5867400" cy="50292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 </a:t>
            </a:r>
          </a:p>
        </p:txBody>
      </p:sp>
      <p:sp>
        <p:nvSpPr>
          <p:cNvPr id="3" name="Title 2"/>
          <p:cNvSpPr>
            <a:spLocks noGrp="1"/>
          </p:cNvSpPr>
          <p:nvPr>
            <p:ph type="title"/>
          </p:nvPr>
        </p:nvSpPr>
        <p:spPr/>
        <p:txBody>
          <a:bodyPr/>
          <a:lstStyle/>
          <a:p>
            <a:r>
              <a:rPr lang="en-US" dirty="0"/>
              <a:t>9</a:t>
            </a:r>
            <a:r>
              <a:rPr lang="en-US" dirty="0" smtClean="0"/>
              <a:t> Guidelines For </a:t>
            </a:r>
            <a:br>
              <a:rPr lang="en-US" dirty="0" smtClean="0"/>
            </a:br>
            <a:r>
              <a:rPr lang="en-US" dirty="0" smtClean="0"/>
              <a:t>Ninja-Like Content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176462"/>
            <a:ext cx="3810000" cy="25050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Determine Audience</a:t>
            </a:r>
            <a:endParaRPr lang="en-US"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533400" y="1752600"/>
            <a:ext cx="2449975" cy="16129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124200" y="1752600"/>
            <a:ext cx="2776140" cy="16002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019800" y="1752600"/>
            <a:ext cx="1600200" cy="159575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33400" y="3505200"/>
            <a:ext cx="2438400" cy="243840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l="2504" t="9375" r="2348" b="9375"/>
          <a:stretch>
            <a:fillRect/>
          </a:stretch>
        </p:blipFill>
        <p:spPr bwMode="auto">
          <a:xfrm>
            <a:off x="3124199" y="3505200"/>
            <a:ext cx="356381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a stat for that</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133600" y="1371600"/>
            <a:ext cx="4343400" cy="473825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Create Personas</a:t>
            </a:r>
            <a:endParaRPr lang="en-US" dirty="0"/>
          </a:p>
        </p:txBody>
      </p:sp>
      <p:sp>
        <p:nvSpPr>
          <p:cNvPr id="3" name="Content Placeholder 2"/>
          <p:cNvSpPr>
            <a:spLocks noGrp="1"/>
          </p:cNvSpPr>
          <p:nvPr>
            <p:ph sz="quarter" idx="1"/>
          </p:nvPr>
        </p:nvSpPr>
        <p:spPr/>
        <p:txBody>
          <a:bodyPr/>
          <a:lstStyle/>
          <a:p>
            <a:r>
              <a:rPr lang="en-US" dirty="0" smtClean="0"/>
              <a:t>What’s the persona’s name?</a:t>
            </a:r>
          </a:p>
          <a:p>
            <a:r>
              <a:rPr lang="en-US" dirty="0" smtClean="0"/>
              <a:t>What’s his/her age?</a:t>
            </a:r>
          </a:p>
          <a:p>
            <a:r>
              <a:rPr lang="en-US" dirty="0" smtClean="0"/>
              <a:t>Marital status?</a:t>
            </a:r>
          </a:p>
          <a:p>
            <a:r>
              <a:rPr lang="en-US" dirty="0" smtClean="0"/>
              <a:t>Career?</a:t>
            </a:r>
          </a:p>
          <a:p>
            <a:r>
              <a:rPr lang="en-US" dirty="0" smtClean="0"/>
              <a:t>Hobbies?</a:t>
            </a:r>
          </a:p>
          <a:p>
            <a:r>
              <a:rPr lang="en-US" dirty="0" smtClean="0"/>
              <a:t>Reason for coming to the website?</a:t>
            </a:r>
          </a:p>
        </p:txBody>
      </p:sp>
      <p:pic>
        <p:nvPicPr>
          <p:cNvPr id="4" name="Picture 2" descr="http://www.parking-ninja.com/blog/wp-content/uploads/2011/04/ninja_silhouette_b.png"/>
          <p:cNvPicPr>
            <a:picLocks noChangeAspect="1" noChangeArrowheads="1"/>
          </p:cNvPicPr>
          <p:nvPr/>
        </p:nvPicPr>
        <p:blipFill>
          <a:blip r:embed="rId2" cstate="print"/>
          <a:srcRect/>
          <a:stretch>
            <a:fillRect/>
          </a:stretch>
        </p:blipFill>
        <p:spPr bwMode="auto">
          <a:xfrm>
            <a:off x="5638800" y="1828800"/>
            <a:ext cx="2571750" cy="2057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 1</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828800"/>
            <a:ext cx="629633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40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 2</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5089" y="2043113"/>
            <a:ext cx="39338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05003"/>
            <a:ext cx="6324600" cy="418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930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 3</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905000"/>
            <a:ext cx="60960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60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Web Writing Different?</a:t>
            </a:r>
            <a:endParaRPr lang="en-US" dirty="0"/>
          </a:p>
        </p:txBody>
      </p:sp>
      <p:sp>
        <p:nvSpPr>
          <p:cNvPr id="3" name="Content Placeholder 2"/>
          <p:cNvSpPr>
            <a:spLocks noGrp="1"/>
          </p:cNvSpPr>
          <p:nvPr>
            <p:ph sz="quarter" idx="1"/>
          </p:nvPr>
        </p:nvSpPr>
        <p:spPr/>
        <p:txBody>
          <a:bodyPr/>
          <a:lstStyle/>
          <a:p>
            <a:r>
              <a:rPr lang="en-US" dirty="0" smtClean="0"/>
              <a:t>Visitors are in a hurry</a:t>
            </a:r>
          </a:p>
          <a:p>
            <a:r>
              <a:rPr lang="en-US" dirty="0" smtClean="0"/>
              <a:t>Visitors come with a task in mind</a:t>
            </a:r>
          </a:p>
          <a:p>
            <a:r>
              <a:rPr lang="en-US" dirty="0" smtClean="0"/>
              <a:t>Text is harder to read on a screen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3. Content</a:t>
            </a:r>
            <a:endParaRPr lang="en-US" dirty="0"/>
          </a:p>
        </p:txBody>
      </p:sp>
      <p:sp>
        <p:nvSpPr>
          <p:cNvPr id="4" name="Content Placeholder 3"/>
          <p:cNvSpPr>
            <a:spLocks noGrp="1"/>
          </p:cNvSpPr>
          <p:nvPr>
            <p:ph sz="quarter" idx="1"/>
          </p:nvPr>
        </p:nvSpPr>
        <p:spPr/>
        <p:txBody>
          <a:bodyPr/>
          <a:lstStyle/>
          <a:p>
            <a:r>
              <a:rPr lang="en-US" dirty="0" smtClean="0"/>
              <a:t>Why Do Users Come to your site?</a:t>
            </a:r>
          </a:p>
          <a:p>
            <a:pPr lvl="1"/>
            <a:r>
              <a:rPr lang="en-US" dirty="0" smtClean="0"/>
              <a:t>Perform a specific task; Make it easy to find their answer</a:t>
            </a:r>
          </a:p>
          <a:p>
            <a:pPr lvl="1"/>
            <a:r>
              <a:rPr lang="en-US" dirty="0" smtClean="0"/>
              <a:t>Use the 80/20 rule</a:t>
            </a:r>
          </a:p>
          <a:p>
            <a:r>
              <a:rPr lang="en-US" dirty="0" smtClean="0"/>
              <a:t>What Questions Do My User Have?</a:t>
            </a:r>
          </a:p>
          <a:p>
            <a:pPr lvl="1"/>
            <a:r>
              <a:rPr lang="en-US" dirty="0" smtClean="0"/>
              <a:t>Think of your site like an information booth</a:t>
            </a:r>
          </a:p>
          <a:p>
            <a:pPr lvl="1"/>
            <a:r>
              <a:rPr lang="en-US" dirty="0" smtClean="0"/>
              <a:t>Make a list of your most common questions</a:t>
            </a:r>
          </a:p>
          <a:p>
            <a:pPr lvl="1"/>
            <a:r>
              <a:rPr lang="en-US" dirty="0" smtClean="0"/>
              <a:t>Use the information you’ve gathered to create Personas</a:t>
            </a:r>
          </a:p>
          <a:p>
            <a:r>
              <a:rPr lang="en-US" dirty="0" smtClean="0"/>
              <a:t>Volunteers?</a:t>
            </a:r>
            <a:endParaRPr lang="en-US" dirty="0"/>
          </a:p>
          <a:p>
            <a:pPr marL="274270" lvl="1" indent="0">
              <a:buNone/>
            </a:pPr>
            <a:endParaRPr lang="en-US" dirty="0" smtClean="0"/>
          </a:p>
        </p:txBody>
      </p:sp>
      <p:pic>
        <p:nvPicPr>
          <p:cNvPr id="5" name="Picture 2" descr="http://www.parking-ninja.com/blog/wp-content/uploads/2011/04/ninja_silhouette_b.png"/>
          <p:cNvPicPr>
            <a:picLocks noChangeAspect="1" noChangeArrowheads="1"/>
          </p:cNvPicPr>
          <p:nvPr/>
        </p:nvPicPr>
        <p:blipFill>
          <a:blip r:embed="rId3" cstate="print"/>
          <a:srcRect/>
          <a:stretch>
            <a:fillRect/>
          </a:stretch>
        </p:blipFill>
        <p:spPr bwMode="auto">
          <a:xfrm>
            <a:off x="6248400" y="4572000"/>
            <a:ext cx="2571750" cy="20574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Consider the Keywords</a:t>
            </a:r>
            <a:endParaRPr lang="en-US" dirty="0"/>
          </a:p>
        </p:txBody>
      </p:sp>
      <p:sp>
        <p:nvSpPr>
          <p:cNvPr id="4" name="Content Placeholder 3"/>
          <p:cNvSpPr>
            <a:spLocks noGrp="1"/>
          </p:cNvSpPr>
          <p:nvPr>
            <p:ph sz="quarter" idx="1"/>
          </p:nvPr>
        </p:nvSpPr>
        <p:spPr/>
        <p:txBody>
          <a:bodyPr/>
          <a:lstStyle/>
          <a:p>
            <a:r>
              <a:rPr lang="en-US" dirty="0" smtClean="0"/>
              <a:t>Cloze Test: A way to delve into the twisted minds of your users</a:t>
            </a:r>
          </a:p>
          <a:p>
            <a:r>
              <a:rPr lang="en-US" dirty="0" smtClean="0"/>
              <a:t>Analytics &amp; Other Tools</a:t>
            </a:r>
            <a:endParaRPr lang="en-US" dirty="0"/>
          </a:p>
        </p:txBody>
      </p:sp>
      <p:pic>
        <p:nvPicPr>
          <p:cNvPr id="5" name="Picture 2" descr="http://www.parking-ninja.com/blog/wp-content/uploads/2011/04/ninja_silhouette_b.png"/>
          <p:cNvPicPr>
            <a:picLocks noChangeAspect="1" noChangeArrowheads="1"/>
          </p:cNvPicPr>
          <p:nvPr/>
        </p:nvPicPr>
        <p:blipFill>
          <a:blip r:embed="rId2" cstate="print"/>
          <a:srcRect/>
          <a:stretch>
            <a:fillRect/>
          </a:stretch>
        </p:blipFill>
        <p:spPr bwMode="auto">
          <a:xfrm>
            <a:off x="6324600" y="4648200"/>
            <a:ext cx="2571750" cy="2057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Cloze Test 1</a:t>
            </a:r>
            <a:endParaRPr lang="en-US" dirty="0"/>
          </a:p>
        </p:txBody>
      </p:sp>
      <p:sp>
        <p:nvSpPr>
          <p:cNvPr id="3" name="Content Placeholder 2"/>
          <p:cNvSpPr>
            <a:spLocks noGrp="1"/>
          </p:cNvSpPr>
          <p:nvPr>
            <p:ph sz="quarter" idx="1"/>
          </p:nvPr>
        </p:nvSpPr>
        <p:spPr>
          <a:xfrm>
            <a:off x="301753" y="1524000"/>
            <a:ext cx="8503920" cy="4800600"/>
          </a:xfrm>
        </p:spPr>
        <p:txBody>
          <a:bodyPr>
            <a:noAutofit/>
          </a:bodyPr>
          <a:lstStyle/>
          <a:p>
            <a:pPr marL="0" indent="0">
              <a:lnSpc>
                <a:spcPct val="170000"/>
              </a:lnSpc>
              <a:buNone/>
            </a:pPr>
            <a:r>
              <a:rPr lang="en-US" sz="2300" dirty="0" smtClean="0"/>
              <a:t>The admissions office will ___________ your application and will ____________ you if you are required to take a placement exam __________ to signing up for classes. A placement exam is a _________ test to ___________ your knowledge and skills in certain ___________. It's our way of making sure you don't end up taking __________ you don't need.</a:t>
            </a:r>
          </a:p>
        </p:txBody>
      </p:sp>
      <p:sp>
        <p:nvSpPr>
          <p:cNvPr id="4" name="TextBox 3"/>
          <p:cNvSpPr txBox="1"/>
          <p:nvPr/>
        </p:nvSpPr>
        <p:spPr>
          <a:xfrm>
            <a:off x="4091500" y="1554144"/>
            <a:ext cx="404241" cy="569368"/>
          </a:xfrm>
          <a:prstGeom prst="rect">
            <a:avLst/>
          </a:prstGeom>
          <a:noFill/>
        </p:spPr>
        <p:txBody>
          <a:bodyPr wrap="none" lIns="91422" tIns="45711" rIns="91422" bIns="45711" rtlCol="0" anchor="b" anchorCtr="0">
            <a:spAutoFit/>
          </a:bodyPr>
          <a:lstStyle/>
          <a:p>
            <a:r>
              <a:rPr lang="en-US" sz="3100" dirty="0" smtClean="0">
                <a:solidFill>
                  <a:srgbClr val="A8422A"/>
                </a:solidFill>
              </a:rPr>
              <a:t>1</a:t>
            </a:r>
            <a:endParaRPr lang="en-US" sz="3100" dirty="0">
              <a:solidFill>
                <a:srgbClr val="A8422A"/>
              </a:solidFill>
            </a:endParaRPr>
          </a:p>
        </p:txBody>
      </p:sp>
      <p:sp>
        <p:nvSpPr>
          <p:cNvPr id="5" name="TextBox 4"/>
          <p:cNvSpPr txBox="1"/>
          <p:nvPr/>
        </p:nvSpPr>
        <p:spPr>
          <a:xfrm>
            <a:off x="914400" y="2154410"/>
            <a:ext cx="407447" cy="569368"/>
          </a:xfrm>
          <a:prstGeom prst="rect">
            <a:avLst/>
          </a:prstGeom>
          <a:noFill/>
        </p:spPr>
        <p:txBody>
          <a:bodyPr wrap="none" lIns="91422" tIns="45711" rIns="91422" bIns="45711" rtlCol="0" anchor="b" anchorCtr="0">
            <a:spAutoFit/>
          </a:bodyPr>
          <a:lstStyle/>
          <a:p>
            <a:r>
              <a:rPr lang="en-US" sz="3100" dirty="0" smtClean="0">
                <a:solidFill>
                  <a:srgbClr val="A8422A"/>
                </a:solidFill>
              </a:rPr>
              <a:t>2</a:t>
            </a:r>
            <a:endParaRPr lang="en-US" sz="3100" dirty="0">
              <a:solidFill>
                <a:srgbClr val="A8422A"/>
              </a:solidFill>
            </a:endParaRPr>
          </a:p>
        </p:txBody>
      </p:sp>
      <p:sp>
        <p:nvSpPr>
          <p:cNvPr id="6" name="TextBox 5"/>
          <p:cNvSpPr txBox="1"/>
          <p:nvPr/>
        </p:nvSpPr>
        <p:spPr>
          <a:xfrm>
            <a:off x="738759" y="2751305"/>
            <a:ext cx="404241" cy="569368"/>
          </a:xfrm>
          <a:prstGeom prst="rect">
            <a:avLst/>
          </a:prstGeom>
          <a:noFill/>
        </p:spPr>
        <p:txBody>
          <a:bodyPr wrap="none" lIns="91422" tIns="45711" rIns="91422" bIns="45711" rtlCol="0" anchor="b" anchorCtr="0">
            <a:spAutoFit/>
          </a:bodyPr>
          <a:lstStyle/>
          <a:p>
            <a:r>
              <a:rPr lang="en-US" sz="3100" dirty="0" smtClean="0">
                <a:solidFill>
                  <a:srgbClr val="A8422A"/>
                </a:solidFill>
              </a:rPr>
              <a:t>3</a:t>
            </a:r>
            <a:endParaRPr lang="en-US" sz="3100" dirty="0">
              <a:solidFill>
                <a:srgbClr val="A8422A"/>
              </a:solidFill>
            </a:endParaRPr>
          </a:p>
        </p:txBody>
      </p:sp>
      <p:sp>
        <p:nvSpPr>
          <p:cNvPr id="7" name="TextBox 6"/>
          <p:cNvSpPr txBox="1"/>
          <p:nvPr/>
        </p:nvSpPr>
        <p:spPr>
          <a:xfrm>
            <a:off x="7696200" y="2743200"/>
            <a:ext cx="409050" cy="569368"/>
          </a:xfrm>
          <a:prstGeom prst="rect">
            <a:avLst/>
          </a:prstGeom>
          <a:noFill/>
        </p:spPr>
        <p:txBody>
          <a:bodyPr wrap="none" lIns="91422" tIns="45711" rIns="91422" bIns="45711" rtlCol="0" anchor="b" anchorCtr="0">
            <a:spAutoFit/>
          </a:bodyPr>
          <a:lstStyle/>
          <a:p>
            <a:r>
              <a:rPr lang="en-US" sz="3100" dirty="0" smtClean="0">
                <a:solidFill>
                  <a:srgbClr val="A8422A"/>
                </a:solidFill>
              </a:rPr>
              <a:t>4</a:t>
            </a:r>
            <a:endParaRPr lang="en-US" sz="3100" dirty="0">
              <a:solidFill>
                <a:srgbClr val="A8422A"/>
              </a:solidFill>
            </a:endParaRPr>
          </a:p>
        </p:txBody>
      </p:sp>
      <p:sp>
        <p:nvSpPr>
          <p:cNvPr id="8" name="TextBox 7"/>
          <p:cNvSpPr txBox="1"/>
          <p:nvPr/>
        </p:nvSpPr>
        <p:spPr>
          <a:xfrm>
            <a:off x="1600200" y="3358664"/>
            <a:ext cx="404241" cy="569368"/>
          </a:xfrm>
          <a:prstGeom prst="rect">
            <a:avLst/>
          </a:prstGeom>
          <a:noFill/>
        </p:spPr>
        <p:txBody>
          <a:bodyPr wrap="none" lIns="91422" tIns="45711" rIns="91422" bIns="45711" rtlCol="0" anchor="b" anchorCtr="0">
            <a:spAutoFit/>
          </a:bodyPr>
          <a:lstStyle/>
          <a:p>
            <a:r>
              <a:rPr lang="en-US" sz="3100" dirty="0" smtClean="0">
                <a:solidFill>
                  <a:srgbClr val="A8422A"/>
                </a:solidFill>
              </a:rPr>
              <a:t>5</a:t>
            </a:r>
            <a:endParaRPr lang="en-US" sz="3100" dirty="0">
              <a:solidFill>
                <a:srgbClr val="A8422A"/>
              </a:solidFill>
            </a:endParaRPr>
          </a:p>
        </p:txBody>
      </p:sp>
      <p:sp>
        <p:nvSpPr>
          <p:cNvPr id="9" name="TextBox 8"/>
          <p:cNvSpPr txBox="1"/>
          <p:nvPr/>
        </p:nvSpPr>
        <p:spPr>
          <a:xfrm>
            <a:off x="7391400" y="3348616"/>
            <a:ext cx="409050" cy="569368"/>
          </a:xfrm>
          <a:prstGeom prst="rect">
            <a:avLst/>
          </a:prstGeom>
          <a:noFill/>
        </p:spPr>
        <p:txBody>
          <a:bodyPr wrap="none" lIns="91422" tIns="45711" rIns="91422" bIns="45711" rtlCol="0" anchor="b" anchorCtr="0">
            <a:spAutoFit/>
          </a:bodyPr>
          <a:lstStyle/>
          <a:p>
            <a:r>
              <a:rPr lang="en-US" sz="3100" dirty="0" smtClean="0">
                <a:solidFill>
                  <a:srgbClr val="A8422A"/>
                </a:solidFill>
              </a:rPr>
              <a:t>6</a:t>
            </a:r>
            <a:endParaRPr lang="en-US" sz="3100" dirty="0">
              <a:solidFill>
                <a:srgbClr val="A8422A"/>
              </a:solidFill>
            </a:endParaRPr>
          </a:p>
        </p:txBody>
      </p:sp>
      <p:sp>
        <p:nvSpPr>
          <p:cNvPr id="10" name="TextBox 9"/>
          <p:cNvSpPr txBox="1"/>
          <p:nvPr/>
        </p:nvSpPr>
        <p:spPr>
          <a:xfrm>
            <a:off x="7162800" y="3962400"/>
            <a:ext cx="404241" cy="569368"/>
          </a:xfrm>
          <a:prstGeom prst="rect">
            <a:avLst/>
          </a:prstGeom>
          <a:noFill/>
        </p:spPr>
        <p:txBody>
          <a:bodyPr wrap="none" lIns="91422" tIns="45711" rIns="91422" bIns="45711" rtlCol="0" anchor="b" anchorCtr="0">
            <a:spAutoFit/>
          </a:bodyPr>
          <a:lstStyle/>
          <a:p>
            <a:r>
              <a:rPr lang="en-US" sz="3100" dirty="0" smtClean="0">
                <a:solidFill>
                  <a:srgbClr val="A8422A"/>
                </a:solidFill>
              </a:rPr>
              <a:t>7</a:t>
            </a:r>
            <a:endParaRPr lang="en-US" sz="3100" dirty="0">
              <a:solidFill>
                <a:srgbClr val="A8422A"/>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Wording</a:t>
            </a:r>
            <a:endParaRPr lang="en-US" dirty="0"/>
          </a:p>
        </p:txBody>
      </p:sp>
      <p:sp>
        <p:nvSpPr>
          <p:cNvPr id="3" name="Content Placeholder 2"/>
          <p:cNvSpPr>
            <a:spLocks noGrp="1"/>
          </p:cNvSpPr>
          <p:nvPr>
            <p:ph sz="quarter" idx="1"/>
          </p:nvPr>
        </p:nvSpPr>
        <p:spPr>
          <a:xfrm>
            <a:off x="301753" y="1527045"/>
            <a:ext cx="8503920" cy="4797555"/>
          </a:xfrm>
        </p:spPr>
        <p:txBody>
          <a:bodyPr>
            <a:normAutofit/>
          </a:bodyPr>
          <a:lstStyle/>
          <a:p>
            <a:pPr marL="0" indent="0">
              <a:lnSpc>
                <a:spcPct val="170000"/>
              </a:lnSpc>
              <a:buNone/>
            </a:pPr>
            <a:r>
              <a:rPr lang="en-US" sz="2300" dirty="0" smtClean="0"/>
              <a:t>The admissions office will </a:t>
            </a:r>
            <a:r>
              <a:rPr lang="en-US" sz="2300" dirty="0" smtClean="0">
                <a:solidFill>
                  <a:srgbClr val="A8422A"/>
                </a:solidFill>
              </a:rPr>
              <a:t>process</a:t>
            </a:r>
            <a:r>
              <a:rPr lang="en-US" sz="2300" dirty="0" smtClean="0"/>
              <a:t> your application and will </a:t>
            </a:r>
            <a:r>
              <a:rPr lang="en-US" sz="2300" dirty="0" smtClean="0">
                <a:solidFill>
                  <a:srgbClr val="A8422A"/>
                </a:solidFill>
              </a:rPr>
              <a:t>notify</a:t>
            </a:r>
            <a:r>
              <a:rPr lang="en-US" sz="2300" dirty="0" smtClean="0"/>
              <a:t> you if you are required to take a placement exam </a:t>
            </a:r>
            <a:r>
              <a:rPr lang="en-US" sz="2300" dirty="0" smtClean="0">
                <a:solidFill>
                  <a:srgbClr val="A8422A"/>
                </a:solidFill>
              </a:rPr>
              <a:t>prior</a:t>
            </a:r>
            <a:r>
              <a:rPr lang="en-US" sz="2300" dirty="0" smtClean="0"/>
              <a:t> to signing up for classes. A placement exam is a </a:t>
            </a:r>
            <a:r>
              <a:rPr lang="en-US" sz="2300" dirty="0" smtClean="0">
                <a:solidFill>
                  <a:srgbClr val="A8422A"/>
                </a:solidFill>
              </a:rPr>
              <a:t>simple</a:t>
            </a:r>
            <a:r>
              <a:rPr lang="en-US" sz="2300" dirty="0" smtClean="0"/>
              <a:t> test to </a:t>
            </a:r>
            <a:r>
              <a:rPr lang="en-US" sz="2300" dirty="0" smtClean="0">
                <a:solidFill>
                  <a:srgbClr val="A8422A"/>
                </a:solidFill>
              </a:rPr>
              <a:t>gauge</a:t>
            </a:r>
            <a:r>
              <a:rPr lang="en-US" sz="2300" dirty="0" smtClean="0"/>
              <a:t> your knowledge and skills in certain </a:t>
            </a:r>
            <a:r>
              <a:rPr lang="en-US" sz="2300" dirty="0" smtClean="0">
                <a:solidFill>
                  <a:srgbClr val="A8422A"/>
                </a:solidFill>
              </a:rPr>
              <a:t>subjects</a:t>
            </a:r>
            <a:r>
              <a:rPr lang="en-US" sz="2300" dirty="0" smtClean="0"/>
              <a:t>. It’s our way of making sure you don’t end up taking </a:t>
            </a:r>
            <a:r>
              <a:rPr lang="en-US" sz="2300" dirty="0" smtClean="0">
                <a:solidFill>
                  <a:srgbClr val="A8422A"/>
                </a:solidFill>
              </a:rPr>
              <a:t>classes</a:t>
            </a:r>
            <a:r>
              <a:rPr lang="en-US" sz="2300" dirty="0" smtClean="0"/>
              <a:t> you don’t need.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Cloze Test 2</a:t>
            </a:r>
            <a:endParaRPr lang="en-US" dirty="0"/>
          </a:p>
        </p:txBody>
      </p:sp>
      <p:sp>
        <p:nvSpPr>
          <p:cNvPr id="3" name="Content Placeholder 2"/>
          <p:cNvSpPr>
            <a:spLocks noGrp="1"/>
          </p:cNvSpPr>
          <p:nvPr>
            <p:ph sz="quarter" idx="1"/>
          </p:nvPr>
        </p:nvSpPr>
        <p:spPr>
          <a:xfrm>
            <a:off x="301753" y="1524000"/>
            <a:ext cx="8503920" cy="4800600"/>
          </a:xfrm>
        </p:spPr>
        <p:txBody>
          <a:bodyPr>
            <a:noAutofit/>
          </a:bodyPr>
          <a:lstStyle/>
          <a:p>
            <a:pPr marL="0" indent="0">
              <a:lnSpc>
                <a:spcPct val="170000"/>
              </a:lnSpc>
              <a:buNone/>
            </a:pPr>
            <a:r>
              <a:rPr lang="en-US" sz="2300" dirty="0" smtClean="0"/>
              <a:t>Weber State is a(n) ______________ university. You must submit your high school ___________ or equivalent documentation to be considered for ___________. ACT/SAT scores are not required, but will help determine your ________________ in Math and English ________________.</a:t>
            </a:r>
          </a:p>
        </p:txBody>
      </p:sp>
      <p:sp>
        <p:nvSpPr>
          <p:cNvPr id="4" name="TextBox 3"/>
          <p:cNvSpPr txBox="1"/>
          <p:nvPr/>
        </p:nvSpPr>
        <p:spPr>
          <a:xfrm>
            <a:off x="3428999" y="1550954"/>
            <a:ext cx="356151" cy="569368"/>
          </a:xfrm>
          <a:prstGeom prst="rect">
            <a:avLst/>
          </a:prstGeom>
          <a:noFill/>
        </p:spPr>
        <p:txBody>
          <a:bodyPr wrap="none" lIns="91422" tIns="45711" rIns="91422" bIns="45711" rtlCol="0">
            <a:spAutoFit/>
          </a:bodyPr>
          <a:lstStyle/>
          <a:p>
            <a:r>
              <a:rPr lang="en-US" sz="3100" dirty="0" smtClean="0">
                <a:solidFill>
                  <a:srgbClr val="A8422A"/>
                </a:solidFill>
              </a:rPr>
              <a:t>1</a:t>
            </a:r>
            <a:endParaRPr lang="en-US" sz="3100" dirty="0">
              <a:solidFill>
                <a:srgbClr val="A8422A"/>
              </a:solidFill>
            </a:endParaRPr>
          </a:p>
        </p:txBody>
      </p:sp>
      <p:sp>
        <p:nvSpPr>
          <p:cNvPr id="5" name="TextBox 4"/>
          <p:cNvSpPr txBox="1"/>
          <p:nvPr/>
        </p:nvSpPr>
        <p:spPr>
          <a:xfrm>
            <a:off x="2209800" y="2169608"/>
            <a:ext cx="407447" cy="569368"/>
          </a:xfrm>
          <a:prstGeom prst="rect">
            <a:avLst/>
          </a:prstGeom>
          <a:noFill/>
        </p:spPr>
        <p:txBody>
          <a:bodyPr wrap="none" lIns="91422" tIns="45711" rIns="91422" bIns="45711" rtlCol="0" anchor="b" anchorCtr="0">
            <a:spAutoFit/>
          </a:bodyPr>
          <a:lstStyle/>
          <a:p>
            <a:r>
              <a:rPr lang="en-US" sz="3100" dirty="0" smtClean="0">
                <a:solidFill>
                  <a:srgbClr val="A8422A"/>
                </a:solidFill>
              </a:rPr>
              <a:t>2</a:t>
            </a:r>
            <a:endParaRPr lang="en-US" sz="3100" dirty="0">
              <a:solidFill>
                <a:srgbClr val="A8422A"/>
              </a:solidFill>
            </a:endParaRPr>
          </a:p>
        </p:txBody>
      </p:sp>
      <p:sp>
        <p:nvSpPr>
          <p:cNvPr id="6" name="TextBox 5"/>
          <p:cNvSpPr txBox="1"/>
          <p:nvPr/>
        </p:nvSpPr>
        <p:spPr>
          <a:xfrm>
            <a:off x="2667000" y="2764976"/>
            <a:ext cx="404241" cy="569368"/>
          </a:xfrm>
          <a:prstGeom prst="rect">
            <a:avLst/>
          </a:prstGeom>
          <a:noFill/>
        </p:spPr>
        <p:txBody>
          <a:bodyPr wrap="none" lIns="91422" tIns="45711" rIns="91422" bIns="45711" rtlCol="0">
            <a:spAutoFit/>
          </a:bodyPr>
          <a:lstStyle/>
          <a:p>
            <a:r>
              <a:rPr lang="en-US" sz="3100" dirty="0" smtClean="0">
                <a:solidFill>
                  <a:srgbClr val="A8422A"/>
                </a:solidFill>
              </a:rPr>
              <a:t>3</a:t>
            </a:r>
            <a:endParaRPr lang="en-US" sz="3100" dirty="0">
              <a:solidFill>
                <a:srgbClr val="A8422A"/>
              </a:solidFill>
            </a:endParaRPr>
          </a:p>
        </p:txBody>
      </p:sp>
      <p:sp>
        <p:nvSpPr>
          <p:cNvPr id="7" name="TextBox 6"/>
          <p:cNvSpPr txBox="1"/>
          <p:nvPr/>
        </p:nvSpPr>
        <p:spPr>
          <a:xfrm>
            <a:off x="4191000" y="3358664"/>
            <a:ext cx="409050" cy="569368"/>
          </a:xfrm>
          <a:prstGeom prst="rect">
            <a:avLst/>
          </a:prstGeom>
          <a:noFill/>
        </p:spPr>
        <p:txBody>
          <a:bodyPr wrap="none" lIns="91422" tIns="45711" rIns="91422" bIns="45711" rtlCol="0">
            <a:spAutoFit/>
          </a:bodyPr>
          <a:lstStyle/>
          <a:p>
            <a:r>
              <a:rPr lang="en-US" sz="3100" dirty="0" smtClean="0">
                <a:solidFill>
                  <a:srgbClr val="A8422A"/>
                </a:solidFill>
              </a:rPr>
              <a:t>4</a:t>
            </a:r>
            <a:endParaRPr lang="en-US" sz="3100" dirty="0">
              <a:solidFill>
                <a:srgbClr val="A8422A"/>
              </a:solidFill>
            </a:endParaRPr>
          </a:p>
        </p:txBody>
      </p:sp>
      <p:sp>
        <p:nvSpPr>
          <p:cNvPr id="8" name="TextBox 7"/>
          <p:cNvSpPr txBox="1"/>
          <p:nvPr/>
        </p:nvSpPr>
        <p:spPr>
          <a:xfrm>
            <a:off x="990600" y="3968264"/>
            <a:ext cx="394623" cy="569368"/>
          </a:xfrm>
          <a:prstGeom prst="rect">
            <a:avLst/>
          </a:prstGeom>
          <a:noFill/>
        </p:spPr>
        <p:txBody>
          <a:bodyPr wrap="none" lIns="91422" tIns="45711" rIns="91422" bIns="45711" rtlCol="0">
            <a:spAutoFit/>
          </a:bodyPr>
          <a:lstStyle/>
          <a:p>
            <a:r>
              <a:rPr lang="en-US" sz="3100" dirty="0" smtClean="0">
                <a:solidFill>
                  <a:srgbClr val="A8422A"/>
                </a:solidFill>
              </a:rPr>
              <a:t>5</a:t>
            </a:r>
            <a:endParaRPr lang="en-US" sz="3100" dirty="0">
              <a:solidFill>
                <a:srgbClr val="A8422A"/>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Wording</a:t>
            </a:r>
            <a:endParaRPr lang="en-US" dirty="0"/>
          </a:p>
        </p:txBody>
      </p:sp>
      <p:sp>
        <p:nvSpPr>
          <p:cNvPr id="3" name="Content Placeholder 2"/>
          <p:cNvSpPr>
            <a:spLocks noGrp="1"/>
          </p:cNvSpPr>
          <p:nvPr>
            <p:ph sz="quarter" idx="1"/>
          </p:nvPr>
        </p:nvSpPr>
        <p:spPr>
          <a:xfrm>
            <a:off x="301753" y="1527045"/>
            <a:ext cx="8503920" cy="4797555"/>
          </a:xfrm>
        </p:spPr>
        <p:txBody>
          <a:bodyPr>
            <a:normAutofit/>
          </a:bodyPr>
          <a:lstStyle/>
          <a:p>
            <a:pPr marL="0" indent="0">
              <a:lnSpc>
                <a:spcPct val="170000"/>
              </a:lnSpc>
              <a:buNone/>
            </a:pPr>
            <a:r>
              <a:rPr lang="en-US" sz="2300" dirty="0" smtClean="0"/>
              <a:t>Weber State is an </a:t>
            </a:r>
            <a:r>
              <a:rPr lang="en-US" sz="2300" dirty="0" smtClean="0">
                <a:solidFill>
                  <a:srgbClr val="A8422A"/>
                </a:solidFill>
              </a:rPr>
              <a:t>open-admission</a:t>
            </a:r>
            <a:r>
              <a:rPr lang="en-US" sz="2300" dirty="0" smtClean="0"/>
              <a:t> university. You must submit your high school </a:t>
            </a:r>
            <a:r>
              <a:rPr lang="en-US" sz="2300" dirty="0" smtClean="0">
                <a:solidFill>
                  <a:srgbClr val="A8422A"/>
                </a:solidFill>
              </a:rPr>
              <a:t>transcript</a:t>
            </a:r>
            <a:r>
              <a:rPr lang="en-US" sz="2300" dirty="0" smtClean="0"/>
              <a:t> or equivalent documentation to be considered for </a:t>
            </a:r>
            <a:r>
              <a:rPr lang="en-US" sz="2300" dirty="0" smtClean="0">
                <a:solidFill>
                  <a:srgbClr val="A8422A"/>
                </a:solidFill>
              </a:rPr>
              <a:t>enrollment</a:t>
            </a:r>
            <a:r>
              <a:rPr lang="en-US" sz="2300" dirty="0" smtClean="0"/>
              <a:t>. ACT/SAT scores are not required, but will help determine your </a:t>
            </a:r>
            <a:r>
              <a:rPr lang="en-US" sz="2300" dirty="0" smtClean="0">
                <a:solidFill>
                  <a:srgbClr val="A8422A"/>
                </a:solidFill>
              </a:rPr>
              <a:t>placement</a:t>
            </a:r>
            <a:r>
              <a:rPr lang="en-US" sz="2300" dirty="0" smtClean="0"/>
              <a:t> in math and English </a:t>
            </a:r>
            <a:r>
              <a:rPr lang="en-US" sz="2300" dirty="0" smtClean="0">
                <a:solidFill>
                  <a:srgbClr val="A8422A"/>
                </a:solidFill>
              </a:rPr>
              <a:t>courses</a:t>
            </a:r>
            <a:r>
              <a:rPr lang="en-US" sz="2300" dirty="0" smtClean="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SEO(Search Engine Optimization) &amp; Keywords</a:t>
            </a:r>
            <a:endParaRPr lang="en-US" dirty="0"/>
          </a:p>
        </p:txBody>
      </p:sp>
      <p:sp>
        <p:nvSpPr>
          <p:cNvPr id="3" name="Subtitle 2"/>
          <p:cNvSpPr>
            <a:spLocks noGrp="1"/>
          </p:cNvSpPr>
          <p:nvPr>
            <p:ph sz="quarter" idx="1"/>
          </p:nvPr>
        </p:nvSpPr>
        <p:spPr>
          <a:xfrm>
            <a:off x="5635752" y="2743200"/>
            <a:ext cx="3051048" cy="1066800"/>
          </a:xfrm>
        </p:spPr>
        <p:txBody>
          <a:bodyPr>
            <a:normAutofit/>
          </a:bodyPr>
          <a:lstStyle/>
          <a:p>
            <a:pPr algn="ctr">
              <a:buNone/>
            </a:pPr>
            <a:r>
              <a:rPr lang="en-US" b="1" dirty="0" smtClean="0">
                <a:solidFill>
                  <a:schemeClr val="tx1"/>
                </a:solidFill>
              </a:rPr>
              <a:t>What makes a good keyword?</a:t>
            </a:r>
            <a:endParaRPr lang="en-US" b="1" dirty="0">
              <a:solidFill>
                <a:schemeClr val="tx1"/>
              </a:solidFill>
            </a:endParaRPr>
          </a:p>
        </p:txBody>
      </p:sp>
      <p:pic>
        <p:nvPicPr>
          <p:cNvPr id="1029" name="Picture 5" descr="C:\Documents and Settings\jonathandouglas\Desktop\SE Example.png"/>
          <p:cNvPicPr>
            <a:picLocks noChangeAspect="1" noChangeArrowheads="1"/>
          </p:cNvPicPr>
          <p:nvPr/>
        </p:nvPicPr>
        <p:blipFill>
          <a:blip r:embed="rId2" cstate="print"/>
          <a:srcRect/>
          <a:stretch>
            <a:fillRect/>
          </a:stretch>
        </p:blipFill>
        <p:spPr bwMode="auto">
          <a:xfrm>
            <a:off x="457200" y="1676400"/>
            <a:ext cx="4748848" cy="4524375"/>
          </a:xfrm>
          <a:prstGeom prst="rect">
            <a:avLst/>
          </a:prstGeom>
          <a:noFill/>
        </p:spPr>
      </p:pic>
      <p:sp>
        <p:nvSpPr>
          <p:cNvPr id="12" name="Left Arrow 11"/>
          <p:cNvSpPr/>
          <p:nvPr/>
        </p:nvSpPr>
        <p:spPr>
          <a:xfrm>
            <a:off x="4492753" y="2971800"/>
            <a:ext cx="12954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Google Keyword Tool</a:t>
            </a:r>
            <a:endParaRPr lang="en-US" dirty="0"/>
          </a:p>
        </p:txBody>
      </p:sp>
      <p:sp>
        <p:nvSpPr>
          <p:cNvPr id="4" name="Content Placeholder 3"/>
          <p:cNvSpPr>
            <a:spLocks noGrp="1"/>
          </p:cNvSpPr>
          <p:nvPr>
            <p:ph sz="quarter" idx="1"/>
          </p:nvPr>
        </p:nvSpPr>
        <p:spPr>
          <a:xfrm>
            <a:off x="301753" y="1295400"/>
            <a:ext cx="8503920" cy="1444756"/>
          </a:xfrm>
        </p:spPr>
        <p:txBody>
          <a:bodyPr/>
          <a:lstStyle/>
          <a:p>
            <a:r>
              <a:rPr lang="en-US" b="1" dirty="0" smtClean="0">
                <a:hlinkClick r:id="rId2"/>
              </a:rPr>
              <a:t>adwords</a:t>
            </a:r>
            <a:r>
              <a:rPr lang="en-US" dirty="0" smtClean="0">
                <a:hlinkClick r:id="rId2"/>
              </a:rPr>
              <a:t>.</a:t>
            </a:r>
            <a:r>
              <a:rPr lang="en-US" b="1" dirty="0" smtClean="0">
                <a:hlinkClick r:id="rId2"/>
              </a:rPr>
              <a:t>google</a:t>
            </a:r>
            <a:r>
              <a:rPr lang="en-US" dirty="0" smtClean="0">
                <a:hlinkClick r:id="rId2"/>
              </a:rPr>
              <a:t>.com/select/</a:t>
            </a:r>
            <a:r>
              <a:rPr lang="en-US" b="1" dirty="0" err="1" smtClean="0">
                <a:hlinkClick r:id="rId2"/>
              </a:rPr>
              <a:t>KeywordTool</a:t>
            </a:r>
            <a:r>
              <a:rPr lang="en-US" dirty="0" err="1" smtClean="0">
                <a:hlinkClick r:id="rId2"/>
              </a:rPr>
              <a:t>External</a:t>
            </a:r>
            <a:endParaRPr lang="en-US" dirty="0" smtClean="0"/>
          </a:p>
          <a:p>
            <a:pPr lvl="1"/>
            <a:r>
              <a:rPr lang="en-US" dirty="0" smtClean="0"/>
              <a:t>Compares popularity of words and phrases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74" t="13874" r="3904" b="37979"/>
          <a:stretch/>
        </p:blipFill>
        <p:spPr bwMode="auto">
          <a:xfrm>
            <a:off x="1143000" y="2362200"/>
            <a:ext cx="6862713" cy="412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041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Headings That Work</a:t>
            </a:r>
            <a:endParaRPr lang="en-US" dirty="0"/>
          </a:p>
        </p:txBody>
      </p:sp>
      <p:sp>
        <p:nvSpPr>
          <p:cNvPr id="3" name="Text Placeholder 2"/>
          <p:cNvSpPr>
            <a:spLocks noGrp="1"/>
          </p:cNvSpPr>
          <p:nvPr>
            <p:ph type="body" sz="half" idx="3"/>
          </p:nvPr>
        </p:nvSpPr>
        <p:spPr/>
        <p:txBody>
          <a:bodyPr/>
          <a:lstStyle/>
          <a:p>
            <a:r>
              <a:rPr lang="en-US" dirty="0" smtClean="0"/>
              <a:t>Headings That Don’t Work</a:t>
            </a:r>
            <a:endParaRPr lang="en-US" dirty="0"/>
          </a:p>
        </p:txBody>
      </p:sp>
      <p:sp>
        <p:nvSpPr>
          <p:cNvPr id="4" name="Content Placeholder 3"/>
          <p:cNvSpPr>
            <a:spLocks noGrp="1"/>
          </p:cNvSpPr>
          <p:nvPr>
            <p:ph sz="quarter" idx="2"/>
          </p:nvPr>
        </p:nvSpPr>
        <p:spPr>
          <a:xfrm>
            <a:off x="301752" y="2471385"/>
            <a:ext cx="4041648" cy="3929415"/>
          </a:xfrm>
        </p:spPr>
        <p:txBody>
          <a:bodyPr>
            <a:normAutofit fontScale="85000" lnSpcReduction="20000"/>
          </a:bodyPr>
          <a:lstStyle/>
          <a:p>
            <a:pPr marL="0">
              <a:spcBef>
                <a:spcPts val="1200"/>
              </a:spcBef>
              <a:buFont typeface="+mj-lt"/>
              <a:buAutoNum type="arabicPeriod"/>
            </a:pPr>
            <a:r>
              <a:rPr lang="en-US" dirty="0" smtClean="0"/>
              <a:t>Calls to action</a:t>
            </a:r>
          </a:p>
          <a:p>
            <a:pPr lvl="1"/>
            <a:r>
              <a:rPr lang="en-US" dirty="0" smtClean="0"/>
              <a:t>“Register for the Conference”</a:t>
            </a:r>
          </a:p>
          <a:p>
            <a:pPr lvl="1"/>
            <a:r>
              <a:rPr lang="en-US" dirty="0" smtClean="0"/>
              <a:t>“Sign up for a Class”</a:t>
            </a:r>
          </a:p>
          <a:p>
            <a:pPr lvl="1"/>
            <a:r>
              <a:rPr lang="en-US" dirty="0" smtClean="0"/>
              <a:t>“Pay Your Tuition”</a:t>
            </a:r>
          </a:p>
          <a:p>
            <a:pPr marL="0">
              <a:spcBef>
                <a:spcPts val="1200"/>
              </a:spcBef>
              <a:buFont typeface="+mj-lt"/>
              <a:buAutoNum type="arabicPeriod"/>
            </a:pPr>
            <a:r>
              <a:rPr lang="en-US" dirty="0" smtClean="0"/>
              <a:t>Clear Statements</a:t>
            </a:r>
          </a:p>
          <a:p>
            <a:pPr lvl="1"/>
            <a:r>
              <a:rPr lang="en-US" dirty="0" smtClean="0"/>
              <a:t>“Withdrawing From a Class”</a:t>
            </a:r>
          </a:p>
          <a:p>
            <a:pPr lvl="1"/>
            <a:r>
              <a:rPr lang="en-US" dirty="0" smtClean="0"/>
              <a:t>“How to Pay for Your Class”</a:t>
            </a:r>
          </a:p>
          <a:p>
            <a:pPr lvl="1"/>
            <a:r>
              <a:rPr lang="en-US" dirty="0" smtClean="0"/>
              <a:t>“Applying for Financial Aid”</a:t>
            </a:r>
          </a:p>
          <a:p>
            <a:pPr marL="0">
              <a:spcBef>
                <a:spcPts val="1200"/>
              </a:spcBef>
              <a:buFont typeface="+mj-lt"/>
              <a:buAutoNum type="arabicPeriod"/>
            </a:pPr>
            <a:r>
              <a:rPr lang="en-US" dirty="0" smtClean="0"/>
              <a:t>Questions Users Might Ask</a:t>
            </a:r>
          </a:p>
          <a:p>
            <a:pPr lvl="1"/>
            <a:r>
              <a:rPr lang="en-US" dirty="0" smtClean="0"/>
              <a:t>“What is Self-Paced?”</a:t>
            </a:r>
          </a:p>
          <a:p>
            <a:pPr lvl="1"/>
            <a:r>
              <a:rPr lang="en-US" dirty="0" smtClean="0"/>
              <a:t>“How do I Apply for Financial Aid?”</a:t>
            </a:r>
          </a:p>
          <a:p>
            <a:pPr lvl="1"/>
            <a:r>
              <a:rPr lang="en-US" dirty="0" smtClean="0"/>
              <a:t>“What is Chi-Tester?</a:t>
            </a:r>
          </a:p>
          <a:p>
            <a:endParaRPr lang="en-US" dirty="0"/>
          </a:p>
        </p:txBody>
      </p:sp>
      <p:sp>
        <p:nvSpPr>
          <p:cNvPr id="5" name="Content Placeholder 4"/>
          <p:cNvSpPr>
            <a:spLocks noGrp="1"/>
          </p:cNvSpPr>
          <p:nvPr>
            <p:ph sz="quarter" idx="4"/>
          </p:nvPr>
        </p:nvSpPr>
        <p:spPr>
          <a:xfrm>
            <a:off x="4800600" y="2471385"/>
            <a:ext cx="4038600" cy="1643415"/>
          </a:xfrm>
        </p:spPr>
        <p:txBody>
          <a:bodyPr>
            <a:normAutofit fontScale="77500" lnSpcReduction="20000"/>
          </a:bodyPr>
          <a:lstStyle/>
          <a:p>
            <a:pPr marL="0">
              <a:spcBef>
                <a:spcPts val="1200"/>
              </a:spcBef>
              <a:buFont typeface="+mj-lt"/>
              <a:buAutoNum type="arabicPeriod"/>
            </a:pPr>
            <a:r>
              <a:rPr lang="en-US" dirty="0" smtClean="0"/>
              <a:t>Internal names, ambiguous words, clever titles</a:t>
            </a:r>
          </a:p>
          <a:p>
            <a:pPr lvl="1"/>
            <a:r>
              <a:rPr lang="en-US" dirty="0" smtClean="0"/>
              <a:t>“Program Administration”</a:t>
            </a:r>
          </a:p>
          <a:p>
            <a:pPr lvl="1"/>
            <a:r>
              <a:rPr lang="en-US" dirty="0" smtClean="0"/>
              <a:t>“Faculty” (is this for faculty or about faculty?)</a:t>
            </a:r>
          </a:p>
          <a:p>
            <a:pPr lvl="1"/>
            <a:r>
              <a:rPr lang="en-US" dirty="0" smtClean="0"/>
              <a:t>“Wildcat Learning”</a:t>
            </a:r>
          </a:p>
          <a:p>
            <a:endParaRPr lang="en-US" dirty="0"/>
          </a:p>
        </p:txBody>
      </p:sp>
      <p:sp>
        <p:nvSpPr>
          <p:cNvPr id="6" name="Title 5"/>
          <p:cNvSpPr>
            <a:spLocks noGrp="1"/>
          </p:cNvSpPr>
          <p:nvPr>
            <p:ph type="title"/>
          </p:nvPr>
        </p:nvSpPr>
        <p:spPr/>
        <p:txBody>
          <a:bodyPr/>
          <a:lstStyle/>
          <a:p>
            <a:r>
              <a:rPr lang="en-US" dirty="0"/>
              <a:t>5</a:t>
            </a:r>
            <a:r>
              <a:rPr lang="en-US" dirty="0" smtClean="0"/>
              <a:t>. Write Good Titles &amp; Headings</a:t>
            </a:r>
            <a:endParaRPr lang="en-US" dirty="0"/>
          </a:p>
        </p:txBody>
      </p:sp>
      <p:pic>
        <p:nvPicPr>
          <p:cNvPr id="7" name="Picture 2" descr="http://www.parking-ninja.com/blog/wp-content/uploads/2011/04/ninja_silhouette_b.png"/>
          <p:cNvPicPr>
            <a:picLocks noChangeAspect="1" noChangeArrowheads="1"/>
          </p:cNvPicPr>
          <p:nvPr/>
        </p:nvPicPr>
        <p:blipFill>
          <a:blip r:embed="rId3" cstate="print"/>
          <a:srcRect/>
          <a:stretch>
            <a:fillRect/>
          </a:stretch>
        </p:blipFill>
        <p:spPr bwMode="auto">
          <a:xfrm>
            <a:off x="6096000" y="4572000"/>
            <a:ext cx="2571750" cy="2057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Write Scannable Content</a:t>
            </a:r>
            <a:endParaRPr lang="en-US" dirty="0"/>
          </a:p>
        </p:txBody>
      </p:sp>
      <p:sp>
        <p:nvSpPr>
          <p:cNvPr id="3" name="Content Placeholder 2"/>
          <p:cNvSpPr>
            <a:spLocks noGrp="1"/>
          </p:cNvSpPr>
          <p:nvPr>
            <p:ph sz="quarter" idx="1"/>
          </p:nvPr>
        </p:nvSpPr>
        <p:spPr/>
        <p:txBody>
          <a:bodyPr/>
          <a:lstStyle/>
          <a:p>
            <a:r>
              <a:rPr lang="en-US" dirty="0" smtClean="0"/>
              <a:t>Get right to the point</a:t>
            </a:r>
          </a:p>
          <a:p>
            <a:pPr lvl="1"/>
            <a:r>
              <a:rPr lang="en-US" dirty="0" smtClean="0"/>
              <a:t>Think “topic” not “book”. </a:t>
            </a:r>
          </a:p>
          <a:p>
            <a:r>
              <a:rPr lang="en-US" dirty="0" smtClean="0"/>
              <a:t>No fluff – less is more</a:t>
            </a:r>
          </a:p>
          <a:p>
            <a:pPr lvl="1"/>
            <a:r>
              <a:rPr lang="en-US" dirty="0" smtClean="0"/>
              <a:t>Follow the 80/20 rule. Put up what </a:t>
            </a:r>
            <a:br>
              <a:rPr lang="en-US" dirty="0" smtClean="0"/>
            </a:br>
            <a:r>
              <a:rPr lang="en-US" dirty="0" smtClean="0"/>
              <a:t>80% of your visitors are there for.</a:t>
            </a:r>
          </a:p>
        </p:txBody>
      </p:sp>
      <p:pic>
        <p:nvPicPr>
          <p:cNvPr id="4" name="Picture 2" descr="http://www.parking-ninja.com/blog/wp-content/uploads/2011/04/ninja_silhouette_b.png"/>
          <p:cNvPicPr>
            <a:picLocks noChangeAspect="1" noChangeArrowheads="1"/>
          </p:cNvPicPr>
          <p:nvPr/>
        </p:nvPicPr>
        <p:blipFill>
          <a:blip r:embed="rId2" cstate="print"/>
          <a:srcRect/>
          <a:stretch>
            <a:fillRect/>
          </a:stretch>
        </p:blipFill>
        <p:spPr bwMode="auto">
          <a:xfrm>
            <a:off x="6248400" y="4648200"/>
            <a:ext cx="2571750" cy="205740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99" y="3733800"/>
            <a:ext cx="894875" cy="1129964"/>
          </a:xfrm>
          <a:prstGeom prst="rect">
            <a:avLst/>
          </a:prstGeom>
        </p:spPr>
      </p:pic>
      <p:sp>
        <p:nvSpPr>
          <p:cNvPr id="7" name="Oval Callout 6"/>
          <p:cNvSpPr/>
          <p:nvPr/>
        </p:nvSpPr>
        <p:spPr>
          <a:xfrm>
            <a:off x="5155337" y="2057400"/>
            <a:ext cx="2377366" cy="1905000"/>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 don’t need all this. How do I find just the part I need today?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5-Second Rule</a:t>
            </a:r>
            <a:endParaRPr lang="en-US" dirty="0"/>
          </a:p>
        </p:txBody>
      </p:sp>
      <p:sp>
        <p:nvSpPr>
          <p:cNvPr id="3" name="Content Placeholder 2"/>
          <p:cNvSpPr>
            <a:spLocks noGrp="1"/>
          </p:cNvSpPr>
          <p:nvPr>
            <p:ph sz="quarter" idx="1"/>
          </p:nvPr>
        </p:nvSpPr>
        <p:spPr/>
        <p:txBody>
          <a:bodyPr/>
          <a:lstStyle/>
          <a:p>
            <a:r>
              <a:rPr lang="en-US" dirty="0" smtClean="0"/>
              <a:t>What are the following pages about?</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a:t>
            </a:r>
            <a:r>
              <a:rPr lang="en-US" dirty="0"/>
              <a:t>Write </a:t>
            </a:r>
            <a:r>
              <a:rPr lang="en-US" dirty="0" err="1"/>
              <a:t>Scannable</a:t>
            </a:r>
            <a:r>
              <a:rPr lang="en-US" dirty="0"/>
              <a:t> </a:t>
            </a:r>
            <a:r>
              <a:rPr lang="en-US" dirty="0" smtClean="0"/>
              <a:t>Content (</a:t>
            </a:r>
            <a:r>
              <a:rPr lang="en-US" dirty="0" err="1" smtClean="0"/>
              <a:t>cont</a:t>
            </a:r>
            <a:r>
              <a:rPr lang="en-US" dirty="0" smtClean="0"/>
              <a:t>…)</a:t>
            </a:r>
            <a:endParaRPr lang="en-US" dirty="0"/>
          </a:p>
        </p:txBody>
      </p:sp>
      <p:sp>
        <p:nvSpPr>
          <p:cNvPr id="3" name="Content Placeholder 2"/>
          <p:cNvSpPr>
            <a:spLocks noGrp="1"/>
          </p:cNvSpPr>
          <p:nvPr>
            <p:ph sz="quarter" idx="1"/>
          </p:nvPr>
        </p:nvSpPr>
        <p:spPr/>
        <p:txBody>
          <a:bodyPr/>
          <a:lstStyle/>
          <a:p>
            <a:r>
              <a:rPr lang="en-US" dirty="0"/>
              <a:t>Most important content first</a:t>
            </a:r>
          </a:p>
          <a:p>
            <a:r>
              <a:rPr lang="en-US" dirty="0"/>
              <a:t>Easy-to-scan formatting</a:t>
            </a:r>
          </a:p>
          <a:p>
            <a:pPr lvl="1"/>
            <a:r>
              <a:rPr lang="en-US" dirty="0"/>
              <a:t>Tables</a:t>
            </a:r>
          </a:p>
          <a:p>
            <a:pPr lvl="1"/>
            <a:r>
              <a:rPr lang="en-US" dirty="0"/>
              <a:t>Lists</a:t>
            </a:r>
          </a:p>
          <a:p>
            <a:pPr lvl="1"/>
            <a:r>
              <a:rPr lang="en-US" dirty="0" smtClean="0"/>
              <a:t>Charts/graphs</a:t>
            </a:r>
            <a:endParaRPr lang="en-US" dirty="0"/>
          </a:p>
        </p:txBody>
      </p:sp>
    </p:spTree>
    <p:extLst>
      <p:ext uri="{BB962C8B-B14F-4D97-AF65-F5344CB8AC3E}">
        <p14:creationId xmlns:p14="http://schemas.microsoft.com/office/powerpoint/2010/main" val="3001115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Six guidelines for focusing on your essential message</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Give people only what </a:t>
            </a:r>
            <a:r>
              <a:rPr lang="en-US" i="1" dirty="0" smtClean="0"/>
              <a:t>they</a:t>
            </a:r>
            <a:r>
              <a:rPr lang="en-US" dirty="0" smtClean="0"/>
              <a:t> need.</a:t>
            </a:r>
          </a:p>
          <a:p>
            <a:pPr marL="514350" indent="-514350">
              <a:buFont typeface="+mj-lt"/>
              <a:buAutoNum type="arabicPeriod"/>
            </a:pPr>
            <a:r>
              <a:rPr lang="en-US" dirty="0" smtClean="0"/>
              <a:t>Cut! Cut! Cut! And cut again!</a:t>
            </a:r>
          </a:p>
          <a:p>
            <a:pPr lvl="1"/>
            <a:r>
              <a:rPr lang="en-US" dirty="0" smtClean="0"/>
              <a:t>Cut out words that talk about your organization</a:t>
            </a:r>
          </a:p>
          <a:p>
            <a:pPr marL="514350" indent="-514350">
              <a:buFont typeface="+mj-lt"/>
              <a:buAutoNum type="arabicPeriod"/>
            </a:pPr>
            <a:r>
              <a:rPr lang="en-US" dirty="0" smtClean="0"/>
              <a:t>Start with the key point. Write in inverted pyramid style.</a:t>
            </a:r>
          </a:p>
          <a:p>
            <a:pPr marL="514350" indent="-514350">
              <a:buFont typeface="+mj-lt"/>
              <a:buAutoNum type="arabicPeriod"/>
            </a:pPr>
            <a:r>
              <a:rPr lang="en-US" dirty="0" smtClean="0"/>
              <a:t>Break down walls of words</a:t>
            </a:r>
          </a:p>
          <a:p>
            <a:pPr marL="514350" indent="-514350">
              <a:buFont typeface="+mj-lt"/>
              <a:buAutoNum type="arabicPeriod"/>
            </a:pPr>
            <a:r>
              <a:rPr lang="en-US" dirty="0" smtClean="0"/>
              <a:t>Market by giving useful information.</a:t>
            </a:r>
          </a:p>
          <a:p>
            <a:pPr marL="514350" indent="-514350">
              <a:buFont typeface="+mj-lt"/>
              <a:buAutoNum type="arabicPeriod"/>
            </a:pPr>
            <a:r>
              <a:rPr lang="en-US" dirty="0" smtClean="0"/>
              <a:t>Layer for different needs.</a:t>
            </a:r>
            <a:endParaRPr lang="en-US" dirty="0"/>
          </a:p>
        </p:txBody>
      </p:sp>
    </p:spTree>
    <p:extLst>
      <p:ext uri="{BB962C8B-B14F-4D97-AF65-F5344CB8AC3E}">
        <p14:creationId xmlns:p14="http://schemas.microsoft.com/office/powerpoint/2010/main" val="76638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a:t>
            </a:r>
            <a:endParaRPr lang="en-US"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8600" y="1676400"/>
            <a:ext cx="4277545" cy="4949825"/>
          </a:xfrm>
        </p:spPr>
      </p:pic>
      <p:sp>
        <p:nvSpPr>
          <p:cNvPr id="7" name="Line Callout 1 6"/>
          <p:cNvSpPr/>
          <p:nvPr/>
        </p:nvSpPr>
        <p:spPr>
          <a:xfrm>
            <a:off x="3886200" y="2838647"/>
            <a:ext cx="2971800" cy="533400"/>
          </a:xfrm>
          <a:prstGeom prst="borderCallout1">
            <a:avLst>
              <a:gd name="adj1" fmla="val 18750"/>
              <a:gd name="adj2" fmla="val -8333"/>
              <a:gd name="adj3" fmla="val 107198"/>
              <a:gd name="adj4" fmla="val -5387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Do the visitors really care about this? Probably not.</a:t>
            </a:r>
            <a:endParaRPr lang="en-US" dirty="0"/>
          </a:p>
        </p:txBody>
      </p:sp>
      <p:sp>
        <p:nvSpPr>
          <p:cNvPr id="14" name="Line Callout 1 13"/>
          <p:cNvSpPr/>
          <p:nvPr/>
        </p:nvSpPr>
        <p:spPr>
          <a:xfrm>
            <a:off x="4114800" y="3908198"/>
            <a:ext cx="2971800" cy="533400"/>
          </a:xfrm>
          <a:prstGeom prst="borderCallout1">
            <a:avLst>
              <a:gd name="adj1" fmla="val 18750"/>
              <a:gd name="adj2" fmla="val -8333"/>
              <a:gd name="adj3" fmla="val 13531"/>
              <a:gd name="adj4" fmla="val -5355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This should be obvious</a:t>
            </a:r>
            <a:endParaRPr lang="en-US" dirty="0"/>
          </a:p>
        </p:txBody>
      </p:sp>
      <p:sp>
        <p:nvSpPr>
          <p:cNvPr id="15" name="Line Callout 1 14"/>
          <p:cNvSpPr/>
          <p:nvPr/>
        </p:nvSpPr>
        <p:spPr>
          <a:xfrm>
            <a:off x="4343400" y="4953000"/>
            <a:ext cx="2971800" cy="533400"/>
          </a:xfrm>
          <a:prstGeom prst="borderCallout1">
            <a:avLst>
              <a:gd name="adj1" fmla="val 18750"/>
              <a:gd name="adj2" fmla="val -8333"/>
              <a:gd name="adj3" fmla="val -58929"/>
              <a:gd name="adj4" fmla="val -8432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Should this be home page content? (80/20 rule)</a:t>
            </a:r>
            <a:endParaRPr lang="en-US" dirty="0"/>
          </a:p>
        </p:txBody>
      </p:sp>
      <p:pic>
        <p:nvPicPr>
          <p:cNvPr id="2050" name="Picture 2" descr="http://2.bp.blogspot.com/_0-6DQxJhmE8/TGHppL1u2rI/AAAAAAAAAWE/Pytn_GEDwmw/s1600/frown+fa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588837"/>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2.bp.blogspot.com/_0-6DQxJhmE8/TGHppL1u2rI/AAAAAAAAAWE/Pytn_GEDwmw/s1600/frown+fa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641498"/>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2.bp.blogspot.com/_0-6DQxJhmE8/TGHppL1u2rI/AAAAAAAAAWE/Pytn_GEDwmw/s1600/frown+fa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500" y="4686300"/>
            <a:ext cx="533400" cy="5334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flipV="1">
            <a:off x="2133600" y="2057400"/>
            <a:ext cx="34671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52600" y="2057400"/>
            <a:ext cx="3848100" cy="23519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Line Callout 1 23"/>
          <p:cNvSpPr/>
          <p:nvPr/>
        </p:nvSpPr>
        <p:spPr>
          <a:xfrm>
            <a:off x="5638800" y="1828800"/>
            <a:ext cx="2971800" cy="533400"/>
          </a:xfrm>
          <a:prstGeom prst="borderCallout1">
            <a:avLst>
              <a:gd name="adj1" fmla="val 18750"/>
              <a:gd name="adj2" fmla="val -8333"/>
              <a:gd name="adj3" fmla="val 17065"/>
              <a:gd name="adj4" fmla="val -851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Giant block of text to wade through</a:t>
            </a:r>
            <a:endParaRPr lang="en-US" dirty="0"/>
          </a:p>
        </p:txBody>
      </p:sp>
      <p:pic>
        <p:nvPicPr>
          <p:cNvPr id="25" name="Picture 2" descr="http://2.bp.blogspot.com/_0-6DQxJhmE8/TGHppL1u2rI/AAAAAAAAAWE/Pytn_GEDwmw/s1600/frown+fa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16764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479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 no fluff</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143000"/>
            <a:ext cx="6781800" cy="563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Callout 1 6"/>
          <p:cNvSpPr/>
          <p:nvPr/>
        </p:nvSpPr>
        <p:spPr>
          <a:xfrm>
            <a:off x="6629400" y="2570768"/>
            <a:ext cx="2007123" cy="533400"/>
          </a:xfrm>
          <a:prstGeom prst="borderCallout1">
            <a:avLst>
              <a:gd name="adj1" fmla="val 18750"/>
              <a:gd name="adj2" fmla="val -8333"/>
              <a:gd name="adj3" fmla="val -7677"/>
              <a:gd name="adj4" fmla="val -10553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Easily </a:t>
            </a:r>
            <a:r>
              <a:rPr lang="en-US" dirty="0" err="1" smtClean="0"/>
              <a:t>Scannable</a:t>
            </a:r>
            <a:endParaRPr lang="en-US" dirty="0"/>
          </a:p>
        </p:txBody>
      </p:sp>
      <p:pic>
        <p:nvPicPr>
          <p:cNvPr id="8" name="Picture 7" descr="http://www.greenbuildingsaves.com/images/green-sm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2286000"/>
            <a:ext cx="551468" cy="551468"/>
          </a:xfrm>
          <a:prstGeom prst="rect">
            <a:avLst/>
          </a:prstGeom>
          <a:noFill/>
          <a:extLst>
            <a:ext uri="{909E8E84-426E-40DD-AFC4-6F175D3DCCD1}">
              <a14:hiddenFill xmlns:a14="http://schemas.microsoft.com/office/drawing/2010/main">
                <a:solidFill>
                  <a:srgbClr val="FFFFFF"/>
                </a:solidFill>
              </a14:hiddenFill>
            </a:ext>
          </a:extLst>
        </p:spPr>
      </p:pic>
      <p:sp>
        <p:nvSpPr>
          <p:cNvPr id="10" name="Line Callout 1 9"/>
          <p:cNvSpPr/>
          <p:nvPr/>
        </p:nvSpPr>
        <p:spPr>
          <a:xfrm>
            <a:off x="7002545" y="4495800"/>
            <a:ext cx="2007123" cy="990600"/>
          </a:xfrm>
          <a:prstGeom prst="borderCallout1">
            <a:avLst>
              <a:gd name="adj1" fmla="val 18750"/>
              <a:gd name="adj2" fmla="val -8333"/>
              <a:gd name="adj3" fmla="val 237163"/>
              <a:gd name="adj4" fmla="val -17082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Accreditation info layered onto another page</a:t>
            </a:r>
            <a:endParaRPr lang="en-US" dirty="0"/>
          </a:p>
        </p:txBody>
      </p:sp>
      <p:pic>
        <p:nvPicPr>
          <p:cNvPr id="11" name="Picture 10" descr="http://www.greenbuildingsaves.com/images/green-sm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2532" y="4114800"/>
            <a:ext cx="551468" cy="55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404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Use Semantics</a:t>
            </a:r>
            <a:endParaRPr lang="en-US" dirty="0"/>
          </a:p>
        </p:txBody>
      </p:sp>
      <p:sp>
        <p:nvSpPr>
          <p:cNvPr id="3" name="Content Placeholder 2"/>
          <p:cNvSpPr>
            <a:spLocks noGrp="1"/>
          </p:cNvSpPr>
          <p:nvPr>
            <p:ph sz="quarter" idx="1"/>
          </p:nvPr>
        </p:nvSpPr>
        <p:spPr/>
        <p:txBody>
          <a:bodyPr/>
          <a:lstStyle/>
          <a:p>
            <a:r>
              <a:rPr lang="en-US" dirty="0" smtClean="0"/>
              <a:t>Mark items appropriately</a:t>
            </a:r>
          </a:p>
          <a:p>
            <a:pPr lvl="1"/>
            <a:r>
              <a:rPr lang="en-US" dirty="0" smtClean="0"/>
              <a:t>Headings</a:t>
            </a:r>
          </a:p>
          <a:p>
            <a:pPr lvl="1"/>
            <a:r>
              <a:rPr lang="en-US" dirty="0" smtClean="0"/>
              <a:t>Table headers</a:t>
            </a:r>
          </a:p>
          <a:p>
            <a:pPr lvl="1"/>
            <a:r>
              <a:rPr lang="en-US" dirty="0" smtClean="0"/>
              <a:t>Lists</a:t>
            </a:r>
          </a:p>
          <a:p>
            <a:r>
              <a:rPr lang="en-US" dirty="0" smtClean="0"/>
              <a:t>Does the document make sense without any styles applied?</a:t>
            </a:r>
          </a:p>
          <a:p>
            <a:pPr lvl="1"/>
            <a:r>
              <a:rPr lang="en-US" dirty="0" smtClean="0"/>
              <a:t>Think of an outline for a report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Write to One</a:t>
            </a:r>
            <a:endParaRPr lang="en-US" dirty="0"/>
          </a:p>
        </p:txBody>
      </p:sp>
      <p:sp>
        <p:nvSpPr>
          <p:cNvPr id="3" name="Content Placeholder 2"/>
          <p:cNvSpPr>
            <a:spLocks noGrp="1"/>
          </p:cNvSpPr>
          <p:nvPr>
            <p:ph sz="quarter" idx="1"/>
          </p:nvPr>
        </p:nvSpPr>
        <p:spPr/>
        <p:txBody>
          <a:bodyPr/>
          <a:lstStyle/>
          <a:p>
            <a:r>
              <a:rPr lang="en-US" dirty="0" smtClean="0"/>
              <a:t>Write like you are talking to one person (In the second person like a conversation)</a:t>
            </a:r>
          </a:p>
          <a:p>
            <a:r>
              <a:rPr lang="en-US" dirty="0" smtClean="0"/>
              <a:t>Write for a lower comprehension reading level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en-US" dirty="0" smtClean="0"/>
              <a:t>. Review Before Publishing</a:t>
            </a:r>
            <a:endParaRPr lang="en-US" dirty="0"/>
          </a:p>
        </p:txBody>
      </p:sp>
      <p:sp>
        <p:nvSpPr>
          <p:cNvPr id="3" name="Content Placeholder 2"/>
          <p:cNvSpPr>
            <a:spLocks noGrp="1"/>
          </p:cNvSpPr>
          <p:nvPr>
            <p:ph sz="quarter" idx="1"/>
          </p:nvPr>
        </p:nvSpPr>
        <p:spPr/>
        <p:txBody>
          <a:bodyPr/>
          <a:lstStyle/>
          <a:p>
            <a:r>
              <a:rPr lang="en-US" dirty="0" smtClean="0"/>
              <a:t>Proofread!</a:t>
            </a:r>
          </a:p>
          <a:p>
            <a:pPr lvl="1"/>
            <a:r>
              <a:rPr lang="en-US" dirty="0" smtClean="0"/>
              <a:t>Spelling</a:t>
            </a:r>
          </a:p>
          <a:p>
            <a:pPr lvl="1"/>
            <a:r>
              <a:rPr lang="en-US" dirty="0" smtClean="0"/>
              <a:t>Grammatical errors</a:t>
            </a:r>
          </a:p>
          <a:p>
            <a:pPr lvl="1"/>
            <a:r>
              <a:rPr lang="en-US" dirty="0" smtClean="0"/>
              <a:t>understanding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Ninja Tips</a:t>
            </a:r>
            <a:endParaRPr lang="en-US" dirty="0"/>
          </a:p>
        </p:txBody>
      </p:sp>
      <p:sp>
        <p:nvSpPr>
          <p:cNvPr id="3" name="Content Placeholder 2"/>
          <p:cNvSpPr>
            <a:spLocks noGrp="1"/>
          </p:cNvSpPr>
          <p:nvPr>
            <p:ph sz="quarter" idx="1"/>
          </p:nvPr>
        </p:nvSpPr>
        <p:spPr/>
        <p:txBody>
          <a:bodyPr/>
          <a:lstStyle/>
          <a:p>
            <a:r>
              <a:rPr lang="en-US" dirty="0" smtClean="0"/>
              <a:t>Don’t use “click here”</a:t>
            </a:r>
          </a:p>
          <a:p>
            <a:pPr lvl="1"/>
            <a:r>
              <a:rPr lang="en-US" dirty="0" smtClean="0"/>
              <a:t>“To see a list of online courses, click </a:t>
            </a:r>
            <a:r>
              <a:rPr lang="en-US" u="sng" dirty="0" smtClean="0">
                <a:solidFill>
                  <a:srgbClr val="430076"/>
                </a:solidFill>
              </a:rPr>
              <a:t>here</a:t>
            </a:r>
            <a:r>
              <a:rPr lang="en-US" dirty="0" smtClean="0"/>
              <a:t>.”</a:t>
            </a:r>
          </a:p>
          <a:p>
            <a:pPr lvl="1"/>
            <a:r>
              <a:rPr lang="en-US" dirty="0" smtClean="0"/>
              <a:t>“</a:t>
            </a:r>
            <a:r>
              <a:rPr lang="en-US" u="sng" dirty="0" smtClean="0">
                <a:solidFill>
                  <a:srgbClr val="430076"/>
                </a:solidFill>
              </a:rPr>
              <a:t>Online Courses</a:t>
            </a:r>
            <a:r>
              <a:rPr lang="en-US" dirty="0" smtClean="0"/>
              <a:t>” (keywords should be linked)</a:t>
            </a:r>
          </a:p>
          <a:p>
            <a:r>
              <a:rPr lang="en-US" dirty="0" smtClean="0"/>
              <a:t>Don’t use offensive colors to draw attention</a:t>
            </a:r>
          </a:p>
          <a:p>
            <a:pPr lvl="1"/>
            <a:r>
              <a:rPr lang="en-US" dirty="0" smtClean="0"/>
              <a:t>Red text</a:t>
            </a:r>
          </a:p>
          <a:p>
            <a:pPr lvl="1"/>
            <a:r>
              <a:rPr lang="en-US" dirty="0" smtClean="0"/>
              <a:t>Lime green backgrounds</a:t>
            </a:r>
          </a:p>
          <a:p>
            <a:pPr lvl="1"/>
            <a:r>
              <a:rPr lang="en-US" dirty="0" smtClean="0"/>
              <a:t>Etc.</a:t>
            </a:r>
          </a:p>
          <a:p>
            <a:r>
              <a:rPr lang="en-US" dirty="0" smtClean="0"/>
              <a:t>Layer your websites. The home page is a gateway page.</a:t>
            </a:r>
          </a:p>
          <a:p>
            <a:r>
              <a:rPr lang="en-US" dirty="0" smtClean="0"/>
              <a:t>Be positive! </a:t>
            </a:r>
          </a:p>
        </p:txBody>
      </p:sp>
      <p:pic>
        <p:nvPicPr>
          <p:cNvPr id="4" name="Picture 3" descr="http://www.greenbuildingsaves.com/images/green-sm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953000"/>
            <a:ext cx="551468" cy="551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Ninja Tips</a:t>
            </a:r>
            <a:endParaRPr lang="en-US" dirty="0"/>
          </a:p>
        </p:txBody>
      </p:sp>
      <p:sp>
        <p:nvSpPr>
          <p:cNvPr id="3" name="Content Placeholder 2"/>
          <p:cNvSpPr>
            <a:spLocks noGrp="1"/>
          </p:cNvSpPr>
          <p:nvPr>
            <p:ph sz="quarter" idx="1"/>
          </p:nvPr>
        </p:nvSpPr>
        <p:spPr/>
        <p:txBody>
          <a:bodyPr/>
          <a:lstStyle/>
          <a:p>
            <a:r>
              <a:rPr lang="en-US" dirty="0" smtClean="0"/>
              <a:t>Don’t write in all capitals</a:t>
            </a:r>
          </a:p>
          <a:p>
            <a:r>
              <a:rPr lang="en-US" dirty="0" smtClean="0"/>
              <a:t>Don’t underline anything but links. Use italics sparingly.</a:t>
            </a:r>
          </a:p>
          <a:p>
            <a:r>
              <a:rPr lang="en-US" dirty="0" smtClean="0"/>
              <a:t>Use a sans-serif font</a:t>
            </a:r>
          </a:p>
          <a:p>
            <a:r>
              <a:rPr lang="en-US" dirty="0" smtClean="0"/>
              <a:t>Write in active voice (most of the time)</a:t>
            </a:r>
          </a:p>
          <a:p>
            <a:r>
              <a:rPr lang="en-US" dirty="0" smtClean="0"/>
              <a:t>On the web, a one-sentence paragraph is fine but lists and tables may be better.</a:t>
            </a:r>
          </a:p>
          <a:p>
            <a:r>
              <a:rPr lang="en-US" dirty="0" smtClean="0"/>
              <a:t>Don’t center </a:t>
            </a:r>
            <a:r>
              <a:rPr lang="en-US" dirty="0" smtClean="0"/>
              <a:t>text</a:t>
            </a:r>
          </a:p>
          <a:p>
            <a:r>
              <a:rPr lang="en-US" dirty="0" smtClean="0"/>
              <a:t>Allow breathing room (white space) between topics</a:t>
            </a:r>
          </a:p>
          <a:p>
            <a:r>
              <a:rPr lang="en-US" dirty="0" smtClean="0"/>
              <a:t>Photos should </a:t>
            </a:r>
            <a:r>
              <a:rPr lang="en-US" smtClean="0"/>
              <a:t>be relevant</a:t>
            </a:r>
            <a:endParaRPr lang="en-US" dirty="0" smtClean="0"/>
          </a:p>
        </p:txBody>
      </p:sp>
    </p:spTree>
    <p:extLst>
      <p:ext uri="{BB962C8B-B14F-4D97-AF65-F5344CB8AC3E}">
        <p14:creationId xmlns:p14="http://schemas.microsoft.com/office/powerpoint/2010/main" val="4130830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Writing</a:t>
            </a:r>
            <a:endParaRPr lang="en-US" dirty="0"/>
          </a:p>
        </p:txBody>
      </p:sp>
      <p:sp>
        <p:nvSpPr>
          <p:cNvPr id="4" name="Rectangle 3"/>
          <p:cNvSpPr/>
          <p:nvPr/>
        </p:nvSpPr>
        <p:spPr>
          <a:xfrm>
            <a:off x="2209800" y="2543383"/>
            <a:ext cx="4572000" cy="1400383"/>
          </a:xfrm>
          <a:prstGeom prst="rect">
            <a:avLst/>
          </a:prstGeom>
        </p:spPr>
        <p:txBody>
          <a:bodyPr>
            <a:spAutoFit/>
          </a:bodyPr>
          <a:lstStyle/>
          <a:p>
            <a:r>
              <a:rPr lang="en-US" b="1" i="1" dirty="0"/>
              <a:t>“If people aren’t talking about you, they’re not talking about you for a reason. And the reason isn’t that they dislike you. They’re not talking about you because you’re boring.” ~ Seth Godin</a:t>
            </a:r>
            <a:endParaRPr lang="en-US" dirty="0"/>
          </a:p>
        </p:txBody>
      </p:sp>
    </p:spTree>
    <p:extLst>
      <p:ext uri="{BB962C8B-B14F-4D97-AF65-F5344CB8AC3E}">
        <p14:creationId xmlns:p14="http://schemas.microsoft.com/office/powerpoint/2010/main" val="50726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533400" y="0"/>
            <a:ext cx="8001000" cy="6821903"/>
            <a:chOff x="533400" y="0"/>
            <a:chExt cx="8001000" cy="6821903"/>
          </a:xfrm>
        </p:grpSpPr>
        <p:pic>
          <p:nvPicPr>
            <p:cNvPr id="1026" name="Picture 2" descr="C:\Documents and Settings\SaraLleverino\Desktop\Writing For the Web\MassageTherapy.jpg"/>
            <p:cNvPicPr>
              <a:picLocks noChangeAspect="1" noChangeArrowheads="1"/>
            </p:cNvPicPr>
            <p:nvPr/>
          </p:nvPicPr>
          <p:blipFill>
            <a:blip r:embed="rId3" cstate="print"/>
            <a:srcRect/>
            <a:stretch>
              <a:fillRect/>
            </a:stretch>
          </p:blipFill>
          <p:spPr bwMode="auto">
            <a:xfrm>
              <a:off x="533400" y="0"/>
              <a:ext cx="8001000" cy="6821903"/>
            </a:xfrm>
            <a:prstGeom prst="rect">
              <a:avLst/>
            </a:prstGeom>
            <a:noFill/>
          </p:spPr>
        </p:pic>
        <p:pic>
          <p:nvPicPr>
            <p:cNvPr id="4" name="Picture 2" descr="C:\Documents and Settings\SaraLleverino\Desktop\Writing For the Web\MassageTherapy.jpg"/>
            <p:cNvPicPr>
              <a:picLocks noChangeAspect="1" noChangeArrowheads="1"/>
            </p:cNvPicPr>
            <p:nvPr/>
          </p:nvPicPr>
          <p:blipFill>
            <a:blip r:embed="rId3" cstate="print"/>
            <a:srcRect l="44167" b="89249"/>
            <a:stretch>
              <a:fillRect/>
            </a:stretch>
          </p:blipFill>
          <p:spPr bwMode="auto">
            <a:xfrm>
              <a:off x="685800" y="0"/>
              <a:ext cx="5105400" cy="762000"/>
            </a:xfrm>
            <a:prstGeom prst="rect">
              <a:avLst/>
            </a:prstGeom>
            <a:noFill/>
          </p:spPr>
        </p:pic>
      </p:grpSp>
    </p:spTree>
  </p:cSld>
  <p:clrMapOvr>
    <a:masterClrMapping/>
  </p:clrMapOvr>
  <p:transition advClick="0" advTm="4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blog writing</a:t>
            </a:r>
            <a:endParaRPr lang="en-US" dirty="0"/>
          </a:p>
        </p:txBody>
      </p:sp>
      <p:sp>
        <p:nvSpPr>
          <p:cNvPr id="3" name="Content Placeholder 2"/>
          <p:cNvSpPr>
            <a:spLocks noGrp="1"/>
          </p:cNvSpPr>
          <p:nvPr>
            <p:ph sz="quarter" idx="1"/>
          </p:nvPr>
        </p:nvSpPr>
        <p:spPr/>
        <p:txBody>
          <a:bodyPr/>
          <a:lstStyle/>
          <a:p>
            <a:r>
              <a:rPr lang="en-US" dirty="0"/>
              <a:t>Choose the right topic for your target audience. Use your personas and write to them</a:t>
            </a:r>
            <a:r>
              <a:rPr lang="en-US" dirty="0" smtClean="0"/>
              <a:t>!</a:t>
            </a:r>
          </a:p>
          <a:p>
            <a:pPr lvl="1"/>
            <a:r>
              <a:rPr lang="en-US" dirty="0" smtClean="0">
                <a:hlinkClick r:id="rId2"/>
              </a:rPr>
              <a:t>http://www.chinesedrywallproblem.com</a:t>
            </a:r>
            <a:r>
              <a:rPr lang="en-US" dirty="0" smtClean="0"/>
              <a:t/>
            </a:r>
            <a:br>
              <a:rPr lang="en-US" dirty="0" smtClean="0"/>
            </a:br>
            <a:endParaRPr lang="en-US" dirty="0" smtClean="0"/>
          </a:p>
          <a:p>
            <a:endParaRPr lang="en-US" b="1" dirty="0"/>
          </a:p>
        </p:txBody>
      </p:sp>
    </p:spTree>
    <p:extLst>
      <p:ext uri="{BB962C8B-B14F-4D97-AF65-F5344CB8AC3E}">
        <p14:creationId xmlns:p14="http://schemas.microsoft.com/office/powerpoint/2010/main" val="42607594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5874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883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calls to action</a:t>
            </a:r>
            <a:endParaRPr lang="en-US" dirty="0"/>
          </a:p>
        </p:txBody>
      </p:sp>
      <p:sp>
        <p:nvSpPr>
          <p:cNvPr id="3" name="Content Placeholder 2"/>
          <p:cNvSpPr>
            <a:spLocks noGrp="1"/>
          </p:cNvSpPr>
          <p:nvPr>
            <p:ph sz="quarter" idx="1"/>
          </p:nvPr>
        </p:nvSpPr>
        <p:spPr/>
        <p:txBody>
          <a:bodyPr/>
          <a:lstStyle/>
          <a:p>
            <a:r>
              <a:rPr lang="en-US" dirty="0"/>
              <a:t>If you want people to comment, invite them to do it.</a:t>
            </a:r>
          </a:p>
          <a:p>
            <a:r>
              <a:rPr lang="en-US" dirty="0"/>
              <a:t>If you want people to subscribe, don’t assume that they’ll think to do it themselves, ask them to. If</a:t>
            </a:r>
          </a:p>
          <a:p>
            <a:r>
              <a:rPr lang="en-US" dirty="0"/>
              <a:t>If you want people to buy something – give them a way to do it.</a:t>
            </a:r>
          </a:p>
          <a:p>
            <a:r>
              <a:rPr lang="en-US" dirty="0"/>
              <a:t>If you want people to come back tomorrow, give them some motivation to do so and show them how to remind themselves.</a:t>
            </a:r>
          </a:p>
          <a:p>
            <a:r>
              <a:rPr lang="en-US" dirty="0"/>
              <a:t>If you want a vote on </a:t>
            </a:r>
            <a:r>
              <a:rPr lang="en-US" dirty="0" err="1"/>
              <a:t>Digg</a:t>
            </a:r>
            <a:r>
              <a:rPr lang="en-US" dirty="0"/>
              <a:t> or </a:t>
            </a:r>
            <a:r>
              <a:rPr lang="en-US" dirty="0" err="1"/>
              <a:t>StumbleUpon</a:t>
            </a:r>
            <a:r>
              <a:rPr lang="en-US" dirty="0"/>
              <a:t> – ask.</a:t>
            </a:r>
          </a:p>
        </p:txBody>
      </p:sp>
    </p:spTree>
    <p:extLst>
      <p:ext uri="{BB962C8B-B14F-4D97-AF65-F5344CB8AC3E}">
        <p14:creationId xmlns:p14="http://schemas.microsoft.com/office/powerpoint/2010/main" val="2190074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Transforming Text-Heavy Content</a:t>
            </a:r>
            <a:endParaRPr lang="en-US" dirty="0"/>
          </a:p>
        </p:txBody>
      </p:sp>
      <p:sp>
        <p:nvSpPr>
          <p:cNvPr id="3" name="Content Placeholder 2"/>
          <p:cNvSpPr>
            <a:spLocks noGrp="1"/>
          </p:cNvSpPr>
          <p:nvPr>
            <p:ph sz="quarter" idx="1"/>
          </p:nvPr>
        </p:nvSpPr>
        <p:spPr/>
        <p:txBody>
          <a:bodyPr/>
          <a:lstStyle/>
          <a:p>
            <a:r>
              <a:rPr lang="en-US" dirty="0" smtClean="0"/>
              <a:t>Read document thoroughly to get main points</a:t>
            </a:r>
          </a:p>
          <a:p>
            <a:r>
              <a:rPr lang="en-US" dirty="0" smtClean="0"/>
              <a:t>Highlight keywords</a:t>
            </a:r>
          </a:p>
          <a:p>
            <a:r>
              <a:rPr lang="en-US" dirty="0" smtClean="0"/>
              <a:t>Make short lists of main points leaving out all fluff</a:t>
            </a:r>
          </a:p>
          <a:p>
            <a:r>
              <a:rPr lang="en-US" dirty="0" smtClean="0"/>
              <a:t>Make headings for main points</a:t>
            </a:r>
          </a:p>
          <a:p>
            <a:r>
              <a:rPr lang="en-US" dirty="0" smtClean="0"/>
              <a:t>Could text be presented with lists, tables, boxes, etc?</a:t>
            </a:r>
          </a:p>
          <a:p>
            <a:r>
              <a:rPr lang="en-US" dirty="0" smtClean="0"/>
              <a:t>Create your content then leave it and read it again another day</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 y="-176956"/>
            <a:ext cx="184694" cy="353925"/>
          </a:xfrm>
          <a:prstGeom prst="rect">
            <a:avLst/>
          </a:prstGeom>
          <a:noFill/>
          <a:ln w="9525">
            <a:noFill/>
            <a:miter lim="800000"/>
            <a:headEnd/>
            <a:tailEnd/>
          </a:ln>
          <a:effectLst/>
        </p:spPr>
        <p:txBody>
          <a:bodyPr vert="horz" wrap="none" lIns="91422" tIns="45711" rIns="91422" bIns="45711" numCol="1" anchor="ctr" anchorCtr="0" compatLnSpc="1">
            <a:prstTxWarp prst="textNoShape">
              <a:avLst/>
            </a:prstTxWarp>
            <a:spAutoFit/>
          </a:bodyPr>
          <a:lstStyle/>
          <a:p>
            <a:endParaRPr lang="en-US"/>
          </a:p>
        </p:txBody>
      </p:sp>
      <p:sp>
        <p:nvSpPr>
          <p:cNvPr id="1025" name="Text Box 1"/>
          <p:cNvSpPr txBox="1">
            <a:spLocks noChangeArrowheads="1"/>
          </p:cNvSpPr>
          <p:nvPr/>
        </p:nvSpPr>
        <p:spPr bwMode="auto">
          <a:xfrm>
            <a:off x="1295400" y="1447800"/>
            <a:ext cx="6553200" cy="4572000"/>
          </a:xfrm>
          <a:prstGeom prst="rect">
            <a:avLst/>
          </a:prstGeom>
          <a:solidFill>
            <a:srgbClr val="FFFFFF"/>
          </a:solidFill>
          <a:ln w="3175">
            <a:solidFill>
              <a:schemeClr val="bg1">
                <a:lumMod val="85000"/>
              </a:schemeClr>
            </a:solidFill>
            <a:miter lim="800000"/>
            <a:headEnd/>
            <a:tailEnd/>
          </a:ln>
          <a:effectLst>
            <a:outerShdw blurRad="50800" dist="38100" dir="2700000" algn="tl" rotWithShape="0">
              <a:prstClr val="black">
                <a:alpha val="40000"/>
              </a:prstClr>
            </a:outerShdw>
          </a:effectLst>
        </p:spPr>
        <p:txBody>
          <a:bodyPr vert="horz" wrap="square" lIns="182846" tIns="182846" rIns="91422" bIns="45711" numCol="1" anchor="t" anchorCtr="0" compatLnSpc="1">
            <a:prstTxWarp prst="textNoShape">
              <a:avLst/>
            </a:prstTxWarp>
          </a:bodyPr>
          <a:lstStyle/>
          <a:p>
            <a:pPr eaLnBrk="1" fontAlgn="base" hangingPunct="1">
              <a:spcBef>
                <a:spcPct val="0"/>
              </a:spcBef>
              <a:spcAft>
                <a:spcPct val="0"/>
              </a:spcAft>
              <a:buFontTx/>
              <a:buNone/>
            </a:pPr>
            <a:r>
              <a:rPr lang="en-US" sz="1400" b="1" dirty="0" smtClean="0">
                <a:solidFill>
                  <a:srgbClr val="5A0076"/>
                </a:solidFill>
                <a:latin typeface="Cambria" pitchFamily="18" charset="0"/>
                <a:ea typeface="Times New Roman" pitchFamily="18" charset="0"/>
                <a:cs typeface="Times New Roman" pitchFamily="18" charset="0"/>
              </a:rPr>
              <a:t>Transfer Students</a:t>
            </a:r>
          </a:p>
          <a:p>
            <a:pPr eaLnBrk="1" fontAlgn="base" hangingPunct="1">
              <a:spcBef>
                <a:spcPct val="0"/>
              </a:spcBef>
              <a:spcAft>
                <a:spcPct val="0"/>
              </a:spcAft>
              <a:buFontTx/>
              <a:buNone/>
            </a:pPr>
            <a:endParaRPr lang="en-US" sz="1200" dirty="0" smtClean="0">
              <a:solidFill>
                <a:srgbClr val="222229"/>
              </a:solidFill>
              <a:latin typeface="Cambria" pitchFamily="18" charset="0"/>
              <a:ea typeface="Times New Roman" pitchFamily="18" charset="0"/>
              <a:cs typeface="Times New Roman" pitchFamily="18" charset="0"/>
            </a:endParaRPr>
          </a:p>
          <a:p>
            <a:pPr eaLnBrk="1" fontAlgn="base" hangingPunct="1">
              <a:spcBef>
                <a:spcPct val="0"/>
              </a:spcBef>
              <a:spcAft>
                <a:spcPct val="0"/>
              </a:spcAft>
              <a:buFontTx/>
              <a:buNone/>
            </a:pPr>
            <a:r>
              <a:rPr lang="en-US" sz="1200" dirty="0" smtClean="0">
                <a:solidFill>
                  <a:srgbClr val="222229"/>
                </a:solidFill>
                <a:latin typeface="Cambria" pitchFamily="18" charset="0"/>
                <a:ea typeface="Times New Roman" pitchFamily="18" charset="0"/>
                <a:cs typeface="Times New Roman" pitchFamily="18" charset="0"/>
              </a:rPr>
              <a:t>Whether you’ve graduated from a two-year college or are making a move from another university, it’s important to find the right place to complete your degree.</a:t>
            </a:r>
          </a:p>
          <a:p>
            <a:pPr eaLnBrk="1" fontAlgn="base" hangingPunct="1">
              <a:spcBef>
                <a:spcPct val="0"/>
              </a:spcBef>
              <a:spcAft>
                <a:spcPct val="0"/>
              </a:spcAft>
              <a:buFontTx/>
              <a:buNone/>
            </a:pPr>
            <a:endParaRPr lang="en-US" sz="1200" dirty="0" smtClean="0">
              <a:solidFill>
                <a:srgbClr val="222229"/>
              </a:solidFill>
              <a:latin typeface="Cambria" pitchFamily="18" charset="0"/>
              <a:ea typeface="Times New Roman" pitchFamily="18" charset="0"/>
              <a:cs typeface="Times New Roman" pitchFamily="18" charset="0"/>
            </a:endParaRPr>
          </a:p>
          <a:p>
            <a:pPr eaLnBrk="0" fontAlgn="base" hangingPunct="0">
              <a:spcBef>
                <a:spcPct val="0"/>
              </a:spcBef>
              <a:spcAft>
                <a:spcPct val="0"/>
              </a:spcAft>
              <a:buFontTx/>
              <a:buNone/>
            </a:pPr>
            <a:r>
              <a:rPr lang="en-US" sz="1200" dirty="0" smtClean="0">
                <a:solidFill>
                  <a:srgbClr val="222229"/>
                </a:solidFill>
                <a:latin typeface="Cambria" pitchFamily="18" charset="0"/>
                <a:ea typeface="Times New Roman" pitchFamily="18" charset="0"/>
                <a:cs typeface="Times New Roman" pitchFamily="18" charset="0"/>
              </a:rPr>
              <a:t>With more than 215 undergraduate majors—the largest and most comprehensive offering in the state—and an increasing number of master’s programs, Weber probably has the degree you want. There’s even a way to design your own program of study.  For a list of available programs of study, click </a:t>
            </a:r>
            <a:r>
              <a:rPr lang="en-US" sz="1200" u="sng" dirty="0" smtClean="0">
                <a:solidFill>
                  <a:srgbClr val="5A0076"/>
                </a:solidFill>
                <a:latin typeface="Cambria" pitchFamily="18" charset="0"/>
                <a:ea typeface="Times New Roman" pitchFamily="18" charset="0"/>
                <a:cs typeface="Times New Roman" pitchFamily="18" charset="0"/>
              </a:rPr>
              <a:t>here</a:t>
            </a:r>
            <a:r>
              <a:rPr lang="en-US" sz="1200" dirty="0" smtClean="0">
                <a:solidFill>
                  <a:srgbClr val="222229"/>
                </a:solidFill>
                <a:latin typeface="Cambria" pitchFamily="18" charset="0"/>
                <a:ea typeface="Times New Roman" pitchFamily="18" charset="0"/>
                <a:cs typeface="Times New Roman" pitchFamily="18" charset="0"/>
              </a:rPr>
              <a:t>.</a:t>
            </a:r>
          </a:p>
          <a:p>
            <a:pPr eaLnBrk="0" fontAlgn="base" hangingPunct="0">
              <a:spcBef>
                <a:spcPct val="0"/>
              </a:spcBef>
              <a:spcAft>
                <a:spcPct val="0"/>
              </a:spcAft>
              <a:buFontTx/>
              <a:buNone/>
            </a:pPr>
            <a:endParaRPr lang="en-US" sz="1200" dirty="0" smtClean="0">
              <a:solidFill>
                <a:srgbClr val="222229"/>
              </a:solidFill>
              <a:latin typeface="Cambria" pitchFamily="18" charset="0"/>
              <a:ea typeface="Times New Roman" pitchFamily="18" charset="0"/>
              <a:cs typeface="Times New Roman" pitchFamily="18" charset="0"/>
            </a:endParaRPr>
          </a:p>
          <a:p>
            <a:pPr eaLnBrk="0" fontAlgn="base" hangingPunct="0">
              <a:spcBef>
                <a:spcPct val="0"/>
              </a:spcBef>
              <a:spcAft>
                <a:spcPct val="0"/>
              </a:spcAft>
              <a:buFontTx/>
              <a:buNone/>
            </a:pPr>
            <a:r>
              <a:rPr lang="en-US" sz="1200" dirty="0" smtClean="0">
                <a:solidFill>
                  <a:srgbClr val="222229"/>
                </a:solidFill>
                <a:latin typeface="Cambria" pitchFamily="18" charset="0"/>
                <a:ea typeface="Times New Roman" pitchFamily="18" charset="0"/>
                <a:cs typeface="Times New Roman" pitchFamily="18" charset="0"/>
              </a:rPr>
              <a:t>Is Weber the right fit for you? Browse this site for the information you need to get ready and get into Weber. We want you to succeed in this journey. Please contact us at (801) 626-6050 or at </a:t>
            </a:r>
            <a:r>
              <a:rPr lang="en-US" sz="1200" u="sng" dirty="0" smtClean="0">
                <a:solidFill>
                  <a:srgbClr val="5A0076"/>
                </a:solidFill>
                <a:latin typeface="Cambria" pitchFamily="18" charset="0"/>
                <a:ea typeface="Times New Roman" pitchFamily="18" charset="0"/>
                <a:cs typeface="Times New Roman" pitchFamily="18" charset="0"/>
              </a:rPr>
              <a:t>recruit1@weber.edu</a:t>
            </a:r>
            <a:r>
              <a:rPr lang="en-US" sz="1200" dirty="0" smtClean="0">
                <a:solidFill>
                  <a:srgbClr val="222229"/>
                </a:solidFill>
                <a:latin typeface="Cambria" pitchFamily="18" charset="0"/>
                <a:ea typeface="Times New Roman" pitchFamily="18" charset="0"/>
                <a:cs typeface="Times New Roman" pitchFamily="18" charset="0"/>
              </a:rPr>
              <a:t> with any questions that you may have. We are here to help.</a:t>
            </a:r>
          </a:p>
          <a:p>
            <a:pPr eaLnBrk="0" fontAlgn="base" hangingPunct="0">
              <a:spcBef>
                <a:spcPct val="0"/>
              </a:spcBef>
              <a:spcAft>
                <a:spcPct val="0"/>
              </a:spcAft>
              <a:buFontTx/>
              <a:buNone/>
            </a:pPr>
            <a:endParaRPr lang="en-US" sz="1200" dirty="0" smtClean="0">
              <a:solidFill>
                <a:srgbClr val="222229"/>
              </a:solidFill>
              <a:latin typeface="Cambria" pitchFamily="18" charset="0"/>
              <a:ea typeface="Times New Roman" pitchFamily="18" charset="0"/>
              <a:cs typeface="Times New Roman" pitchFamily="18" charset="0"/>
            </a:endParaRPr>
          </a:p>
          <a:p>
            <a:pPr eaLnBrk="0" fontAlgn="base" hangingPunct="0">
              <a:spcBef>
                <a:spcPct val="0"/>
              </a:spcBef>
              <a:spcAft>
                <a:spcPct val="0"/>
              </a:spcAft>
              <a:buFontTx/>
              <a:buNone/>
            </a:pPr>
            <a:r>
              <a:rPr lang="en-US" sz="1200" dirty="0" smtClean="0">
                <a:solidFill>
                  <a:srgbClr val="222229"/>
                </a:solidFill>
                <a:latin typeface="Cambria" pitchFamily="18" charset="0"/>
                <a:ea typeface="Times New Roman" pitchFamily="18" charset="0"/>
                <a:cs typeface="Times New Roman" pitchFamily="18" charset="0"/>
              </a:rPr>
              <a:t>Would you like to come and check out WSU in person?  Click </a:t>
            </a:r>
            <a:r>
              <a:rPr lang="en-US" sz="1200" u="sng" dirty="0" smtClean="0">
                <a:solidFill>
                  <a:srgbClr val="5A0076"/>
                </a:solidFill>
                <a:latin typeface="Cambria" pitchFamily="18" charset="0"/>
                <a:ea typeface="Times New Roman" pitchFamily="18" charset="0"/>
                <a:cs typeface="Times New Roman" pitchFamily="18" charset="0"/>
              </a:rPr>
              <a:t>here</a:t>
            </a:r>
            <a:r>
              <a:rPr lang="en-US" sz="1200" dirty="0" smtClean="0">
                <a:solidFill>
                  <a:srgbClr val="222229"/>
                </a:solidFill>
                <a:latin typeface="Cambria" pitchFamily="18" charset="0"/>
                <a:ea typeface="Times New Roman" pitchFamily="18" charset="0"/>
                <a:cs typeface="Times New Roman" pitchFamily="18" charset="0"/>
              </a:rPr>
              <a:t> to schedule a campus visit.  Or come chat with us as we visit the following schools:</a:t>
            </a:r>
          </a:p>
          <a:p>
            <a:pPr eaLnBrk="0" fontAlgn="base" hangingPunct="0">
              <a:spcBef>
                <a:spcPct val="0"/>
              </a:spcBef>
              <a:spcAft>
                <a:spcPct val="0"/>
              </a:spcAft>
              <a:buFontTx/>
              <a:buNone/>
            </a:pPr>
            <a:endParaRPr lang="en-US" sz="1200" dirty="0" smtClean="0">
              <a:solidFill>
                <a:srgbClr val="222229"/>
              </a:solidFill>
              <a:latin typeface="Cambria" pitchFamily="18" charset="0"/>
              <a:ea typeface="Times New Roman" pitchFamily="18" charset="0"/>
              <a:cs typeface="Times New Roman" pitchFamily="18" charset="0"/>
            </a:endParaRPr>
          </a:p>
          <a:p>
            <a:pPr eaLnBrk="0" fontAlgn="base" hangingPunct="0">
              <a:spcBef>
                <a:spcPct val="0"/>
              </a:spcBef>
              <a:spcAft>
                <a:spcPct val="0"/>
              </a:spcAft>
              <a:buFontTx/>
              <a:buNone/>
            </a:pPr>
            <a:r>
              <a:rPr lang="en-US" sz="1200" dirty="0" smtClean="0">
                <a:solidFill>
                  <a:srgbClr val="222229"/>
                </a:solidFill>
                <a:latin typeface="Cambria" pitchFamily="18" charset="0"/>
                <a:ea typeface="Times New Roman" pitchFamily="18" charset="0"/>
                <a:cs typeface="Times New Roman" pitchFamily="18" charset="0"/>
              </a:rPr>
              <a:t>Dates and times TBD. </a:t>
            </a:r>
          </a:p>
          <a:p>
            <a:pPr eaLnBrk="0" fontAlgn="base" hangingPunct="0">
              <a:spcBef>
                <a:spcPct val="0"/>
              </a:spcBef>
              <a:spcAft>
                <a:spcPct val="0"/>
              </a:spcAft>
              <a:buFontTx/>
              <a:buNone/>
            </a:pPr>
            <a:endParaRPr lang="en-US" sz="1200" dirty="0" smtClean="0">
              <a:solidFill>
                <a:srgbClr val="222229"/>
              </a:solidFill>
              <a:latin typeface="Cambria" pitchFamily="18" charset="0"/>
              <a:ea typeface="Times New Roman" pitchFamily="18" charset="0"/>
              <a:cs typeface="Times New Roman" pitchFamily="18" charset="0"/>
            </a:endParaRPr>
          </a:p>
          <a:p>
            <a:pPr eaLnBrk="0" fontAlgn="base" hangingPunct="0">
              <a:spcBef>
                <a:spcPct val="0"/>
              </a:spcBef>
              <a:spcAft>
                <a:spcPct val="0"/>
              </a:spcAft>
              <a:buFontTx/>
              <a:buNone/>
            </a:pPr>
            <a:r>
              <a:rPr lang="en-US" sz="1200" dirty="0" smtClean="0">
                <a:solidFill>
                  <a:srgbClr val="222229"/>
                </a:solidFill>
                <a:latin typeface="Cambria" pitchFamily="18" charset="0"/>
                <a:ea typeface="Times New Roman" pitchFamily="18" charset="0"/>
                <a:cs typeface="Times New Roman" pitchFamily="18" charset="0"/>
              </a:rPr>
              <a:t>Ready to apply for admission to WSU?  Click </a:t>
            </a:r>
            <a:r>
              <a:rPr lang="en-US" sz="1200" u="sng" dirty="0" smtClean="0">
                <a:solidFill>
                  <a:srgbClr val="5A0076"/>
                </a:solidFill>
                <a:latin typeface="Cambria" pitchFamily="18" charset="0"/>
                <a:ea typeface="Times New Roman" pitchFamily="18" charset="0"/>
                <a:cs typeface="Times New Roman" pitchFamily="18" charset="0"/>
              </a:rPr>
              <a:t>here</a:t>
            </a:r>
            <a:r>
              <a:rPr lang="en-US" sz="1200" dirty="0" smtClean="0">
                <a:solidFill>
                  <a:srgbClr val="222229"/>
                </a:solidFill>
                <a:latin typeface="Cambria" pitchFamily="18" charset="0"/>
                <a:ea typeface="Times New Roman" pitchFamily="18" charset="0"/>
                <a:cs typeface="Times New Roman" pitchFamily="18" charset="0"/>
              </a:rPr>
              <a:t>!</a:t>
            </a:r>
          </a:p>
        </p:txBody>
      </p:sp>
      <p:sp>
        <p:nvSpPr>
          <p:cNvPr id="4" name="Title 3"/>
          <p:cNvSpPr>
            <a:spLocks noGrp="1"/>
          </p:cNvSpPr>
          <p:nvPr>
            <p:ph type="title"/>
          </p:nvPr>
        </p:nvSpPr>
        <p:spPr/>
        <p:txBody>
          <a:bodyPr/>
          <a:lstStyle/>
          <a:p>
            <a:r>
              <a:rPr lang="en-US" dirty="0" smtClean="0"/>
              <a:t>Text-Heavy Content</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Friendly Format</a:t>
            </a:r>
            <a:endParaRPr lang="en-US" dirty="0"/>
          </a:p>
        </p:txBody>
      </p:sp>
      <p:sp>
        <p:nvSpPr>
          <p:cNvPr id="22530" name="Rectangle 2"/>
          <p:cNvSpPr>
            <a:spLocks noChangeArrowheads="1"/>
          </p:cNvSpPr>
          <p:nvPr/>
        </p:nvSpPr>
        <p:spPr bwMode="auto">
          <a:xfrm>
            <a:off x="1" y="-176956"/>
            <a:ext cx="184694" cy="353925"/>
          </a:xfrm>
          <a:prstGeom prst="rect">
            <a:avLst/>
          </a:prstGeom>
          <a:noFill/>
          <a:ln w="9525">
            <a:noFill/>
            <a:miter lim="800000"/>
            <a:headEnd/>
            <a:tailEnd/>
          </a:ln>
          <a:effectLst/>
        </p:spPr>
        <p:txBody>
          <a:bodyPr vert="horz" wrap="none" lIns="91422" tIns="45711" rIns="91422" bIns="45711" numCol="1" anchor="ctr" anchorCtr="0" compatLnSpc="1">
            <a:prstTxWarp prst="textNoShape">
              <a:avLst/>
            </a:prstTxWarp>
            <a:spAutoFit/>
          </a:bodyPr>
          <a:lstStyle/>
          <a:p>
            <a:endParaRPr lang="en-US"/>
          </a:p>
        </p:txBody>
      </p:sp>
      <p:sp>
        <p:nvSpPr>
          <p:cNvPr id="22529" name="Text Box 1"/>
          <p:cNvSpPr txBox="1">
            <a:spLocks noChangeArrowheads="1"/>
          </p:cNvSpPr>
          <p:nvPr/>
        </p:nvSpPr>
        <p:spPr bwMode="auto">
          <a:xfrm>
            <a:off x="1524000" y="1295400"/>
            <a:ext cx="6324600" cy="5181600"/>
          </a:xfrm>
          <a:prstGeom prst="rect">
            <a:avLst/>
          </a:prstGeom>
          <a:solidFill>
            <a:srgbClr val="FFFFFF"/>
          </a:solidFill>
          <a:ln w="3175">
            <a:solidFill>
              <a:schemeClr val="bg1">
                <a:lumMod val="85000"/>
              </a:schemeClr>
            </a:solidFill>
            <a:miter lim="800000"/>
            <a:headEnd/>
            <a:tailEnd/>
          </a:ln>
          <a:effectLst>
            <a:outerShdw blurRad="50800" dist="38100" dir="2700000" algn="tl" rotWithShape="0">
              <a:prstClr val="black">
                <a:alpha val="40000"/>
              </a:prstClr>
            </a:outerShdw>
          </a:effectLst>
        </p:spPr>
        <p:txBody>
          <a:bodyPr vert="horz" wrap="square" lIns="182846" tIns="182846" rIns="91422" bIns="45711" numCol="1" anchor="t" anchorCtr="0" compatLnSpc="1">
            <a:prstTxWarp prst="textNoShape">
              <a:avLst/>
            </a:prstTxWarp>
          </a:bodyPr>
          <a:lstStyle/>
          <a:p>
            <a:pPr fontAlgn="base">
              <a:spcBef>
                <a:spcPct val="0"/>
              </a:spcBef>
              <a:spcAft>
                <a:spcPct val="0"/>
              </a:spcAft>
            </a:pPr>
            <a:r>
              <a:rPr lang="en-US" sz="2300" dirty="0" smtClean="0">
                <a:solidFill>
                  <a:srgbClr val="222229"/>
                </a:solidFill>
                <a:latin typeface="Cambria" pitchFamily="18" charset="0"/>
                <a:ea typeface="Times New Roman" pitchFamily="18" charset="0"/>
                <a:cs typeface="Times New Roman" pitchFamily="18" charset="0"/>
              </a:rPr>
              <a:t>Transfer Students</a:t>
            </a:r>
          </a:p>
          <a:p>
            <a:pPr fontAlgn="base">
              <a:spcBef>
                <a:spcPct val="0"/>
              </a:spcBef>
              <a:spcAft>
                <a:spcPct val="0"/>
              </a:spcAft>
            </a:pPr>
            <a:endParaRPr lang="en-US" sz="1600" dirty="0" smtClean="0">
              <a:solidFill>
                <a:srgbClr val="222229"/>
              </a:solidFill>
              <a:latin typeface="Cambria" pitchFamily="18" charset="0"/>
              <a:ea typeface="Times New Roman" pitchFamily="18" charset="0"/>
              <a:cs typeface="Times New Roman" pitchFamily="18" charset="0"/>
            </a:endParaRPr>
          </a:p>
          <a:p>
            <a:pPr fontAlgn="base">
              <a:spcBef>
                <a:spcPct val="0"/>
              </a:spcBef>
              <a:spcAft>
                <a:spcPct val="0"/>
              </a:spcAft>
            </a:pPr>
            <a:r>
              <a:rPr lang="en-US" sz="1600" dirty="0" smtClean="0">
                <a:solidFill>
                  <a:srgbClr val="222229"/>
                </a:solidFill>
                <a:latin typeface="Cambria" pitchFamily="18" charset="0"/>
                <a:ea typeface="Times New Roman" pitchFamily="18" charset="0"/>
                <a:cs typeface="Times New Roman" pitchFamily="18" charset="0"/>
              </a:rPr>
              <a:t>Majors, Minors, Degrees &amp; Programs</a:t>
            </a:r>
          </a:p>
          <a:p>
            <a:pPr eaLnBrk="0" fontAlgn="base" hangingPunct="0">
              <a:spcBef>
                <a:spcPct val="0"/>
              </a:spcBef>
              <a:spcAft>
                <a:spcPct val="0"/>
              </a:spcAft>
              <a:buFontTx/>
              <a:buChar char="•"/>
            </a:pPr>
            <a:r>
              <a:rPr lang="en-US" sz="1000" u="sng" dirty="0" smtClean="0">
                <a:solidFill>
                  <a:srgbClr val="5A5A5A"/>
                </a:solidFill>
                <a:latin typeface="Calibri" pitchFamily="34" charset="0"/>
                <a:ea typeface="Times New Roman" pitchFamily="18" charset="0"/>
                <a:cs typeface="Times New Roman" pitchFamily="18" charset="0"/>
              </a:rPr>
              <a:t>Majors and minors</a:t>
            </a:r>
            <a:endParaRPr lang="en-US" sz="600" dirty="0" smtClean="0">
              <a:latin typeface="Arial" pitchFamily="34" charset="0"/>
            </a:endParaRPr>
          </a:p>
          <a:p>
            <a:pPr eaLnBrk="0" fontAlgn="base" hangingPunct="0">
              <a:spcBef>
                <a:spcPct val="0"/>
              </a:spcBef>
              <a:spcAft>
                <a:spcPct val="0"/>
              </a:spcAft>
              <a:buFontTx/>
              <a:buChar char="•"/>
            </a:pPr>
            <a:r>
              <a:rPr lang="en-US" sz="1000" u="sng" dirty="0" smtClean="0">
                <a:solidFill>
                  <a:srgbClr val="5A5A5A"/>
                </a:solidFill>
                <a:latin typeface="Calibri" pitchFamily="34" charset="0"/>
                <a:ea typeface="Times New Roman" pitchFamily="18" charset="0"/>
                <a:cs typeface="Times New Roman" pitchFamily="18" charset="0"/>
              </a:rPr>
              <a:t>Certificates</a:t>
            </a:r>
            <a:endParaRPr lang="en-US" sz="600" dirty="0" smtClean="0">
              <a:latin typeface="Arial" pitchFamily="34" charset="0"/>
            </a:endParaRPr>
          </a:p>
          <a:p>
            <a:pPr eaLnBrk="0" fontAlgn="base" hangingPunct="0">
              <a:spcBef>
                <a:spcPct val="0"/>
              </a:spcBef>
              <a:spcAft>
                <a:spcPct val="0"/>
              </a:spcAft>
              <a:buFontTx/>
              <a:buChar char="•"/>
            </a:pPr>
            <a:r>
              <a:rPr lang="en-US" sz="1000" u="sng" dirty="0" smtClean="0">
                <a:solidFill>
                  <a:srgbClr val="5A5A5A"/>
                </a:solidFill>
                <a:latin typeface="Calibri" pitchFamily="34" charset="0"/>
                <a:ea typeface="Times New Roman" pitchFamily="18" charset="0"/>
                <a:cs typeface="Times New Roman" pitchFamily="18" charset="0"/>
              </a:rPr>
              <a:t>Flexible degree options</a:t>
            </a:r>
            <a:endParaRPr lang="en-US" sz="600" dirty="0" smtClean="0">
              <a:latin typeface="Arial" pitchFamily="34" charset="0"/>
            </a:endParaRPr>
          </a:p>
          <a:p>
            <a:pPr eaLnBrk="0" fontAlgn="base" hangingPunct="0">
              <a:spcBef>
                <a:spcPct val="0"/>
              </a:spcBef>
              <a:spcAft>
                <a:spcPct val="0"/>
              </a:spcAft>
              <a:buFontTx/>
              <a:buChar char="•"/>
            </a:pPr>
            <a:r>
              <a:rPr lang="en-US" sz="1000" u="sng" dirty="0" smtClean="0">
                <a:solidFill>
                  <a:srgbClr val="5A5A5A"/>
                </a:solidFill>
                <a:latin typeface="Calibri" pitchFamily="34" charset="0"/>
                <a:ea typeface="Times New Roman" pitchFamily="18" charset="0"/>
                <a:cs typeface="Times New Roman" pitchFamily="18" charset="0"/>
              </a:rPr>
              <a:t>Master’s programs</a:t>
            </a:r>
          </a:p>
          <a:p>
            <a:pPr eaLnBrk="0" fontAlgn="base" hangingPunct="0">
              <a:spcBef>
                <a:spcPct val="0"/>
              </a:spcBef>
              <a:spcAft>
                <a:spcPct val="0"/>
              </a:spcAft>
            </a:pPr>
            <a:endParaRPr lang="en-US" dirty="0" smtClean="0">
              <a:solidFill>
                <a:srgbClr val="222229"/>
              </a:solidFill>
              <a:latin typeface="Cambria" pitchFamily="18" charset="0"/>
              <a:ea typeface="Times New Roman" pitchFamily="18" charset="0"/>
              <a:cs typeface="Times New Roman" pitchFamily="18" charset="0"/>
            </a:endParaRPr>
          </a:p>
          <a:p>
            <a:pPr eaLnBrk="0" fontAlgn="base" hangingPunct="0">
              <a:spcBef>
                <a:spcPct val="0"/>
              </a:spcBef>
              <a:spcAft>
                <a:spcPct val="0"/>
              </a:spcAft>
            </a:pPr>
            <a:r>
              <a:rPr lang="en-US" sz="1600" dirty="0" smtClean="0">
                <a:solidFill>
                  <a:srgbClr val="222229"/>
                </a:solidFill>
                <a:latin typeface="Cambria" pitchFamily="18" charset="0"/>
                <a:ea typeface="Times New Roman" pitchFamily="18" charset="0"/>
                <a:cs typeface="Times New Roman" pitchFamily="18" charset="0"/>
              </a:rPr>
              <a:t>Contact Us</a:t>
            </a:r>
          </a:p>
          <a:p>
            <a:pPr eaLnBrk="0" fontAlgn="base" hangingPunct="0">
              <a:spcBef>
                <a:spcPct val="0"/>
              </a:spcBef>
              <a:spcAft>
                <a:spcPct val="0"/>
              </a:spcAft>
            </a:pPr>
            <a:r>
              <a:rPr lang="en-US" sz="1000" dirty="0" smtClean="0">
                <a:solidFill>
                  <a:srgbClr val="5A5A5A"/>
                </a:solidFill>
                <a:latin typeface="Calibri" pitchFamily="34" charset="0"/>
                <a:ea typeface="Times New Roman" pitchFamily="18" charset="0"/>
                <a:cs typeface="Times New Roman" pitchFamily="18" charset="0"/>
              </a:rPr>
              <a:t> (801) 626-6050</a:t>
            </a:r>
            <a:br>
              <a:rPr lang="en-US" sz="1000" dirty="0" smtClean="0">
                <a:solidFill>
                  <a:srgbClr val="5A5A5A"/>
                </a:solidFill>
                <a:latin typeface="Calibri" pitchFamily="34" charset="0"/>
                <a:ea typeface="Times New Roman" pitchFamily="18" charset="0"/>
                <a:cs typeface="Times New Roman" pitchFamily="18" charset="0"/>
              </a:rPr>
            </a:br>
            <a:r>
              <a:rPr lang="en-US" sz="1000" dirty="0" smtClean="0">
                <a:solidFill>
                  <a:srgbClr val="5A5A5A"/>
                </a:solidFill>
                <a:latin typeface="Calibri" pitchFamily="34" charset="0"/>
                <a:ea typeface="Times New Roman" pitchFamily="18" charset="0"/>
                <a:cs typeface="Times New Roman" pitchFamily="18" charset="0"/>
                <a:hlinkClick r:id="rId3"/>
              </a:rPr>
              <a:t>recruit1@weber.edu</a:t>
            </a:r>
            <a:endParaRPr lang="en-US" sz="1000" dirty="0" smtClean="0">
              <a:solidFill>
                <a:srgbClr val="5A5A5A"/>
              </a:solidFill>
              <a:latin typeface="Calibri" pitchFamily="34" charset="0"/>
              <a:ea typeface="Times New Roman" pitchFamily="18" charset="0"/>
              <a:cs typeface="Times New Roman" pitchFamily="18" charset="0"/>
            </a:endParaRPr>
          </a:p>
          <a:p>
            <a:pPr eaLnBrk="0" fontAlgn="base" hangingPunct="0">
              <a:spcBef>
                <a:spcPct val="0"/>
              </a:spcBef>
              <a:spcAft>
                <a:spcPct val="0"/>
              </a:spcAft>
            </a:pPr>
            <a:endParaRPr lang="en-US" dirty="0" smtClean="0">
              <a:solidFill>
                <a:srgbClr val="222229"/>
              </a:solidFill>
              <a:latin typeface="Cambria" pitchFamily="18" charset="0"/>
              <a:ea typeface="Times New Roman" pitchFamily="18" charset="0"/>
              <a:cs typeface="Times New Roman" pitchFamily="18" charset="0"/>
            </a:endParaRPr>
          </a:p>
          <a:p>
            <a:pPr eaLnBrk="0" fontAlgn="base" hangingPunct="0">
              <a:spcBef>
                <a:spcPct val="0"/>
              </a:spcBef>
              <a:spcAft>
                <a:spcPct val="0"/>
              </a:spcAft>
            </a:pPr>
            <a:r>
              <a:rPr lang="en-US" sz="1600" dirty="0" smtClean="0">
                <a:solidFill>
                  <a:srgbClr val="222229"/>
                </a:solidFill>
                <a:latin typeface="Cambria" pitchFamily="18" charset="0"/>
                <a:ea typeface="Times New Roman" pitchFamily="18" charset="0"/>
                <a:cs typeface="Times New Roman" pitchFamily="18" charset="0"/>
              </a:rPr>
              <a:t>Interested In Campus?</a:t>
            </a:r>
          </a:p>
          <a:p>
            <a:pPr eaLnBrk="0" fontAlgn="base" hangingPunct="0">
              <a:spcBef>
                <a:spcPct val="0"/>
              </a:spcBef>
              <a:spcAft>
                <a:spcPct val="0"/>
              </a:spcAft>
              <a:buFontTx/>
              <a:buChar char="•"/>
            </a:pPr>
            <a:r>
              <a:rPr lang="en-US" sz="1000" u="sng" dirty="0" smtClean="0">
                <a:solidFill>
                  <a:srgbClr val="5A5A5A"/>
                </a:solidFill>
                <a:latin typeface="Calibri" pitchFamily="34" charset="0"/>
                <a:ea typeface="Times New Roman" pitchFamily="18" charset="0"/>
                <a:cs typeface="Times New Roman" pitchFamily="18" charset="0"/>
              </a:rPr>
              <a:t>Schedule a campus visit</a:t>
            </a:r>
            <a:endParaRPr lang="en-US" sz="600" u="sng" dirty="0" smtClean="0">
              <a:latin typeface="Arial" pitchFamily="34" charset="0"/>
            </a:endParaRPr>
          </a:p>
          <a:p>
            <a:pPr eaLnBrk="0" fontAlgn="base" hangingPunct="0">
              <a:spcBef>
                <a:spcPct val="0"/>
              </a:spcBef>
              <a:spcAft>
                <a:spcPct val="0"/>
              </a:spcAft>
              <a:buFontTx/>
              <a:buChar char="•"/>
            </a:pPr>
            <a:r>
              <a:rPr lang="en-US" sz="1000" dirty="0" smtClean="0">
                <a:solidFill>
                  <a:srgbClr val="5A5A5A"/>
                </a:solidFill>
                <a:latin typeface="Calibri" pitchFamily="34" charset="0"/>
                <a:ea typeface="Times New Roman" pitchFamily="18" charset="0"/>
                <a:cs typeface="Times New Roman" pitchFamily="18" charset="0"/>
              </a:rPr>
              <a:t>Chat with us as we visit the following schools:</a:t>
            </a:r>
            <a:endParaRPr lang="en-US" sz="600" dirty="0" smtClean="0">
              <a:latin typeface="Arial" pitchFamily="34" charset="0"/>
            </a:endParaRPr>
          </a:p>
          <a:p>
            <a:pPr eaLnBrk="0" fontAlgn="base" hangingPunct="0">
              <a:spcBef>
                <a:spcPct val="0"/>
              </a:spcBef>
              <a:spcAft>
                <a:spcPct val="0"/>
              </a:spcAft>
            </a:pPr>
            <a:endParaRPr lang="en-US" dirty="0" smtClean="0">
              <a:latin typeface="Arial" pitchFamily="34" charset="0"/>
            </a:endParaRPr>
          </a:p>
        </p:txBody>
      </p:sp>
      <p:graphicFrame>
        <p:nvGraphicFramePr>
          <p:cNvPr id="6" name="Table 5"/>
          <p:cNvGraphicFramePr>
            <a:graphicFrameLocks noGrp="1"/>
          </p:cNvGraphicFramePr>
          <p:nvPr/>
        </p:nvGraphicFramePr>
        <p:xfrm>
          <a:off x="1752599" y="4648200"/>
          <a:ext cx="3638935" cy="1269396"/>
        </p:xfrm>
        <a:graphic>
          <a:graphicData uri="http://schemas.openxmlformats.org/drawingml/2006/table">
            <a:tbl>
              <a:tblPr/>
              <a:tblGrid>
                <a:gridCol w="1692528"/>
                <a:gridCol w="1100143"/>
                <a:gridCol w="846264"/>
              </a:tblGrid>
              <a:tr h="211566">
                <a:tc>
                  <a:txBody>
                    <a:bodyPr/>
                    <a:lstStyle/>
                    <a:p>
                      <a:pPr marL="0" marR="0">
                        <a:lnSpc>
                          <a:spcPct val="120000"/>
                        </a:lnSpc>
                        <a:spcBef>
                          <a:spcPts val="0"/>
                        </a:spcBef>
                        <a:spcAft>
                          <a:spcPts val="0"/>
                        </a:spcAft>
                      </a:pPr>
                      <a:r>
                        <a:rPr lang="en-US" sz="900" b="1" dirty="0">
                          <a:solidFill>
                            <a:schemeClr val="bg1"/>
                          </a:solidFill>
                          <a:latin typeface="Calibri"/>
                          <a:ea typeface="Times New Roman"/>
                          <a:cs typeface="Times New Roman"/>
                        </a:rPr>
                        <a:t>School</a:t>
                      </a:r>
                      <a:endParaRPr lang="en-US" sz="900" dirty="0">
                        <a:solidFill>
                          <a:schemeClr val="bg1"/>
                        </a:solidFill>
                        <a:latin typeface="Calibri"/>
                        <a:ea typeface="Times New Roman"/>
                        <a:cs typeface="Times New Roman"/>
                      </a:endParaRP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A3B1"/>
                    </a:solidFill>
                  </a:tcPr>
                </a:tc>
                <a:tc>
                  <a:txBody>
                    <a:bodyPr/>
                    <a:lstStyle/>
                    <a:p>
                      <a:pPr marL="0" marR="0">
                        <a:lnSpc>
                          <a:spcPct val="120000"/>
                        </a:lnSpc>
                        <a:spcBef>
                          <a:spcPts val="0"/>
                        </a:spcBef>
                        <a:spcAft>
                          <a:spcPts val="0"/>
                        </a:spcAft>
                      </a:pPr>
                      <a:r>
                        <a:rPr lang="en-US" sz="900" b="1" dirty="0">
                          <a:solidFill>
                            <a:schemeClr val="bg1"/>
                          </a:solidFill>
                          <a:latin typeface="Calibri"/>
                          <a:ea typeface="Times New Roman"/>
                          <a:cs typeface="Times New Roman"/>
                        </a:rPr>
                        <a:t>Date</a:t>
                      </a:r>
                      <a:endParaRPr lang="en-US" sz="900" dirty="0">
                        <a:solidFill>
                          <a:schemeClr val="bg1"/>
                        </a:solidFill>
                        <a:latin typeface="Calibri"/>
                        <a:ea typeface="Times New Roman"/>
                        <a:cs typeface="Times New Roman"/>
                      </a:endParaRP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A3B1"/>
                    </a:solidFill>
                  </a:tcPr>
                </a:tc>
                <a:tc>
                  <a:txBody>
                    <a:bodyPr/>
                    <a:lstStyle/>
                    <a:p>
                      <a:pPr marL="0" marR="0">
                        <a:lnSpc>
                          <a:spcPct val="120000"/>
                        </a:lnSpc>
                        <a:spcBef>
                          <a:spcPts val="0"/>
                        </a:spcBef>
                        <a:spcAft>
                          <a:spcPts val="0"/>
                        </a:spcAft>
                      </a:pPr>
                      <a:r>
                        <a:rPr lang="en-US" sz="900" b="1" dirty="0">
                          <a:solidFill>
                            <a:schemeClr val="bg1"/>
                          </a:solidFill>
                          <a:latin typeface="Calibri"/>
                          <a:ea typeface="Times New Roman"/>
                          <a:cs typeface="Times New Roman"/>
                        </a:rPr>
                        <a:t>Time</a:t>
                      </a:r>
                      <a:endParaRPr lang="en-US" sz="900" dirty="0">
                        <a:solidFill>
                          <a:schemeClr val="bg1"/>
                        </a:solidFill>
                        <a:latin typeface="Calibri"/>
                        <a:ea typeface="Times New Roman"/>
                        <a:cs typeface="Times New Roman"/>
                      </a:endParaRP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A3B1"/>
                    </a:solidFill>
                  </a:tcPr>
                </a:tc>
              </a:tr>
              <a:tr h="211566">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Morgan High School</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May 11, 2011</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900" dirty="0">
                          <a:solidFill>
                            <a:srgbClr val="5A5A5A"/>
                          </a:solidFill>
                          <a:latin typeface="Calibri"/>
                          <a:ea typeface="Times New Roman"/>
                          <a:cs typeface="Times New Roman"/>
                        </a:rPr>
                        <a:t>7:30 AM</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566">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Ben Lomond High School</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May 12, 2011</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7:30 AM</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566">
                <a:tc>
                  <a:txBody>
                    <a:bodyPr/>
                    <a:lstStyle/>
                    <a:p>
                      <a:pPr marL="0" marR="0">
                        <a:lnSpc>
                          <a:spcPct val="120000"/>
                        </a:lnSpc>
                        <a:spcBef>
                          <a:spcPts val="0"/>
                        </a:spcBef>
                        <a:spcAft>
                          <a:spcPts val="0"/>
                        </a:spcAft>
                      </a:pPr>
                      <a:r>
                        <a:rPr lang="en-US" sz="900" dirty="0">
                          <a:solidFill>
                            <a:srgbClr val="5A5A5A"/>
                          </a:solidFill>
                          <a:latin typeface="Calibri"/>
                          <a:ea typeface="Times New Roman"/>
                          <a:cs typeface="Times New Roman"/>
                        </a:rPr>
                        <a:t>Northridge High School</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May 13, 2011</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7:30 AM</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566">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Bonneville High School</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May 16, 2011</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7:30 AM</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566">
                <a:tc>
                  <a:txBody>
                    <a:bodyPr/>
                    <a:lstStyle/>
                    <a:p>
                      <a:pPr marL="0" marR="0">
                        <a:lnSpc>
                          <a:spcPct val="120000"/>
                        </a:lnSpc>
                        <a:spcBef>
                          <a:spcPts val="0"/>
                        </a:spcBef>
                        <a:spcAft>
                          <a:spcPts val="0"/>
                        </a:spcAft>
                      </a:pPr>
                      <a:r>
                        <a:rPr lang="en-US" sz="900">
                          <a:solidFill>
                            <a:srgbClr val="5A5A5A"/>
                          </a:solidFill>
                          <a:latin typeface="Calibri"/>
                          <a:ea typeface="Times New Roman"/>
                          <a:cs typeface="Times New Roman"/>
                        </a:rPr>
                        <a:t>Fremont High School</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900" dirty="0">
                          <a:solidFill>
                            <a:srgbClr val="5A5A5A"/>
                          </a:solidFill>
                          <a:latin typeface="Calibri"/>
                          <a:ea typeface="Times New Roman"/>
                          <a:cs typeface="Times New Roman"/>
                        </a:rPr>
                        <a:t>May 17, 2011</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900" dirty="0">
                          <a:solidFill>
                            <a:srgbClr val="5A5A5A"/>
                          </a:solidFill>
                          <a:latin typeface="Calibri"/>
                          <a:ea typeface="Times New Roman"/>
                          <a:cs typeface="Times New Roman"/>
                        </a:rPr>
                        <a:t>7:30 AM</a:t>
                      </a:r>
                    </a:p>
                  </a:txBody>
                  <a:tcPr marL="76164" marR="76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32" name="AutoShape 4"/>
          <p:cNvSpPr>
            <a:spLocks noChangeArrowheads="1"/>
          </p:cNvSpPr>
          <p:nvPr/>
        </p:nvSpPr>
        <p:spPr bwMode="auto">
          <a:xfrm rot="-21600000">
            <a:off x="5562600" y="2786058"/>
            <a:ext cx="1840624" cy="423132"/>
          </a:xfrm>
          <a:prstGeom prst="flowChartAlternateProcess">
            <a:avLst/>
          </a:prstGeom>
          <a:solidFill>
            <a:srgbClr val="AFA3B1"/>
          </a:solidFill>
          <a:ln>
            <a:headEnd/>
            <a:tailEnd/>
          </a:ln>
        </p:spPr>
        <p:style>
          <a:lnRef idx="1">
            <a:schemeClr val="accent4"/>
          </a:lnRef>
          <a:fillRef idx="2">
            <a:schemeClr val="accent4"/>
          </a:fillRef>
          <a:effectRef idx="1">
            <a:schemeClr val="accent4"/>
          </a:effectRef>
          <a:fontRef idx="minor">
            <a:schemeClr val="dk1"/>
          </a:fontRef>
        </p:style>
        <p:txBody>
          <a:bodyPr vert="horz" wrap="square" lIns="0" tIns="91422" rIns="0" bIns="0" numCol="1" anchor="t" anchorCtr="0" compatLnSpc="1">
            <a:prstTxWarp prst="textNoShape">
              <a:avLst/>
            </a:prstTxWarp>
          </a:bodyPr>
          <a:lstStyle/>
          <a:p>
            <a:pPr algn="ctr" fontAlgn="base">
              <a:spcBef>
                <a:spcPct val="0"/>
              </a:spcBef>
              <a:spcAft>
                <a:spcPct val="0"/>
              </a:spcAft>
            </a:pPr>
            <a:r>
              <a:rPr lang="en-US" sz="1200" b="1" i="1" dirty="0" smtClean="0">
                <a:solidFill>
                  <a:schemeClr val="bg1"/>
                </a:solidFill>
                <a:latin typeface="Calibri" pitchFamily="34" charset="0"/>
              </a:rPr>
              <a:t>Apply for Admission</a:t>
            </a:r>
            <a:endParaRPr lang="en-US" b="1" dirty="0" smtClean="0">
              <a:solidFill>
                <a:schemeClr val="bg1"/>
              </a:solidFill>
              <a:latin typeface="Arial" pitchFamily="34" charset="0"/>
            </a:endParaRPr>
          </a:p>
        </p:txBody>
      </p:sp>
      <p:sp>
        <p:nvSpPr>
          <p:cNvPr id="22533" name="AutoShape 5"/>
          <p:cNvSpPr>
            <a:spLocks noChangeArrowheads="1"/>
          </p:cNvSpPr>
          <p:nvPr/>
        </p:nvSpPr>
        <p:spPr bwMode="auto">
          <a:xfrm>
            <a:off x="3276600" y="2557457"/>
            <a:ext cx="1692528" cy="1100143"/>
          </a:xfrm>
          <a:prstGeom prst="bracketPair">
            <a:avLst>
              <a:gd name="adj" fmla="val 16667"/>
            </a:avLst>
          </a:prstGeom>
          <a:solidFill>
            <a:srgbClr val="FFFFFF"/>
          </a:solidFill>
          <a:ln w="9525">
            <a:solidFill>
              <a:schemeClr val="bg1">
                <a:lumMod val="75000"/>
              </a:schemeClr>
            </a:solidFill>
            <a:prstDash val="sysDash"/>
            <a:round/>
            <a:headEnd/>
            <a:tailEnd/>
          </a:ln>
        </p:spPr>
        <p:txBody>
          <a:bodyPr vert="horz" wrap="square" lIns="91422" tIns="45711" rIns="91422" bIns="45711" numCol="1" anchor="t" anchorCtr="0" compatLnSpc="1">
            <a:prstTxWarp prst="textNoShape">
              <a:avLst/>
            </a:prstTxWarp>
          </a:bodyPr>
          <a:lstStyle/>
          <a:p>
            <a:pPr algn="ctr"/>
            <a:r>
              <a:rPr lang="en-US" sz="1200" dirty="0" smtClean="0">
                <a:solidFill>
                  <a:srgbClr val="7B7B7B"/>
                </a:solidFill>
                <a:latin typeface="Calibri" pitchFamily="34" charset="0"/>
              </a:rPr>
              <a:t>More than</a:t>
            </a:r>
          </a:p>
          <a:p>
            <a:pPr algn="ctr"/>
            <a:r>
              <a:rPr lang="en-US" sz="1900" dirty="0" smtClean="0">
                <a:solidFill>
                  <a:srgbClr val="7B7B7B"/>
                </a:solidFill>
                <a:latin typeface="Calibri" pitchFamily="34" charset="0"/>
              </a:rPr>
              <a:t>215</a:t>
            </a:r>
          </a:p>
          <a:p>
            <a:pPr algn="ctr"/>
            <a:r>
              <a:rPr lang="en-US" sz="1200" dirty="0" smtClean="0">
                <a:solidFill>
                  <a:srgbClr val="7B7B7B"/>
                </a:solidFill>
                <a:latin typeface="Calibri" pitchFamily="34" charset="0"/>
              </a:rPr>
              <a:t>Undergraduate Degrees</a:t>
            </a:r>
            <a:endParaRPr lang="en-US" sz="1200" dirty="0">
              <a:solidFill>
                <a:srgbClr val="7B7B7B"/>
              </a:solidFill>
              <a:latin typeface="Calibri"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3048004"/>
            <a:ext cx="7848600" cy="2133596"/>
          </a:xfrm>
        </p:spPr>
        <p:txBody>
          <a:bodyPr/>
          <a:lstStyle/>
          <a:p>
            <a:pPr marL="285750" indent="-285750" algn="l">
              <a:buFont typeface="Arial" pitchFamily="34" charset="0"/>
              <a:buChar char="•"/>
            </a:pPr>
            <a:r>
              <a:rPr lang="en-US" cap="none" dirty="0" smtClean="0"/>
              <a:t>Rewrite the provided text.</a:t>
            </a:r>
            <a:br>
              <a:rPr lang="en-US" cap="none" dirty="0" smtClean="0"/>
            </a:br>
            <a:endParaRPr lang="en-US" cap="none" dirty="0" smtClean="0"/>
          </a:p>
          <a:p>
            <a:pPr marL="285750" indent="-285750" algn="l">
              <a:buFont typeface="Arial" pitchFamily="34" charset="0"/>
              <a:buChar char="•"/>
            </a:pPr>
            <a:r>
              <a:rPr lang="en-US" cap="none" dirty="0" smtClean="0"/>
              <a:t>If you would include information that you don’t have available, just make a note of what you would add (or make it up for this exercise)</a:t>
            </a:r>
          </a:p>
        </p:txBody>
      </p:sp>
      <p:sp>
        <p:nvSpPr>
          <p:cNvPr id="3" name="Title 2"/>
          <p:cNvSpPr>
            <a:spLocks noGrp="1"/>
          </p:cNvSpPr>
          <p:nvPr>
            <p:ph type="title"/>
          </p:nvPr>
        </p:nvSpPr>
        <p:spPr/>
        <p:txBody>
          <a:bodyPr/>
          <a:lstStyle/>
          <a:p>
            <a:r>
              <a:rPr lang="en-US" dirty="0" smtClean="0"/>
              <a:t>Your Turn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Keep your personas in mind</a:t>
            </a:r>
            <a:endParaRPr lang="en-US" dirty="0"/>
          </a:p>
        </p:txBody>
      </p:sp>
      <p:sp>
        <p:nvSpPr>
          <p:cNvPr id="2" name="Content Placeholder 1"/>
          <p:cNvSpPr>
            <a:spLocks noGrp="1"/>
          </p:cNvSpPr>
          <p:nvPr>
            <p:ph sz="quarter" idx="1"/>
          </p:nvPr>
        </p:nvSpPr>
        <p:spPr/>
        <p:txBody>
          <a:bodyPr/>
          <a:lstStyle/>
          <a:p>
            <a:r>
              <a:rPr lang="en-US" dirty="0" smtClean="0"/>
              <a:t>Think of the persona that is appropriate for this web page</a:t>
            </a:r>
          </a:p>
          <a:p>
            <a:pPr lvl="1"/>
            <a:r>
              <a:rPr lang="en-US" dirty="0" smtClean="0"/>
              <a:t>Since we don’t know for sure, make an educated guess for this exercise.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762614"/>
            <a:ext cx="2704204" cy="179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760667"/>
            <a:ext cx="2704204" cy="179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3204" y="3747240"/>
            <a:ext cx="2704204" cy="180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This link contains the text </a:t>
            </a:r>
          </a:p>
          <a:p>
            <a:r>
              <a:rPr lang="en-US" dirty="0" smtClean="0"/>
              <a:t>for the writing exercise</a:t>
            </a:r>
          </a:p>
          <a:p>
            <a:r>
              <a:rPr lang="en-US" dirty="0" smtClean="0"/>
              <a:t>(also provided in your handout)</a:t>
            </a:r>
            <a:endParaRPr lang="en-US" dirty="0"/>
          </a:p>
        </p:txBody>
      </p:sp>
      <p:sp>
        <p:nvSpPr>
          <p:cNvPr id="3" name="Title 2"/>
          <p:cNvSpPr>
            <a:spLocks noGrp="1"/>
          </p:cNvSpPr>
          <p:nvPr>
            <p:ph type="title"/>
          </p:nvPr>
        </p:nvSpPr>
        <p:spPr/>
        <p:txBody>
          <a:bodyPr/>
          <a:lstStyle/>
          <a:p>
            <a:r>
              <a:rPr lang="en-US" dirty="0" smtClean="0"/>
              <a:t>http://bit.ly/iDPGe9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content?</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457200" y="0"/>
            <a:ext cx="8236324" cy="6858000"/>
            <a:chOff x="457200" y="0"/>
            <a:chExt cx="8236324" cy="6858000"/>
          </a:xfrm>
        </p:grpSpPr>
        <p:pic>
          <p:nvPicPr>
            <p:cNvPr id="2" name="Picture 1" descr="AmericaFirst.gif"/>
            <p:cNvPicPr>
              <a:picLocks noChangeAspect="1"/>
            </p:cNvPicPr>
            <p:nvPr/>
          </p:nvPicPr>
          <p:blipFill>
            <a:blip r:embed="rId3" cstate="print"/>
            <a:stretch>
              <a:fillRect/>
            </a:stretch>
          </p:blipFill>
          <p:spPr>
            <a:xfrm>
              <a:off x="457200" y="0"/>
              <a:ext cx="8236324" cy="6858000"/>
            </a:xfrm>
            <a:prstGeom prst="rect">
              <a:avLst/>
            </a:prstGeom>
          </p:spPr>
        </p:pic>
        <p:sp>
          <p:nvSpPr>
            <p:cNvPr id="3" name="Rectangle 2"/>
            <p:cNvSpPr/>
            <p:nvPr/>
          </p:nvSpPr>
          <p:spPr>
            <a:xfrm>
              <a:off x="533400" y="15912"/>
              <a:ext cx="1752600" cy="593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grpSp>
    </p:spTree>
  </p:cSld>
  <p:clrMapOvr>
    <a:masterClrMapping/>
  </p:clrMapOvr>
  <p:transition advTm="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content?</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Content Faster</a:t>
            </a:r>
            <a:endParaRPr lang="en-US" dirty="0"/>
          </a:p>
        </p:txBody>
      </p:sp>
      <p:sp>
        <p:nvSpPr>
          <p:cNvPr id="3" name="Content Placeholder 2"/>
          <p:cNvSpPr>
            <a:spLocks noGrp="1"/>
          </p:cNvSpPr>
          <p:nvPr>
            <p:ph sz="quarter" idx="1"/>
          </p:nvPr>
        </p:nvSpPr>
        <p:spPr/>
        <p:txBody>
          <a:bodyPr/>
          <a:lstStyle/>
          <a:p>
            <a:r>
              <a:rPr lang="en-US" dirty="0" smtClean="0"/>
              <a:t>Why could you tell me more about the 2</a:t>
            </a:r>
            <a:r>
              <a:rPr lang="en-US" baseline="30000" dirty="0" smtClean="0"/>
              <a:t>nd</a:t>
            </a:r>
            <a:r>
              <a:rPr lang="en-US" dirty="0" smtClean="0"/>
              <a:t> page?</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5"/>
            <a:ext cx="8229600" cy="715965"/>
          </a:xfrm>
        </p:spPr>
        <p:txBody>
          <a:bodyPr/>
          <a:lstStyle/>
          <a:p>
            <a:r>
              <a:rPr lang="en-US" dirty="0" smtClean="0"/>
              <a:t>Elements You See First</a:t>
            </a:r>
            <a:endParaRPr lang="en-US" dirty="0"/>
          </a:p>
        </p:txBody>
      </p:sp>
      <p:grpSp>
        <p:nvGrpSpPr>
          <p:cNvPr id="4" name="Group 3"/>
          <p:cNvGrpSpPr/>
          <p:nvPr/>
        </p:nvGrpSpPr>
        <p:grpSpPr>
          <a:xfrm>
            <a:off x="735075" y="1143000"/>
            <a:ext cx="7646925" cy="5410200"/>
            <a:chOff x="-1" y="4"/>
            <a:chExt cx="9018526" cy="6629396"/>
          </a:xfrm>
        </p:grpSpPr>
        <p:pic>
          <p:nvPicPr>
            <p:cNvPr id="5" name="Picture 2" descr="C:\Documents and Settings\SaraLleverino\Desktop\elements-on-page.gif"/>
            <p:cNvPicPr>
              <a:picLocks noChangeAspect="1" noChangeArrowheads="1"/>
            </p:cNvPicPr>
            <p:nvPr/>
          </p:nvPicPr>
          <p:blipFill>
            <a:blip r:embed="rId3" cstate="print"/>
            <a:srcRect/>
            <a:stretch>
              <a:fillRect/>
            </a:stretch>
          </p:blipFill>
          <p:spPr bwMode="auto">
            <a:xfrm>
              <a:off x="-1" y="4"/>
              <a:ext cx="9018526" cy="6629396"/>
            </a:xfrm>
            <a:prstGeom prst="rect">
              <a:avLst/>
            </a:prstGeom>
            <a:solidFill>
              <a:srgbClr val="FFFFFF"/>
            </a:solidFill>
            <a:ln w="3175">
              <a:solidFill>
                <a:schemeClr val="bg1">
                  <a:lumMod val="85000"/>
                </a:schemeClr>
              </a:solidFill>
              <a:miter lim="800000"/>
              <a:headEnd/>
              <a:tailEnd/>
            </a:ln>
            <a:effectLst>
              <a:outerShdw blurRad="50800" dist="38100" dir="2700000" algn="tl" rotWithShape="0">
                <a:prstClr val="black">
                  <a:alpha val="40000"/>
                </a:prstClr>
              </a:outerShdw>
            </a:effectLst>
          </p:spPr>
        </p:pic>
        <p:grpSp>
          <p:nvGrpSpPr>
            <p:cNvPr id="6" name="Group 9"/>
            <p:cNvGrpSpPr/>
            <p:nvPr/>
          </p:nvGrpSpPr>
          <p:grpSpPr>
            <a:xfrm>
              <a:off x="4745678" y="837996"/>
              <a:ext cx="2384480" cy="395844"/>
              <a:chOff x="4953000" y="838200"/>
              <a:chExt cx="2362200" cy="390678"/>
            </a:xfrm>
            <a:solidFill>
              <a:srgbClr val="B18F61"/>
            </a:solidFill>
          </p:grpSpPr>
          <p:cxnSp>
            <p:nvCxnSpPr>
              <p:cNvPr id="16" name="Straight Arrow Connector 4"/>
              <p:cNvCxnSpPr/>
              <p:nvPr/>
            </p:nvCxnSpPr>
            <p:spPr>
              <a:xfrm>
                <a:off x="4953000" y="990600"/>
                <a:ext cx="1524000" cy="1588"/>
              </a:xfrm>
              <a:prstGeom prst="straightConnector1">
                <a:avLst/>
              </a:prstGeom>
              <a:grpFill/>
              <a:ln w="57150">
                <a:solidFill>
                  <a:srgbClr val="B18F61"/>
                </a:solidFill>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82805" y="838200"/>
                <a:ext cx="832395" cy="390678"/>
              </a:xfrm>
              <a:prstGeom prst="rect">
                <a:avLst/>
              </a:prstGeom>
              <a:grpFill/>
              <a:ln>
                <a:solidFill>
                  <a:srgbClr val="B18F6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tIns="91440" rtlCol="0">
                <a:spAutoFit/>
              </a:bodyPr>
              <a:lstStyle/>
              <a:p>
                <a:pPr algn="ctr"/>
                <a:r>
                  <a:rPr lang="en-US" sz="1600" b="1" dirty="0" smtClean="0">
                    <a:solidFill>
                      <a:schemeClr val="tx1"/>
                    </a:solidFill>
                  </a:rPr>
                  <a:t>Title</a:t>
                </a:r>
                <a:endParaRPr lang="en-US" sz="1600" b="1" dirty="0">
                  <a:solidFill>
                    <a:schemeClr val="tx1"/>
                  </a:solidFill>
                </a:endParaRPr>
              </a:p>
            </p:txBody>
          </p:sp>
        </p:grpSp>
        <p:grpSp>
          <p:nvGrpSpPr>
            <p:cNvPr id="7" name="Group 10"/>
            <p:cNvGrpSpPr/>
            <p:nvPr/>
          </p:nvGrpSpPr>
          <p:grpSpPr>
            <a:xfrm>
              <a:off x="478478" y="2895604"/>
              <a:ext cx="1879835" cy="627616"/>
              <a:chOff x="3090730" y="990600"/>
              <a:chExt cx="1862270" cy="619278"/>
            </a:xfrm>
            <a:solidFill>
              <a:srgbClr val="B18F61"/>
            </a:solidFill>
          </p:grpSpPr>
          <p:cxnSp>
            <p:nvCxnSpPr>
              <p:cNvPr id="14" name="Straight Arrow Connector 13"/>
              <p:cNvCxnSpPr/>
              <p:nvPr/>
            </p:nvCxnSpPr>
            <p:spPr>
              <a:xfrm rot="10800000" flipV="1">
                <a:off x="3928930" y="990600"/>
                <a:ext cx="1024070" cy="381000"/>
              </a:xfrm>
              <a:prstGeom prst="straightConnector1">
                <a:avLst/>
              </a:prstGeom>
              <a:grpFill/>
              <a:ln w="57150">
                <a:solidFill>
                  <a:srgbClr val="B18F61"/>
                </a:solidFill>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90730" y="1219199"/>
                <a:ext cx="832394" cy="390679"/>
              </a:xfrm>
              <a:prstGeom prst="rect">
                <a:avLst/>
              </a:prstGeom>
              <a:grpFill/>
              <a:ln>
                <a:solidFill>
                  <a:srgbClr val="B18F6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tIns="91440" rtlCol="0">
                <a:spAutoFit/>
              </a:bodyPr>
              <a:lstStyle/>
              <a:p>
                <a:pPr algn="ctr"/>
                <a:r>
                  <a:rPr lang="en-US" sz="1600" b="1" dirty="0" smtClean="0">
                    <a:solidFill>
                      <a:schemeClr val="tx1"/>
                    </a:solidFill>
                  </a:rPr>
                  <a:t>Table</a:t>
                </a:r>
                <a:endParaRPr lang="en-US" sz="1600" b="1" dirty="0">
                  <a:solidFill>
                    <a:schemeClr val="tx1"/>
                  </a:solidFill>
                </a:endParaRPr>
              </a:p>
            </p:txBody>
          </p:sp>
        </p:grpSp>
        <p:grpSp>
          <p:nvGrpSpPr>
            <p:cNvPr id="8" name="Group 14"/>
            <p:cNvGrpSpPr/>
            <p:nvPr/>
          </p:nvGrpSpPr>
          <p:grpSpPr>
            <a:xfrm>
              <a:off x="173679" y="4572004"/>
              <a:ext cx="2187510" cy="627616"/>
              <a:chOff x="2785930" y="990600"/>
              <a:chExt cx="2167070" cy="619278"/>
            </a:xfrm>
            <a:solidFill>
              <a:srgbClr val="B18F61"/>
            </a:solidFill>
          </p:grpSpPr>
          <p:cxnSp>
            <p:nvCxnSpPr>
              <p:cNvPr id="12" name="Straight Arrow Connector 11"/>
              <p:cNvCxnSpPr/>
              <p:nvPr/>
            </p:nvCxnSpPr>
            <p:spPr>
              <a:xfrm rot="10800000" flipV="1">
                <a:off x="3928930" y="990600"/>
                <a:ext cx="1024070" cy="381000"/>
              </a:xfrm>
              <a:prstGeom prst="straightConnector1">
                <a:avLst/>
              </a:prstGeom>
              <a:grpFill/>
              <a:ln w="57150">
                <a:solidFill>
                  <a:srgbClr val="B18F61"/>
                </a:solidFill>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85930" y="1219199"/>
                <a:ext cx="1137194" cy="390679"/>
              </a:xfrm>
              <a:prstGeom prst="rect">
                <a:avLst/>
              </a:prstGeom>
              <a:grpFill/>
              <a:ln>
                <a:solidFill>
                  <a:srgbClr val="B18F6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tIns="91440" rtlCol="0">
                <a:spAutoFit/>
              </a:bodyPr>
              <a:lstStyle/>
              <a:p>
                <a:pPr algn="ctr"/>
                <a:r>
                  <a:rPr lang="en-US" sz="1600" b="1" dirty="0" smtClean="0">
                    <a:solidFill>
                      <a:schemeClr val="tx1"/>
                    </a:solidFill>
                  </a:rPr>
                  <a:t>Heading</a:t>
                </a:r>
                <a:endParaRPr lang="en-US" sz="1600" b="1" dirty="0">
                  <a:solidFill>
                    <a:schemeClr val="tx1"/>
                  </a:solidFill>
                </a:endParaRPr>
              </a:p>
            </p:txBody>
          </p:sp>
        </p:grpSp>
        <p:grpSp>
          <p:nvGrpSpPr>
            <p:cNvPr id="9" name="Group 17"/>
            <p:cNvGrpSpPr/>
            <p:nvPr/>
          </p:nvGrpSpPr>
          <p:grpSpPr>
            <a:xfrm>
              <a:off x="5660078" y="3657470"/>
              <a:ext cx="2378619" cy="395844"/>
              <a:chOff x="2176330" y="533400"/>
              <a:chExt cx="2356394" cy="390678"/>
            </a:xfrm>
            <a:solidFill>
              <a:srgbClr val="B18F61"/>
            </a:solidFill>
          </p:grpSpPr>
          <p:cxnSp>
            <p:nvCxnSpPr>
              <p:cNvPr id="10" name="Straight Arrow Connector 9"/>
              <p:cNvCxnSpPr/>
              <p:nvPr/>
            </p:nvCxnSpPr>
            <p:spPr>
              <a:xfrm>
                <a:off x="2176330" y="685800"/>
                <a:ext cx="1524000" cy="1588"/>
              </a:xfrm>
              <a:prstGeom prst="straightConnector1">
                <a:avLst/>
              </a:prstGeom>
              <a:grpFill/>
              <a:ln w="57150">
                <a:solidFill>
                  <a:srgbClr val="B18F61"/>
                </a:solidFill>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0331" y="533400"/>
                <a:ext cx="832393" cy="390678"/>
              </a:xfrm>
              <a:prstGeom prst="rect">
                <a:avLst/>
              </a:prstGeom>
              <a:grpFill/>
              <a:ln>
                <a:solidFill>
                  <a:srgbClr val="B18F6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tIns="91440" rtlCol="0">
                <a:spAutoFit/>
              </a:bodyPr>
              <a:lstStyle/>
              <a:p>
                <a:pPr algn="ctr"/>
                <a:r>
                  <a:rPr lang="en-US" sz="1600" b="1" dirty="0" smtClean="0">
                    <a:solidFill>
                      <a:schemeClr val="tx1"/>
                    </a:solidFill>
                  </a:rPr>
                  <a:t>Links</a:t>
                </a:r>
                <a:endParaRPr lang="en-US" sz="1600" b="1" dirty="0">
                  <a:solidFill>
                    <a:schemeClr val="tx1"/>
                  </a:solidFill>
                </a:endParaRPr>
              </a:p>
            </p:txBody>
          </p:sp>
        </p:grpSp>
      </p:gr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1879</TotalTime>
  <Words>2076</Words>
  <Application>Microsoft Office PowerPoint</Application>
  <PresentationFormat>On-screen Show (4:3)</PresentationFormat>
  <Paragraphs>289</Paragraphs>
  <Slides>48</Slides>
  <Notes>26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Civic</vt:lpstr>
      <vt:lpstr>Writing for the Web</vt:lpstr>
      <vt:lpstr>Why is Web Writing Different?</vt:lpstr>
      <vt:lpstr>5-Second Rule</vt:lpstr>
      <vt:lpstr>PowerPoint Presentation</vt:lpstr>
      <vt:lpstr>What was the content?</vt:lpstr>
      <vt:lpstr>PowerPoint Presentation</vt:lpstr>
      <vt:lpstr>What was the content?</vt:lpstr>
      <vt:lpstr>Scanning Content Faster</vt:lpstr>
      <vt:lpstr>Elements You See First</vt:lpstr>
      <vt:lpstr>“F” Pattern</vt:lpstr>
      <vt:lpstr>“F” Pattern</vt:lpstr>
      <vt:lpstr>“F” Pattern</vt:lpstr>
      <vt:lpstr>9 Guidelines For  Ninja-Like Content</vt:lpstr>
      <vt:lpstr>1. Determine Audience</vt:lpstr>
      <vt:lpstr>We have a stat for that</vt:lpstr>
      <vt:lpstr>2. Create Personas</vt:lpstr>
      <vt:lpstr>Persona 1</vt:lpstr>
      <vt:lpstr>Persona 2</vt:lpstr>
      <vt:lpstr>Persona 3</vt:lpstr>
      <vt:lpstr>3. Content</vt:lpstr>
      <vt:lpstr>4. Consider the Keywords</vt:lpstr>
      <vt:lpstr>Cloze Test 1</vt:lpstr>
      <vt:lpstr>Actual Wording</vt:lpstr>
      <vt:lpstr>Cloze Test 2</vt:lpstr>
      <vt:lpstr>Actual Wording</vt:lpstr>
      <vt:lpstr>SEO(Search Engine Optimization) &amp; Keywords</vt:lpstr>
      <vt:lpstr>Google Keyword Tool</vt:lpstr>
      <vt:lpstr>5. Write Good Titles &amp; Headings</vt:lpstr>
      <vt:lpstr>6. Write Scannable Content</vt:lpstr>
      <vt:lpstr>6. Write Scannable Content (cont…)</vt:lpstr>
      <vt:lpstr>Six guidelines for focusing on your essential message</vt:lpstr>
      <vt:lpstr>Before</vt:lpstr>
      <vt:lpstr>After – no fluff</vt:lpstr>
      <vt:lpstr>7. Use Semantics</vt:lpstr>
      <vt:lpstr>8. Write to One</vt:lpstr>
      <vt:lpstr>9. Review Before Publishing</vt:lpstr>
      <vt:lpstr>Other Ninja Tips</vt:lpstr>
      <vt:lpstr>Other Ninja Tips</vt:lpstr>
      <vt:lpstr>Blog Writing</vt:lpstr>
      <vt:lpstr>Tips for blog writing</vt:lpstr>
      <vt:lpstr>PowerPoint Presentation</vt:lpstr>
      <vt:lpstr>Create calls to action</vt:lpstr>
      <vt:lpstr>Transforming Text-Heavy Content</vt:lpstr>
      <vt:lpstr>Text-Heavy Content</vt:lpstr>
      <vt:lpstr>Web Friendly Format</vt:lpstr>
      <vt:lpstr>Your Turn</vt:lpstr>
      <vt:lpstr>Keep your personas in mind</vt:lpstr>
      <vt:lpstr>http://bit.ly/iDPGe9</vt:lpstr>
    </vt:vector>
  </TitlesOfParts>
  <Company>Weber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SaraLleverino</dc:creator>
  <cp:lastModifiedBy>Sara Lleverino</cp:lastModifiedBy>
  <cp:revision>339</cp:revision>
  <cp:lastPrinted>2011-09-06T15:58:50Z</cp:lastPrinted>
  <dcterms:created xsi:type="dcterms:W3CDTF">2011-05-10T16:50:12Z</dcterms:created>
  <dcterms:modified xsi:type="dcterms:W3CDTF">2011-09-06T22:44:51Z</dcterms:modified>
</cp:coreProperties>
</file>