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77" r:id="rId5"/>
    <p:sldId id="259" r:id="rId6"/>
    <p:sldId id="260" r:id="rId7"/>
    <p:sldId id="261" r:id="rId8"/>
    <p:sldId id="275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6" r:id="rId19"/>
    <p:sldId id="271" r:id="rId20"/>
    <p:sldId id="272" r:id="rId21"/>
    <p:sldId id="273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DA439-A6D8-4AC5-92C8-AF4323BA5F53}" type="datetimeFigureOut">
              <a:rPr lang="en-US" smtClean="0"/>
              <a:pPr/>
              <a:t>2/1/2011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8DEF2-1B41-4E71-B1F3-CAE1DBBEF2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5922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2B92D-555A-4948-942C-A51CB6A9907F}" type="datetimeFigureOut">
              <a:rPr lang="en-US" smtClean="0"/>
              <a:t>2/1/2011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B0A4E-0FE5-4D9A-B44A-CF0FA2DE69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B0A4E-0FE5-4D9A-B44A-CF0FA2DE697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6AEC-C55B-4713-A099-E3169C9C9D96}" type="datetimeFigureOut">
              <a:rPr lang="en-US" smtClean="0"/>
              <a:pPr/>
              <a:t>2/1/2011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3F9E9-B28C-407F-8B32-FC8AC11C1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6AEC-C55B-4713-A099-E3169C9C9D96}" type="datetimeFigureOut">
              <a:rPr lang="en-US" smtClean="0"/>
              <a:pPr/>
              <a:t>2/1/2011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3F9E9-B28C-407F-8B32-FC8AC11C1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6AEC-C55B-4713-A099-E3169C9C9D96}" type="datetimeFigureOut">
              <a:rPr lang="en-US" smtClean="0"/>
              <a:pPr/>
              <a:t>2/1/2011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3F9E9-B28C-407F-8B32-FC8AC11C1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6AEC-C55B-4713-A099-E3169C9C9D96}" type="datetimeFigureOut">
              <a:rPr lang="en-US" smtClean="0"/>
              <a:pPr/>
              <a:t>2/1/2011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3F9E9-B28C-407F-8B32-FC8AC11C1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6AEC-C55B-4713-A099-E3169C9C9D96}" type="datetimeFigureOut">
              <a:rPr lang="en-US" smtClean="0"/>
              <a:pPr/>
              <a:t>2/1/2011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3F9E9-B28C-407F-8B32-FC8AC11C1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6AEC-C55B-4713-A099-E3169C9C9D96}" type="datetimeFigureOut">
              <a:rPr lang="en-US" smtClean="0"/>
              <a:pPr/>
              <a:t>2/1/2011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3F9E9-B28C-407F-8B32-FC8AC11C1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6AEC-C55B-4713-A099-E3169C9C9D96}" type="datetimeFigureOut">
              <a:rPr lang="en-US" smtClean="0"/>
              <a:pPr/>
              <a:t>2/1/2011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3F9E9-B28C-407F-8B32-FC8AC11C1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6AEC-C55B-4713-A099-E3169C9C9D96}" type="datetimeFigureOut">
              <a:rPr lang="en-US" smtClean="0"/>
              <a:pPr/>
              <a:t>2/1/2011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3F9E9-B28C-407F-8B32-FC8AC11C1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6AEC-C55B-4713-A099-E3169C9C9D96}" type="datetimeFigureOut">
              <a:rPr lang="en-US" smtClean="0"/>
              <a:pPr/>
              <a:t>2/1/2011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3F9E9-B28C-407F-8B32-FC8AC11C1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6AEC-C55B-4713-A099-E3169C9C9D96}" type="datetimeFigureOut">
              <a:rPr lang="en-US" smtClean="0"/>
              <a:pPr/>
              <a:t>2/1/2011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3F9E9-B28C-407F-8B32-FC8AC11C1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6AEC-C55B-4713-A099-E3169C9C9D96}" type="datetimeFigureOut">
              <a:rPr lang="en-US" smtClean="0"/>
              <a:pPr/>
              <a:t>2/1/2011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3F9E9-B28C-407F-8B32-FC8AC11C1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26AEC-C55B-4713-A099-E3169C9C9D96}" type="datetimeFigureOut">
              <a:rPr lang="en-US" smtClean="0"/>
              <a:pPr/>
              <a:t>2/1/2011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3F9E9-B28C-407F-8B32-FC8AC11C1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PROFESSORS’ GUIDE TO GETTING GOOD GRADES IN COLLEGE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Lynn F, Jacobs, Ph.D.,</a:t>
            </a:r>
          </a:p>
          <a:p>
            <a:r>
              <a:rPr lang="en-US" dirty="0" smtClean="0"/>
              <a:t>And</a:t>
            </a:r>
          </a:p>
          <a:p>
            <a:r>
              <a:rPr lang="en-US" dirty="0" smtClean="0"/>
              <a:t>Jeremy S. Hyman, M.A.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PREPARE?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US" sz="8000" dirty="0" smtClean="0"/>
              <a:t>Preparation is the major part of the learning experience.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ATTEND?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i="1" dirty="0" smtClean="0"/>
              <a:t>You</a:t>
            </a:r>
            <a:r>
              <a:rPr lang="en-US" dirty="0" smtClean="0"/>
              <a:t> can only take notes if </a:t>
            </a:r>
            <a:r>
              <a:rPr lang="en-US" b="1" i="1" dirty="0" smtClean="0"/>
              <a:t>you</a:t>
            </a:r>
            <a:r>
              <a:rPr lang="en-US" dirty="0" smtClean="0"/>
              <a:t> are there.</a:t>
            </a:r>
          </a:p>
          <a:p>
            <a:pPr algn="ctr">
              <a:buNone/>
            </a:pPr>
            <a:r>
              <a:rPr lang="en-US" dirty="0" smtClean="0"/>
              <a:t>What to do when you miss class:</a:t>
            </a:r>
          </a:p>
          <a:p>
            <a:r>
              <a:rPr lang="en-US" dirty="0" smtClean="0"/>
              <a:t>Borrow someone else’s notes.</a:t>
            </a:r>
          </a:p>
          <a:p>
            <a:r>
              <a:rPr lang="en-US" dirty="0" smtClean="0"/>
              <a:t>Study the reading to see how the notes fit.</a:t>
            </a:r>
          </a:p>
          <a:p>
            <a:r>
              <a:rPr lang="en-US" dirty="0" smtClean="0"/>
              <a:t>Go see the professor to clarify notes but don’t ask if you missed anything important.</a:t>
            </a:r>
          </a:p>
          <a:p>
            <a:r>
              <a:rPr lang="en-US" dirty="0" smtClean="0"/>
              <a:t>Resolve not to miss class again.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PARTICIPATE(in SI sections or study groups)?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to SI meetings and ask questions.</a:t>
            </a:r>
          </a:p>
          <a:p>
            <a:r>
              <a:rPr lang="en-US" dirty="0" smtClean="0"/>
              <a:t>Discuss information with other students.</a:t>
            </a:r>
          </a:p>
          <a:p>
            <a:r>
              <a:rPr lang="en-US" dirty="0" smtClean="0"/>
              <a:t>Engage a tutor to explain things you don’t understand.</a:t>
            </a:r>
          </a:p>
          <a:p>
            <a:r>
              <a:rPr lang="en-US" dirty="0" smtClean="0"/>
              <a:t>Talk to professors outside of class.</a:t>
            </a:r>
          </a:p>
          <a:p>
            <a:r>
              <a:rPr lang="en-US" dirty="0" smtClean="0"/>
              <a:t>Make yourself known as a student who is engaged in the material.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  THE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Spread it out. Start studying about a week before the test.</a:t>
            </a:r>
          </a:p>
          <a:p>
            <a:r>
              <a:rPr lang="en-US" dirty="0" smtClean="0"/>
              <a:t>Triage your time. Sort and allocate time based on the grade you are getting.</a:t>
            </a:r>
          </a:p>
          <a:p>
            <a:r>
              <a:rPr lang="en-US" dirty="0" smtClean="0"/>
              <a:t>What exactly is going to be on the test?</a:t>
            </a:r>
          </a:p>
          <a:p>
            <a:r>
              <a:rPr lang="en-US" dirty="0" smtClean="0"/>
              <a:t>Find some test examples.</a:t>
            </a:r>
          </a:p>
          <a:p>
            <a:r>
              <a:rPr lang="en-US" dirty="0" smtClean="0"/>
              <a:t>Gather everything together before you study.</a:t>
            </a:r>
          </a:p>
          <a:p>
            <a:r>
              <a:rPr lang="en-US" dirty="0" smtClean="0"/>
              <a:t>Review, don’t redo.</a:t>
            </a:r>
          </a:p>
          <a:p>
            <a:r>
              <a:rPr lang="en-US" dirty="0" smtClean="0"/>
              <a:t>Be active, don’t be a voyeur. Study the main points.</a:t>
            </a:r>
          </a:p>
          <a:p>
            <a:r>
              <a:rPr lang="en-US" dirty="0" smtClean="0"/>
              <a:t>Complete the task that is asked for.</a:t>
            </a:r>
          </a:p>
          <a:p>
            <a:r>
              <a:rPr lang="en-US" dirty="0" smtClean="0"/>
              <a:t>Make sure your test preparation advances your learning.</a:t>
            </a:r>
          </a:p>
          <a:p>
            <a:r>
              <a:rPr lang="en-US" dirty="0" smtClean="0"/>
              <a:t>Make up your own test and take it.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ADJUST YOUR ATTITUDE TOWARD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DURING THE EXAM:</a:t>
            </a:r>
          </a:p>
          <a:p>
            <a:r>
              <a:rPr lang="en-US" dirty="0" smtClean="0"/>
              <a:t>Don’t be overwhelmed by first impressions. Determine what the question is really asking.</a:t>
            </a:r>
          </a:p>
          <a:p>
            <a:r>
              <a:rPr lang="en-US" dirty="0" smtClean="0"/>
              <a:t>Make an initial plan of action and time management.</a:t>
            </a:r>
          </a:p>
          <a:p>
            <a:r>
              <a:rPr lang="en-US" dirty="0" smtClean="0"/>
              <a:t>Craft your essay nicely. Make it as easy for the grader as you possibly can.</a:t>
            </a:r>
          </a:p>
          <a:p>
            <a:r>
              <a:rPr lang="en-US" dirty="0" smtClean="0"/>
              <a:t>Don’t panic toward the end.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GOING OVER YOUR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Going over tests will improve your skills.</a:t>
            </a:r>
          </a:p>
          <a:p>
            <a:r>
              <a:rPr lang="en-US" dirty="0" smtClean="0"/>
              <a:t>Be calm, collected and dispassionate.</a:t>
            </a:r>
          </a:p>
          <a:p>
            <a:r>
              <a:rPr lang="en-US" dirty="0" smtClean="0"/>
              <a:t>See the professor if you don’t understand the grading procedure. </a:t>
            </a: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dirty="0" smtClean="0"/>
              <a:t>WISDOM COMES ONLY THROUGH SUFFERING</a:t>
            </a:r>
          </a:p>
          <a:p>
            <a:pPr algn="ctr">
              <a:buNone/>
            </a:pPr>
            <a:r>
              <a:rPr lang="en-US" dirty="0" smtClean="0"/>
              <a:t>…….Greek poet Sophocles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4 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Understand the assignment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Understand the assignment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Understand the assignment</a:t>
            </a:r>
          </a:p>
          <a:p>
            <a:pPr lvl="1" algn="ctr">
              <a:buNone/>
            </a:pPr>
            <a:r>
              <a:rPr lang="en-US" sz="6000" dirty="0" smtClean="0"/>
              <a:t>Have someone in the writing center go over your final draft.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AND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Think through the paper in your head.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Find relevant information.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Use electronic databases for research. The library can help you if you don’t know how.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Do not plagiarize. Cutting and pasting are not okay.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Record your references in the expected style--MLA or APA.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Writing only improves with practice.</a:t>
            </a:r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Going to see the professor about a paper: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be afraid.</a:t>
            </a:r>
          </a:p>
          <a:p>
            <a:r>
              <a:rPr lang="en-US" dirty="0" smtClean="0"/>
              <a:t>Explore your topic jointly.</a:t>
            </a:r>
          </a:p>
          <a:p>
            <a:r>
              <a:rPr lang="en-US" dirty="0" smtClean="0"/>
              <a:t>Don’t be combative, conceited, or overly “honest.”</a:t>
            </a:r>
          </a:p>
          <a:p>
            <a:r>
              <a:rPr lang="en-US" dirty="0" smtClean="0"/>
              <a:t>Incorporate the results of the meeting into your own thinking.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388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5  THE LAST MONTH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HAZARDS:</a:t>
            </a:r>
          </a:p>
          <a:p>
            <a:r>
              <a:rPr lang="en-US" dirty="0" smtClean="0"/>
              <a:t>Out of gas; fill up your momentum stores.</a:t>
            </a:r>
          </a:p>
          <a:p>
            <a:r>
              <a:rPr lang="en-US" dirty="0" smtClean="0"/>
              <a:t>You have too many balls in the air. Put some down or learn to juggle.</a:t>
            </a:r>
          </a:p>
          <a:p>
            <a:r>
              <a:rPr lang="en-US" dirty="0" smtClean="0"/>
              <a:t>You’re not getting the grade you want so take it to the next level. Find out what you can make up.</a:t>
            </a:r>
          </a:p>
          <a:p>
            <a:r>
              <a:rPr lang="en-US" dirty="0" smtClean="0"/>
              <a:t>You stand a real chance of failing so fish or cut bait. Make a plan.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“grade-bearing moments”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1=The start</a:t>
            </a:r>
          </a:p>
          <a:p>
            <a:r>
              <a:rPr lang="en-US" dirty="0" smtClean="0"/>
              <a:t>2=The class</a:t>
            </a:r>
          </a:p>
          <a:p>
            <a:r>
              <a:rPr lang="en-US" dirty="0" smtClean="0"/>
              <a:t>3=The exam</a:t>
            </a:r>
          </a:p>
          <a:p>
            <a:r>
              <a:rPr lang="en-US" dirty="0" smtClean="0"/>
              <a:t>4=The paper</a:t>
            </a:r>
          </a:p>
          <a:p>
            <a:r>
              <a:rPr lang="en-US" dirty="0" smtClean="0"/>
              <a:t>5=The last month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ACING THE FINAL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your study techniques. Start studying the last week of class.</a:t>
            </a:r>
          </a:p>
          <a:p>
            <a:r>
              <a:rPr lang="en-US" dirty="0" smtClean="0"/>
              <a:t>Manage your life during finals week. Be realistic and don’t let down too early.</a:t>
            </a:r>
          </a:p>
          <a:p>
            <a:r>
              <a:rPr lang="en-US" dirty="0" smtClean="0"/>
              <a:t>Produce an excellent final exam. Give the grader a chance to give you an A.</a:t>
            </a:r>
          </a:p>
          <a:p>
            <a:r>
              <a:rPr lang="en-US" dirty="0" smtClean="0"/>
              <a:t>Keep up your stamina, don’t panic too soon, and as soon as the exam is over, put it to bed!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GRADES MEAN ANYWAY?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/>
              <a:t>What are your answers?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800" dirty="0" smtClean="0"/>
              <a:t>YOU CAN DO IT!</a:t>
            </a:r>
          </a:p>
          <a:p>
            <a:pPr algn="ctr">
              <a:buNone/>
            </a:pPr>
            <a:r>
              <a:rPr lang="en-US" sz="8800" dirty="0" smtClean="0"/>
              <a:t>NOW YOU KNOW HOW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1  THE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DISPEL COMMON MYTHS</a:t>
            </a:r>
          </a:p>
          <a:p>
            <a:pPr lvl="1">
              <a:buFont typeface="Arial" pitchFamily="34" charset="0"/>
              <a:buChar char="•"/>
            </a:pPr>
            <a:endParaRPr lang="en-US" dirty="0"/>
          </a:p>
          <a:p>
            <a:pPr lvl="1">
              <a:buNone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LEARN HOW PROFESSORS GRADE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PICK COURSES WITH AN EYE TO GRADES</a:t>
            </a:r>
            <a:endParaRPr lang="en-US" dirty="0"/>
          </a:p>
        </p:txBody>
      </p:sp>
      <p:pic>
        <p:nvPicPr>
          <p:cNvPr id="1026" name="Picture 2" descr="C:\Program Files\Microsoft Office\MEDIA\CAGCAT10\j029770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1219200"/>
            <a:ext cx="1231801" cy="1515770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2895600"/>
            <a:ext cx="1829714" cy="1565453"/>
          </a:xfrm>
          <a:prstGeom prst="rect">
            <a:avLst/>
          </a:prstGeom>
          <a:noFill/>
        </p:spPr>
      </p:pic>
      <p:pic>
        <p:nvPicPr>
          <p:cNvPr id="1028" name="Picture 4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4876800"/>
            <a:ext cx="1100023" cy="1805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Common Myths About College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It’s bad to be a “grade grubber.”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get good grades? All I need is a diploma.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College is going to be a piece of cake.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 is for effort. More effort=a better grade.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is for attendance.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I only kiss up enough…..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Grades are 100% subjective.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I’ll never good grades. I’m not a good student.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professor could care less what grade I get.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professor will tell me all I need to know to get an A.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6542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PROFESSORS GRADE ANYWAY?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Graded against a standard—points, rubrics, expectations—from the syllabus</a:t>
            </a:r>
          </a:p>
          <a:p>
            <a:pPr lvl="1"/>
            <a:r>
              <a:rPr lang="en-US" dirty="0" smtClean="0"/>
              <a:t>3 levels</a:t>
            </a:r>
          </a:p>
          <a:p>
            <a:pPr lvl="2"/>
            <a:r>
              <a:rPr lang="en-US" dirty="0" smtClean="0"/>
              <a:t>Basic=B Expectations are met</a:t>
            </a:r>
          </a:p>
          <a:p>
            <a:pPr lvl="2"/>
            <a:r>
              <a:rPr lang="en-US" dirty="0" smtClean="0"/>
              <a:t>Substandard=C, D, or E Expectations not met</a:t>
            </a:r>
          </a:p>
          <a:p>
            <a:pPr lvl="2"/>
            <a:r>
              <a:rPr lang="en-US" dirty="0" smtClean="0"/>
              <a:t>Excellent=A Exceeds expectations</a:t>
            </a:r>
          </a:p>
          <a:p>
            <a:r>
              <a:rPr lang="en-US" dirty="0" smtClean="0"/>
              <a:t>Rank against other students—”grading on the curve”</a:t>
            </a:r>
          </a:p>
          <a:p>
            <a:r>
              <a:rPr lang="en-US" dirty="0" smtClean="0"/>
              <a:t>Who does the grading?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PICKING COURSES WITH </a:t>
            </a:r>
            <a:br>
              <a:rPr lang="en-US" dirty="0" smtClean="0"/>
            </a:br>
            <a:r>
              <a:rPr lang="en-US" dirty="0" smtClean="0"/>
              <a:t>AN EYE TO GRADES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Questions to consider</a:t>
            </a:r>
          </a:p>
          <a:p>
            <a:r>
              <a:rPr lang="en-US" dirty="0" smtClean="0"/>
              <a:t>Easier or more challenging?</a:t>
            </a:r>
          </a:p>
          <a:p>
            <a:r>
              <a:rPr lang="en-US" dirty="0" smtClean="0"/>
              <a:t>Easier or killer-grader professor?</a:t>
            </a:r>
          </a:p>
          <a:p>
            <a:r>
              <a:rPr lang="en-US" dirty="0" smtClean="0"/>
              <a:t>Interesting courses or only fill requirements?</a:t>
            </a:r>
          </a:p>
          <a:p>
            <a:pPr>
              <a:buNone/>
            </a:pPr>
            <a:r>
              <a:rPr lang="en-US" dirty="0" smtClean="0"/>
              <a:t>Tips—Use balance*not all hard, not all easy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Take responsibility and control of your program. Select, don’t settle. Register early enough to have choices.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  THE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 action plan for the first week of class</a:t>
            </a:r>
          </a:p>
          <a:p>
            <a:endParaRPr lang="en-US" dirty="0" smtClean="0"/>
          </a:p>
          <a:p>
            <a:r>
              <a:rPr lang="en-US" dirty="0" smtClean="0"/>
              <a:t>Tips for taking notes</a:t>
            </a:r>
          </a:p>
          <a:p>
            <a:endParaRPr lang="en-US" dirty="0" smtClean="0"/>
          </a:p>
          <a:p>
            <a:r>
              <a:rPr lang="en-US" dirty="0" smtClean="0"/>
              <a:t>Why prepare? Why attend? Why participate?</a:t>
            </a:r>
          </a:p>
        </p:txBody>
      </p:sp>
      <p:pic>
        <p:nvPicPr>
          <p:cNvPr id="2052" name="Picture 4" descr="C:\Documents and Settings\dsessions\Local Settings\Temporary Internet Files\Content.IE5\933TP53V\MMj03368650000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087335"/>
            <a:ext cx="1143000" cy="723900"/>
          </a:xfrm>
          <a:prstGeom prst="rect">
            <a:avLst/>
          </a:prstGeom>
          <a:noFill/>
        </p:spPr>
      </p:pic>
      <p:pic>
        <p:nvPicPr>
          <p:cNvPr id="2061" name="Picture 13" descr="C:\Documents and Settings\dsessions\Local Settings\Temporary Internet Files\Content.IE5\XX7HFDMD\MCj0232528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0203" y="4648200"/>
            <a:ext cx="3075160" cy="1868786"/>
          </a:xfrm>
          <a:prstGeom prst="rect">
            <a:avLst/>
          </a:prstGeom>
          <a:noFill/>
        </p:spPr>
      </p:pic>
      <p:pic>
        <p:nvPicPr>
          <p:cNvPr id="2063" name="Picture 15" descr="C:\Documents and Settings\dsessions\Local Settings\Temporary Internet Files\Content.IE5\8X2VVTDF\MCj0440428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2895600"/>
            <a:ext cx="940726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WEEK ACTION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there –and be on. This is no time to be on vacation.</a:t>
            </a:r>
          </a:p>
          <a:p>
            <a:r>
              <a:rPr lang="en-US" dirty="0" smtClean="0"/>
              <a:t>Decode the syllabus and size up the professor.</a:t>
            </a:r>
          </a:p>
          <a:p>
            <a:r>
              <a:rPr lang="en-US" dirty="0" smtClean="0"/>
              <a:t>Decide whether to continue the class or find another.</a:t>
            </a:r>
            <a:endParaRPr lang="en-US" dirty="0"/>
          </a:p>
        </p:txBody>
      </p:sp>
      <p:pic>
        <p:nvPicPr>
          <p:cNvPr id="3081" name="Picture 9" descr="C:\Documents and Settings\dsessions\Local Settings\Temporary Internet Files\Content.IE5\XX7HFDMD\MPj0438517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4191000"/>
            <a:ext cx="2971800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notes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Create a document you can use later</a:t>
            </a:r>
          </a:p>
          <a:p>
            <a:r>
              <a:rPr lang="en-US" dirty="0" smtClean="0"/>
              <a:t>Plan to  take notes the entire class</a:t>
            </a:r>
          </a:p>
          <a:p>
            <a:r>
              <a:rPr lang="en-US" dirty="0" smtClean="0"/>
              <a:t>Capture the overall structure of the lecture</a:t>
            </a:r>
          </a:p>
          <a:p>
            <a:r>
              <a:rPr lang="en-US" dirty="0" smtClean="0"/>
              <a:t>Use outlines</a:t>
            </a:r>
          </a:p>
          <a:p>
            <a:r>
              <a:rPr lang="en-US" dirty="0" smtClean="0"/>
              <a:t>Make use of verbal and behavior clues</a:t>
            </a:r>
          </a:p>
          <a:p>
            <a:r>
              <a:rPr lang="en-US" dirty="0" smtClean="0"/>
              <a:t>Explain board writing and PowerPoint slides</a:t>
            </a:r>
          </a:p>
          <a:p>
            <a:r>
              <a:rPr lang="en-US" dirty="0" smtClean="0"/>
              <a:t>Look out for definitions and technical terms</a:t>
            </a:r>
          </a:p>
          <a:p>
            <a:r>
              <a:rPr lang="en-US" dirty="0" smtClean="0"/>
              <a:t>Set off examples in your notes</a:t>
            </a:r>
          </a:p>
          <a:p>
            <a:r>
              <a:rPr lang="en-US" dirty="0" smtClean="0"/>
              <a:t>Use the note-taking format that works for you</a:t>
            </a:r>
          </a:p>
          <a:p>
            <a:r>
              <a:rPr lang="en-US" dirty="0" smtClean="0"/>
              <a:t>Take notes for yourself and for keeps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982</Words>
  <Application>Microsoft Office PowerPoint</Application>
  <PresentationFormat>On-screen Show (4:3)</PresentationFormat>
  <Paragraphs>137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PROFESSORS’ GUIDE TO GETTING GOOD GRADES IN COLLEGE</vt:lpstr>
      <vt:lpstr>“grade-bearing moments”</vt:lpstr>
      <vt:lpstr>PART 1  THE START</vt:lpstr>
      <vt:lpstr>10 Common Myths About College</vt:lpstr>
      <vt:lpstr>HOW DO PROFESSORS GRADE ANYWAY?</vt:lpstr>
      <vt:lpstr>PICKING COURSES WITH  AN EYE TO GRADES</vt:lpstr>
      <vt:lpstr>PART 2  THE CLASS</vt:lpstr>
      <vt:lpstr>1ST WEEK ACTION PLAN</vt:lpstr>
      <vt:lpstr>Lecture notes tips</vt:lpstr>
      <vt:lpstr>WHY PREPARE?</vt:lpstr>
      <vt:lpstr>WHY ATTEND?</vt:lpstr>
      <vt:lpstr>WHY PARTICIPATE(in SI sections or study groups)?</vt:lpstr>
      <vt:lpstr>PART 3  THE EXAM</vt:lpstr>
      <vt:lpstr>ADJUST YOUR ATTITUDE TOWARD TESTS</vt:lpstr>
      <vt:lpstr>GOING OVER YOUR TEST</vt:lpstr>
      <vt:lpstr>PART 4  THE PAPER</vt:lpstr>
      <vt:lpstr>ANALYSIS AND RESEARCH</vt:lpstr>
      <vt:lpstr>Going to see the professor about a paper:</vt:lpstr>
      <vt:lpstr>PART 5  THE LAST MONTH</vt:lpstr>
      <vt:lpstr>ACING THE FINAL</vt:lpstr>
      <vt:lpstr>WHAT DO GRADES MEAN ANYWAY?</vt:lpstr>
      <vt:lpstr>Slide 22</vt:lpstr>
    </vt:vector>
  </TitlesOfParts>
  <Company>Weber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PROFESSORS’ GUIDE TO GETTING GOOD GRADES IN COLLEGE</dc:title>
  <dc:creator>dsessions</dc:creator>
  <cp:lastModifiedBy>*</cp:lastModifiedBy>
  <cp:revision>32</cp:revision>
  <dcterms:created xsi:type="dcterms:W3CDTF">2010-01-20T17:46:23Z</dcterms:created>
  <dcterms:modified xsi:type="dcterms:W3CDTF">2011-02-01T18:38:33Z</dcterms:modified>
</cp:coreProperties>
</file>