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af3dDDSHnRghUkHXKscJr4aNR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492365"/>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75047"/>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923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1600"/>
              <a:buNone/>
              <a:defRPr>
                <a:solidFill>
                  <a:srgbClr val="575047"/>
                </a:solidFill>
              </a:defRPr>
            </a:lvl1pPr>
            <a:lvl2pPr indent="-381000" lvl="1" marL="914400" algn="l">
              <a:lnSpc>
                <a:spcPct val="90000"/>
              </a:lnSpc>
              <a:spcBef>
                <a:spcPts val="500"/>
              </a:spcBef>
              <a:spcAft>
                <a:spcPts val="0"/>
              </a:spcAft>
              <a:buClr>
                <a:srgbClr val="575047"/>
              </a:buClr>
              <a:buSzPts val="2400"/>
              <a:buChar char="•"/>
              <a:defRPr>
                <a:solidFill>
                  <a:srgbClr val="575047"/>
                </a:solidFill>
              </a:defRPr>
            </a:lvl2pPr>
            <a:lvl3pPr indent="-355600" lvl="2" marL="1371600" algn="l">
              <a:lnSpc>
                <a:spcPct val="90000"/>
              </a:lnSpc>
              <a:spcBef>
                <a:spcPts val="500"/>
              </a:spcBef>
              <a:spcAft>
                <a:spcPts val="0"/>
              </a:spcAft>
              <a:buClr>
                <a:srgbClr val="575047"/>
              </a:buClr>
              <a:buSzPts val="2000"/>
              <a:buChar char="•"/>
              <a:defRPr>
                <a:solidFill>
                  <a:srgbClr val="575047"/>
                </a:solidFill>
              </a:defRPr>
            </a:lvl3pPr>
            <a:lvl4pPr indent="-342900" lvl="3" marL="1828800" algn="l">
              <a:lnSpc>
                <a:spcPct val="90000"/>
              </a:lnSpc>
              <a:spcBef>
                <a:spcPts val="500"/>
              </a:spcBef>
              <a:spcAft>
                <a:spcPts val="0"/>
              </a:spcAft>
              <a:buClr>
                <a:srgbClr val="575047"/>
              </a:buClr>
              <a:buSzPts val="1800"/>
              <a:buChar char="•"/>
              <a:defRPr>
                <a:solidFill>
                  <a:srgbClr val="575047"/>
                </a:solidFill>
              </a:defRPr>
            </a:lvl4pPr>
            <a:lvl5pPr indent="-342900" lvl="4" marL="2286000" algn="l">
              <a:lnSpc>
                <a:spcPct val="90000"/>
              </a:lnSpc>
              <a:spcBef>
                <a:spcPts val="500"/>
              </a:spcBef>
              <a:spcAft>
                <a:spcPts val="0"/>
              </a:spcAft>
              <a:buClr>
                <a:srgbClr val="575047"/>
              </a:buClr>
              <a:buSzPts val="1800"/>
              <a:buChar char="•"/>
              <a:defRPr>
                <a:solidFill>
                  <a:srgbClr val="575047"/>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2" name="Shape 22"/>
        <p:cNvGrpSpPr/>
        <p:nvPr/>
      </p:nvGrpSpPr>
      <p:grpSpPr>
        <a:xfrm>
          <a:off x="0" y="0"/>
          <a:ext cx="0" cy="0"/>
          <a:chOff x="0" y="0"/>
          <a:chExt cx="0" cy="0"/>
        </a:xfrm>
      </p:grpSpPr>
      <p:sp>
        <p:nvSpPr>
          <p:cNvPr id="23" name="Google Shape;23;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92365"/>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 name="Google Shape;2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7" name="Shape 27"/>
        <p:cNvGrpSpPr/>
        <p:nvPr/>
      </p:nvGrpSpPr>
      <p:grpSpPr>
        <a:xfrm>
          <a:off x="0" y="0"/>
          <a:ext cx="0" cy="0"/>
          <a:chOff x="0" y="0"/>
          <a:chExt cx="0" cy="0"/>
        </a:xfrm>
      </p:grpSpPr>
      <p:sp>
        <p:nvSpPr>
          <p:cNvPr id="28" name="Google Shape;2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923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1600"/>
              <a:buNone/>
              <a:defRPr>
                <a:solidFill>
                  <a:srgbClr val="575047"/>
                </a:solidFill>
                <a:latin typeface="Arial"/>
                <a:ea typeface="Arial"/>
                <a:cs typeface="Arial"/>
                <a:sym typeface="Arial"/>
              </a:defRPr>
            </a:lvl1pPr>
            <a:lvl2pPr indent="-381000" lvl="1" marL="914400" algn="l">
              <a:lnSpc>
                <a:spcPct val="90000"/>
              </a:lnSpc>
              <a:spcBef>
                <a:spcPts val="500"/>
              </a:spcBef>
              <a:spcAft>
                <a:spcPts val="0"/>
              </a:spcAft>
              <a:buClr>
                <a:srgbClr val="575047"/>
              </a:buClr>
              <a:buSzPts val="2400"/>
              <a:buChar char="•"/>
              <a:defRPr>
                <a:solidFill>
                  <a:srgbClr val="575047"/>
                </a:solidFill>
                <a:latin typeface="Arial"/>
                <a:ea typeface="Arial"/>
                <a:cs typeface="Arial"/>
                <a:sym typeface="Arial"/>
              </a:defRPr>
            </a:lvl2pPr>
            <a:lvl3pPr indent="-355600" lvl="2" marL="1371600" algn="l">
              <a:lnSpc>
                <a:spcPct val="90000"/>
              </a:lnSpc>
              <a:spcBef>
                <a:spcPts val="500"/>
              </a:spcBef>
              <a:spcAft>
                <a:spcPts val="0"/>
              </a:spcAft>
              <a:buClr>
                <a:srgbClr val="575047"/>
              </a:buClr>
              <a:buSzPts val="2000"/>
              <a:buChar char="•"/>
              <a:defRPr>
                <a:solidFill>
                  <a:srgbClr val="575047"/>
                </a:solidFill>
                <a:latin typeface="Arial"/>
                <a:ea typeface="Arial"/>
                <a:cs typeface="Arial"/>
                <a:sym typeface="Arial"/>
              </a:defRPr>
            </a:lvl3pPr>
            <a:lvl4pPr indent="-342900" lvl="3" marL="18288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4pPr>
            <a:lvl5pPr indent="-342900" lvl="4" marL="22860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1600"/>
              <a:buNone/>
              <a:defRPr>
                <a:solidFill>
                  <a:srgbClr val="575047"/>
                </a:solidFill>
                <a:latin typeface="Arial"/>
                <a:ea typeface="Arial"/>
                <a:cs typeface="Arial"/>
                <a:sym typeface="Arial"/>
              </a:defRPr>
            </a:lvl1pPr>
            <a:lvl2pPr indent="-381000" lvl="1" marL="914400" algn="l">
              <a:lnSpc>
                <a:spcPct val="90000"/>
              </a:lnSpc>
              <a:spcBef>
                <a:spcPts val="500"/>
              </a:spcBef>
              <a:spcAft>
                <a:spcPts val="0"/>
              </a:spcAft>
              <a:buClr>
                <a:srgbClr val="575047"/>
              </a:buClr>
              <a:buSzPts val="2400"/>
              <a:buChar char="•"/>
              <a:defRPr>
                <a:solidFill>
                  <a:srgbClr val="575047"/>
                </a:solidFill>
                <a:latin typeface="Arial"/>
                <a:ea typeface="Arial"/>
                <a:cs typeface="Arial"/>
                <a:sym typeface="Arial"/>
              </a:defRPr>
            </a:lvl2pPr>
            <a:lvl3pPr indent="-355600" lvl="2" marL="1371600" algn="l">
              <a:lnSpc>
                <a:spcPct val="90000"/>
              </a:lnSpc>
              <a:spcBef>
                <a:spcPts val="500"/>
              </a:spcBef>
              <a:spcAft>
                <a:spcPts val="0"/>
              </a:spcAft>
              <a:buClr>
                <a:srgbClr val="575047"/>
              </a:buClr>
              <a:buSzPts val="2000"/>
              <a:buChar char="•"/>
              <a:defRPr>
                <a:solidFill>
                  <a:srgbClr val="575047"/>
                </a:solidFill>
                <a:latin typeface="Arial"/>
                <a:ea typeface="Arial"/>
                <a:cs typeface="Arial"/>
                <a:sym typeface="Arial"/>
              </a:defRPr>
            </a:lvl3pPr>
            <a:lvl4pPr indent="-342900" lvl="3" marL="18288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4pPr>
            <a:lvl5pPr indent="-342900" lvl="4" marL="22860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3" name="Shape 33"/>
        <p:cNvGrpSpPr/>
        <p:nvPr/>
      </p:nvGrpSpPr>
      <p:grpSpPr>
        <a:xfrm>
          <a:off x="0" y="0"/>
          <a:ext cx="0" cy="0"/>
          <a:chOff x="0" y="0"/>
          <a:chExt cx="0" cy="0"/>
        </a:xfrm>
      </p:grpSpPr>
      <p:sp>
        <p:nvSpPr>
          <p:cNvPr id="34" name="Google Shape;34;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923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1600"/>
              <a:buNone/>
              <a:defRPr>
                <a:solidFill>
                  <a:srgbClr val="575047"/>
                </a:solidFill>
                <a:latin typeface="Arial"/>
                <a:ea typeface="Arial"/>
                <a:cs typeface="Arial"/>
                <a:sym typeface="Arial"/>
              </a:defRPr>
            </a:lvl1pPr>
            <a:lvl2pPr indent="-381000" lvl="1" marL="914400" algn="l">
              <a:lnSpc>
                <a:spcPct val="90000"/>
              </a:lnSpc>
              <a:spcBef>
                <a:spcPts val="500"/>
              </a:spcBef>
              <a:spcAft>
                <a:spcPts val="0"/>
              </a:spcAft>
              <a:buClr>
                <a:srgbClr val="575047"/>
              </a:buClr>
              <a:buSzPts val="2400"/>
              <a:buChar char="•"/>
              <a:defRPr>
                <a:solidFill>
                  <a:srgbClr val="575047"/>
                </a:solidFill>
                <a:latin typeface="Arial"/>
                <a:ea typeface="Arial"/>
                <a:cs typeface="Arial"/>
                <a:sym typeface="Arial"/>
              </a:defRPr>
            </a:lvl2pPr>
            <a:lvl3pPr indent="-355600" lvl="2" marL="1371600" algn="l">
              <a:lnSpc>
                <a:spcPct val="90000"/>
              </a:lnSpc>
              <a:spcBef>
                <a:spcPts val="500"/>
              </a:spcBef>
              <a:spcAft>
                <a:spcPts val="0"/>
              </a:spcAft>
              <a:buClr>
                <a:srgbClr val="575047"/>
              </a:buClr>
              <a:buSzPts val="2000"/>
              <a:buChar char="•"/>
              <a:defRPr>
                <a:solidFill>
                  <a:srgbClr val="575047"/>
                </a:solidFill>
                <a:latin typeface="Arial"/>
                <a:ea typeface="Arial"/>
                <a:cs typeface="Arial"/>
                <a:sym typeface="Arial"/>
              </a:defRPr>
            </a:lvl3pPr>
            <a:lvl4pPr indent="-342900" lvl="3" marL="18288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4pPr>
            <a:lvl5pPr indent="-342900" lvl="4" marL="22860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75047"/>
              </a:buClr>
              <a:buSzPts val="1600"/>
              <a:buNone/>
              <a:defRPr>
                <a:solidFill>
                  <a:srgbClr val="575047"/>
                </a:solidFill>
                <a:latin typeface="Arial"/>
                <a:ea typeface="Arial"/>
                <a:cs typeface="Arial"/>
                <a:sym typeface="Arial"/>
              </a:defRPr>
            </a:lvl1pPr>
            <a:lvl2pPr indent="-381000" lvl="1" marL="914400" algn="l">
              <a:lnSpc>
                <a:spcPct val="90000"/>
              </a:lnSpc>
              <a:spcBef>
                <a:spcPts val="500"/>
              </a:spcBef>
              <a:spcAft>
                <a:spcPts val="0"/>
              </a:spcAft>
              <a:buClr>
                <a:srgbClr val="575047"/>
              </a:buClr>
              <a:buSzPts val="2400"/>
              <a:buChar char="•"/>
              <a:defRPr>
                <a:solidFill>
                  <a:srgbClr val="575047"/>
                </a:solidFill>
                <a:latin typeface="Arial"/>
                <a:ea typeface="Arial"/>
                <a:cs typeface="Arial"/>
                <a:sym typeface="Arial"/>
              </a:defRPr>
            </a:lvl2pPr>
            <a:lvl3pPr indent="-355600" lvl="2" marL="1371600" algn="l">
              <a:lnSpc>
                <a:spcPct val="90000"/>
              </a:lnSpc>
              <a:spcBef>
                <a:spcPts val="500"/>
              </a:spcBef>
              <a:spcAft>
                <a:spcPts val="0"/>
              </a:spcAft>
              <a:buClr>
                <a:srgbClr val="575047"/>
              </a:buClr>
              <a:buSzPts val="2000"/>
              <a:buChar char="•"/>
              <a:defRPr>
                <a:solidFill>
                  <a:srgbClr val="575047"/>
                </a:solidFill>
                <a:latin typeface="Arial"/>
                <a:ea typeface="Arial"/>
                <a:cs typeface="Arial"/>
                <a:sym typeface="Arial"/>
              </a:defRPr>
            </a:lvl3pPr>
            <a:lvl4pPr indent="-342900" lvl="3" marL="18288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4pPr>
            <a:lvl5pPr indent="-342900" lvl="4" marL="2286000" algn="l">
              <a:lnSpc>
                <a:spcPct val="90000"/>
              </a:lnSpc>
              <a:spcBef>
                <a:spcPts val="500"/>
              </a:spcBef>
              <a:spcAft>
                <a:spcPts val="0"/>
              </a:spcAft>
              <a:buClr>
                <a:srgbClr val="575047"/>
              </a:buClr>
              <a:buSzPts val="1800"/>
              <a:buChar char="•"/>
              <a:defRPr>
                <a:solidFill>
                  <a:srgbClr val="57504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1" name="Shape 41"/>
        <p:cNvGrpSpPr/>
        <p:nvPr/>
      </p:nvGrpSpPr>
      <p:grpSpPr>
        <a:xfrm>
          <a:off x="0" y="0"/>
          <a:ext cx="0" cy="0"/>
          <a:chOff x="0" y="0"/>
          <a:chExt cx="0" cy="0"/>
        </a:xfrm>
      </p:grpSpPr>
      <p:sp>
        <p:nvSpPr>
          <p:cNvPr id="42" name="Google Shape;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492365"/>
              </a:buClr>
              <a:buSzPts val="4400"/>
              <a:buFont typeface="Arial"/>
              <a:buNone/>
              <a:defRPr b="0" i="0" sz="4400" u="none" cap="none" strike="noStrike">
                <a:solidFill>
                  <a:srgbClr val="49236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575047"/>
              </a:buClr>
              <a:buSzPts val="1600"/>
              <a:buFont typeface="Arial"/>
              <a:buNone/>
              <a:defRPr b="1" i="0" sz="1600" u="none" cap="none" strike="noStrike">
                <a:solidFill>
                  <a:srgbClr val="575047"/>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6"/>
          <p:cNvPicPr preferRelativeResize="0"/>
          <p:nvPr/>
        </p:nvPicPr>
        <p:blipFill rotWithShape="1">
          <a:blip r:embed="rId1">
            <a:alphaModFix/>
          </a:blip>
          <a:srcRect b="0" l="0" r="0" t="0"/>
          <a:stretch/>
        </p:blipFill>
        <p:spPr>
          <a:xfrm>
            <a:off x="4038600" y="6292548"/>
            <a:ext cx="4114800" cy="42892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2.png"/><Relationship Id="rId6" Type="http://schemas.openxmlformats.org/officeDocument/2006/relationships/image" Target="../media/image28.pn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1"/>
          <p:cNvSpPr txBox="1"/>
          <p:nvPr>
            <p:ph type="ctrTitle"/>
          </p:nvPr>
        </p:nvSpPr>
        <p:spPr>
          <a:xfrm>
            <a:off x="623400" y="543850"/>
            <a:ext cx="100446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492365"/>
              </a:buClr>
              <a:buSzPts val="5400"/>
              <a:buFont typeface="Arial"/>
              <a:buNone/>
            </a:pPr>
            <a:r>
              <a:rPr b="1" lang="en-US"/>
              <a:t>Using SmartGrant as a PI</a:t>
            </a:r>
            <a:endParaRPr b="1"/>
          </a:p>
        </p:txBody>
      </p:sp>
      <p:sp>
        <p:nvSpPr>
          <p:cNvPr id="49" name="Google Shape;49;p1"/>
          <p:cNvSpPr txBox="1"/>
          <p:nvPr>
            <p:ph idx="1" type="subTitle"/>
          </p:nvPr>
        </p:nvSpPr>
        <p:spPr>
          <a:xfrm>
            <a:off x="1457675" y="3157038"/>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75047"/>
              </a:buClr>
              <a:buSzPts val="2400"/>
              <a:buNone/>
            </a:pPr>
            <a:r>
              <a:rPr b="0" lang="en-US"/>
              <a:t>Administer Your Proposal, Access Fast Grant Forms </a:t>
            </a:r>
            <a:endParaRPr b="0"/>
          </a:p>
          <a:p>
            <a:pPr indent="0" lvl="0" marL="0" rtl="0" algn="ctr">
              <a:lnSpc>
                <a:spcPct val="90000"/>
              </a:lnSpc>
              <a:spcBef>
                <a:spcPts val="1000"/>
              </a:spcBef>
              <a:spcAft>
                <a:spcPts val="0"/>
              </a:spcAft>
              <a:buClr>
                <a:srgbClr val="575047"/>
              </a:buClr>
              <a:buSzPts val="2400"/>
              <a:buNone/>
            </a:pPr>
            <a:r>
              <a:rPr b="0" lang="en-US"/>
              <a:t>&amp; Manage Awards</a:t>
            </a:r>
            <a:endParaRPr b="0"/>
          </a:p>
          <a:p>
            <a:pPr indent="0" lvl="0" marL="0" rtl="0" algn="ctr">
              <a:lnSpc>
                <a:spcPct val="90000"/>
              </a:lnSpc>
              <a:spcBef>
                <a:spcPts val="1000"/>
              </a:spcBef>
              <a:spcAft>
                <a:spcPts val="0"/>
              </a:spcAft>
              <a:buClr>
                <a:srgbClr val="575047"/>
              </a:buClr>
              <a:buSzPts val="2400"/>
              <a:buNone/>
            </a:pPr>
            <a:r>
              <a:t/>
            </a:r>
            <a:endParaRPr b="0"/>
          </a:p>
          <a:p>
            <a:pPr indent="0" lvl="0" marL="0" rtl="0" algn="ctr">
              <a:spcBef>
                <a:spcPts val="1000"/>
              </a:spcBef>
              <a:spcAft>
                <a:spcPts val="0"/>
              </a:spcAft>
              <a:buClr>
                <a:srgbClr val="575047"/>
              </a:buClr>
              <a:buSzPts val="2400"/>
              <a:buNone/>
            </a:pPr>
            <a:r>
              <a:rPr lang="en-US"/>
              <a:t>SmartGrant Training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125" name="Google Shape;125;p10"/>
          <p:cNvSpPr txBox="1"/>
          <p:nvPr>
            <p:ph idx="1" type="body"/>
          </p:nvPr>
        </p:nvSpPr>
        <p:spPr>
          <a:xfrm>
            <a:off x="838199" y="1691821"/>
            <a:ext cx="10805933"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6. To access and review a form, click on the form name link. The form will either be editable or non-editable depending on the form status. Update forms as needed. </a:t>
            </a:r>
            <a:endParaRPr/>
          </a:p>
          <a:p>
            <a:pPr indent="0" lvl="0" marL="0" rtl="0" algn="l">
              <a:lnSpc>
                <a:spcPct val="90000"/>
              </a:lnSpc>
              <a:spcBef>
                <a:spcPts val="1000"/>
              </a:spcBef>
              <a:spcAft>
                <a:spcPts val="0"/>
              </a:spcAft>
              <a:buClr>
                <a:srgbClr val="575047"/>
              </a:buClr>
              <a:buSzPts val="1400"/>
              <a:buNone/>
            </a:pPr>
            <a:r>
              <a:rPr b="0" lang="en-US" sz="1400"/>
              <a:t>b. If an attachment is required in a form, a “Select File” button will display next to the field where the file needs to be uploaded. </a:t>
            </a:r>
            <a:endParaRPr/>
          </a:p>
          <a:p>
            <a:pPr indent="-285750" lvl="0" marL="285750" rtl="0" algn="l">
              <a:lnSpc>
                <a:spcPct val="90000"/>
              </a:lnSpc>
              <a:spcBef>
                <a:spcPts val="1000"/>
              </a:spcBef>
              <a:spcAft>
                <a:spcPts val="0"/>
              </a:spcAft>
              <a:buClr>
                <a:srgbClr val="575047"/>
              </a:buClr>
              <a:buSzPts val="1400"/>
              <a:buFont typeface="Arial"/>
              <a:buChar char="•"/>
            </a:pPr>
            <a:r>
              <a:rPr b="0" lang="en-US" sz="1400"/>
              <a:t>Clicking on “Select File” will open the “Attachment Manager” window. </a:t>
            </a:r>
            <a:endParaRPr/>
          </a:p>
          <a:p>
            <a:pPr indent="-285750" lvl="0" marL="285750" rtl="0" algn="l">
              <a:lnSpc>
                <a:spcPct val="90000"/>
              </a:lnSpc>
              <a:spcBef>
                <a:spcPts val="1000"/>
              </a:spcBef>
              <a:spcAft>
                <a:spcPts val="0"/>
              </a:spcAft>
              <a:buClr>
                <a:srgbClr val="575047"/>
              </a:buClr>
              <a:buSzPts val="1400"/>
              <a:buFont typeface="Arial"/>
              <a:buChar char="•"/>
            </a:pPr>
            <a:r>
              <a:rPr b="0" lang="en-US" sz="1400"/>
              <a:t>Click “Insert New Attachment” to (a) select the appropriate PDF for upload and (b) enter a description for the file. Click OK. </a:t>
            </a:r>
            <a:endParaRPr/>
          </a:p>
          <a:p>
            <a:pPr indent="-285750" lvl="0" marL="285750" rtl="0" algn="l">
              <a:lnSpc>
                <a:spcPct val="90000"/>
              </a:lnSpc>
              <a:spcBef>
                <a:spcPts val="1000"/>
              </a:spcBef>
              <a:spcAft>
                <a:spcPts val="0"/>
              </a:spcAft>
              <a:buClr>
                <a:srgbClr val="575047"/>
              </a:buClr>
              <a:buSzPts val="1400"/>
              <a:buFont typeface="Arial"/>
              <a:buChar char="•"/>
            </a:pPr>
            <a:r>
              <a:rPr b="0" lang="en-US" sz="1400"/>
              <a:t>The” Attachment Manager” window will re-display with the uploaded file. Click “Select” button next to file name. The form will re-display with the PDF file link now available. The file name link on the form can be clicked to open and view the PDF. </a:t>
            </a:r>
            <a:endParaRPr/>
          </a:p>
          <a:p>
            <a:pPr indent="-285750" lvl="0" marL="285750" rtl="0" algn="l">
              <a:lnSpc>
                <a:spcPct val="90000"/>
              </a:lnSpc>
              <a:spcBef>
                <a:spcPts val="1000"/>
              </a:spcBef>
              <a:spcAft>
                <a:spcPts val="0"/>
              </a:spcAft>
              <a:buClr>
                <a:srgbClr val="575047"/>
              </a:buClr>
              <a:buSzPts val="1400"/>
              <a:buFont typeface="Arial"/>
              <a:buChar char="•"/>
            </a:pPr>
            <a:r>
              <a:rPr b="0" lang="en-US" sz="1400"/>
              <a:t>Click to Update the form again to confirm all data/attachments provided with the form. </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26" name="Google Shape;126;p10"/>
          <p:cNvPicPr preferRelativeResize="0"/>
          <p:nvPr/>
        </p:nvPicPr>
        <p:blipFill rotWithShape="1">
          <a:blip r:embed="rId3">
            <a:alphaModFix/>
          </a:blip>
          <a:srcRect b="0" l="0" r="0" t="0"/>
          <a:stretch/>
        </p:blipFill>
        <p:spPr>
          <a:xfrm>
            <a:off x="642475" y="4027303"/>
            <a:ext cx="3568700" cy="800100"/>
          </a:xfrm>
          <a:prstGeom prst="rect">
            <a:avLst/>
          </a:prstGeom>
          <a:noFill/>
          <a:ln>
            <a:noFill/>
          </a:ln>
        </p:spPr>
      </p:pic>
      <p:pic>
        <p:nvPicPr>
          <p:cNvPr id="127" name="Google Shape;127;p10"/>
          <p:cNvPicPr preferRelativeResize="0"/>
          <p:nvPr/>
        </p:nvPicPr>
        <p:blipFill rotWithShape="1">
          <a:blip r:embed="rId4">
            <a:alphaModFix/>
          </a:blip>
          <a:srcRect b="0" l="0" r="0" t="0"/>
          <a:stretch/>
        </p:blipFill>
        <p:spPr>
          <a:xfrm>
            <a:off x="4377721" y="4014427"/>
            <a:ext cx="3768766" cy="825851"/>
          </a:xfrm>
          <a:prstGeom prst="rect">
            <a:avLst/>
          </a:prstGeom>
          <a:noFill/>
          <a:ln>
            <a:noFill/>
          </a:ln>
        </p:spPr>
      </p:pic>
      <p:pic>
        <p:nvPicPr>
          <p:cNvPr id="128" name="Google Shape;128;p10"/>
          <p:cNvPicPr preferRelativeResize="0"/>
          <p:nvPr/>
        </p:nvPicPr>
        <p:blipFill rotWithShape="1">
          <a:blip r:embed="rId5">
            <a:alphaModFix/>
          </a:blip>
          <a:srcRect b="0" l="0" r="0" t="0"/>
          <a:stretch/>
        </p:blipFill>
        <p:spPr>
          <a:xfrm>
            <a:off x="8313033" y="3986622"/>
            <a:ext cx="3805740" cy="1128737"/>
          </a:xfrm>
          <a:prstGeom prst="rect">
            <a:avLst/>
          </a:prstGeom>
          <a:noFill/>
          <a:ln>
            <a:noFill/>
          </a:ln>
        </p:spPr>
      </p:pic>
      <p:pic>
        <p:nvPicPr>
          <p:cNvPr id="129" name="Google Shape;129;p10"/>
          <p:cNvPicPr preferRelativeResize="0"/>
          <p:nvPr/>
        </p:nvPicPr>
        <p:blipFill rotWithShape="1">
          <a:blip r:embed="rId6">
            <a:alphaModFix/>
          </a:blip>
          <a:srcRect b="0" l="0" r="0" t="0"/>
          <a:stretch/>
        </p:blipFill>
        <p:spPr>
          <a:xfrm>
            <a:off x="750304" y="5074532"/>
            <a:ext cx="5511800" cy="1181100"/>
          </a:xfrm>
          <a:prstGeom prst="rect">
            <a:avLst/>
          </a:prstGeom>
          <a:noFill/>
          <a:ln>
            <a:noFill/>
          </a:ln>
        </p:spPr>
      </p:pic>
      <p:pic>
        <p:nvPicPr>
          <p:cNvPr id="130" name="Google Shape;130;p10"/>
          <p:cNvPicPr preferRelativeResize="0"/>
          <p:nvPr/>
        </p:nvPicPr>
        <p:blipFill rotWithShape="1">
          <a:blip r:embed="rId7">
            <a:alphaModFix/>
          </a:blip>
          <a:srcRect b="0" l="0" r="0" t="0"/>
          <a:stretch/>
        </p:blipFill>
        <p:spPr>
          <a:xfrm>
            <a:off x="6653353" y="5091654"/>
            <a:ext cx="2565400" cy="68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136" name="Google Shape;136;p11"/>
          <p:cNvSpPr txBox="1"/>
          <p:nvPr>
            <p:ph idx="1" type="body"/>
          </p:nvPr>
        </p:nvSpPr>
        <p:spPr>
          <a:xfrm>
            <a:off x="838200" y="1691472"/>
            <a:ext cx="10805933"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7. Once all forms are marked ready (i.e. with a green circle), click “Print Proposal” to view/print some or all the PDF forms w/attachments. </a:t>
            </a:r>
            <a:endParaRPr/>
          </a:p>
          <a:p>
            <a:pPr indent="0" lvl="0" marL="0" rtl="0" algn="l">
              <a:lnSpc>
                <a:spcPct val="90000"/>
              </a:lnSpc>
              <a:spcBef>
                <a:spcPts val="1000"/>
              </a:spcBef>
              <a:spcAft>
                <a:spcPts val="0"/>
              </a:spcAft>
              <a:buClr>
                <a:srgbClr val="575047"/>
              </a:buClr>
              <a:buSzPts val="1400"/>
              <a:buNone/>
            </a:pPr>
            <a:r>
              <a:rPr lang="en-US" sz="1400"/>
              <a:t>8. To navigate out of Fast Grant, click “Exit Fast Grant” under the Proposal Manager Section. </a:t>
            </a:r>
            <a:endParaRPr/>
          </a:p>
          <a:p>
            <a:pPr indent="0" lvl="0" marL="0" rtl="0" algn="l">
              <a:lnSpc>
                <a:spcPct val="90000"/>
              </a:lnSpc>
              <a:spcBef>
                <a:spcPts val="1000"/>
              </a:spcBef>
              <a:spcAft>
                <a:spcPts val="0"/>
              </a:spcAft>
              <a:buClr>
                <a:srgbClr val="575047"/>
              </a:buClr>
              <a:buSzPts val="1400"/>
              <a:buNone/>
            </a:pPr>
            <a:r>
              <a:rPr lang="en-US" sz="1400"/>
              <a:t>9. To navigate out of the proposal and exit SmartGrant, select the menu path of Back to Proposal Home 🡪 Back to Main Menu (selecting to save proposal when prompted) 🡪 Exit (at bottom of SmartGrant page). </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Managing Budget &amp; Burn Rate</a:t>
            </a:r>
            <a:endParaRPr/>
          </a:p>
        </p:txBody>
      </p:sp>
      <p:sp>
        <p:nvSpPr>
          <p:cNvPr id="142" name="Google Shape;142;p12"/>
          <p:cNvSpPr txBox="1"/>
          <p:nvPr>
            <p:ph idx="1" type="body"/>
          </p:nvPr>
        </p:nvSpPr>
        <p:spPr>
          <a:xfrm>
            <a:off x="838201" y="1691472"/>
            <a:ext cx="5638800"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1. </a:t>
            </a:r>
            <a:r>
              <a:rPr b="0" lang="en-US" sz="1400"/>
              <a:t>Find the award to be managed in the post-award (in red text) side of SmartGrant.</a:t>
            </a:r>
            <a:endParaRPr/>
          </a:p>
          <a:p>
            <a:pPr indent="-228600" lvl="1" marL="685800" rtl="0" algn="l">
              <a:lnSpc>
                <a:spcPct val="90000"/>
              </a:lnSpc>
              <a:spcBef>
                <a:spcPts val="500"/>
              </a:spcBef>
              <a:spcAft>
                <a:spcPts val="0"/>
              </a:spcAft>
              <a:buClr>
                <a:srgbClr val="575047"/>
              </a:buClr>
              <a:buSzPts val="1400"/>
              <a:buChar char="•"/>
            </a:pPr>
            <a:r>
              <a:rPr lang="en-US" sz="1400"/>
              <a:t>Award Functions 🡪 Update Awards 🡪 List Awards</a:t>
            </a:r>
            <a:endParaRPr/>
          </a:p>
          <a:p>
            <a:pPr indent="-228600" lvl="1" marL="685800" rtl="0" algn="l">
              <a:lnSpc>
                <a:spcPct val="90000"/>
              </a:lnSpc>
              <a:spcBef>
                <a:spcPts val="500"/>
              </a:spcBef>
              <a:spcAft>
                <a:spcPts val="0"/>
              </a:spcAft>
              <a:buClr>
                <a:srgbClr val="575047"/>
              </a:buClr>
              <a:buSzPts val="1400"/>
              <a:buChar char="•"/>
            </a:pPr>
            <a:r>
              <a:rPr lang="en-US" sz="1400"/>
              <a:t>Click “List” next to the Funded Research to bring up the full listing</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43" name="Google Shape;143;p12"/>
          <p:cNvPicPr preferRelativeResize="0"/>
          <p:nvPr/>
        </p:nvPicPr>
        <p:blipFill rotWithShape="1">
          <a:blip r:embed="rId3">
            <a:alphaModFix/>
          </a:blip>
          <a:srcRect b="0" l="0" r="0" t="0"/>
          <a:stretch/>
        </p:blipFill>
        <p:spPr>
          <a:xfrm>
            <a:off x="965201" y="2852965"/>
            <a:ext cx="5384800" cy="3263900"/>
          </a:xfrm>
          <a:prstGeom prst="rect">
            <a:avLst/>
          </a:prstGeom>
          <a:noFill/>
          <a:ln>
            <a:noFill/>
          </a:ln>
        </p:spPr>
      </p:pic>
      <p:sp>
        <p:nvSpPr>
          <p:cNvPr id="144" name="Google Shape;144;p12"/>
          <p:cNvSpPr txBox="1"/>
          <p:nvPr/>
        </p:nvSpPr>
        <p:spPr>
          <a:xfrm>
            <a:off x="6477001" y="1691472"/>
            <a:ext cx="5638800" cy="578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2. </a:t>
            </a:r>
            <a:r>
              <a:rPr b="0" i="0" lang="en-US" sz="1400" u="none" cap="none" strike="noStrike">
                <a:solidFill>
                  <a:srgbClr val="575047"/>
                </a:solidFill>
                <a:latin typeface="Arial"/>
                <a:ea typeface="Arial"/>
                <a:cs typeface="Arial"/>
                <a:sym typeface="Arial"/>
              </a:rPr>
              <a:t>To access specifics on an award, click on the blue ID number on the left.</a:t>
            </a:r>
            <a:endParaRPr/>
          </a:p>
          <a:p>
            <a:pPr indent="0" lvl="0" marL="0" marR="0" rtl="0" algn="l">
              <a:lnSpc>
                <a:spcPct val="90000"/>
              </a:lnSpc>
              <a:spcBef>
                <a:spcPts val="100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 </a:t>
            </a:r>
            <a:endParaRPr/>
          </a:p>
          <a:p>
            <a:pPr indent="0" lvl="0" marL="0" marR="0" rtl="0" algn="l">
              <a:lnSpc>
                <a:spcPct val="90000"/>
              </a:lnSpc>
              <a:spcBef>
                <a:spcPts val="1000"/>
              </a:spcBef>
              <a:spcAft>
                <a:spcPts val="0"/>
              </a:spcAft>
              <a:buClr>
                <a:srgbClr val="575047"/>
              </a:buClr>
              <a:buSzPts val="1400"/>
              <a:buFont typeface="Arial"/>
              <a:buNone/>
            </a:pPr>
            <a:r>
              <a:t/>
            </a:r>
            <a:endParaRPr b="1" i="0" sz="1400" u="none" cap="none" strike="noStrike">
              <a:solidFill>
                <a:srgbClr val="575047"/>
              </a:solidFill>
              <a:latin typeface="Arial"/>
              <a:ea typeface="Arial"/>
              <a:cs typeface="Arial"/>
              <a:sym typeface="Arial"/>
            </a:endParaRPr>
          </a:p>
        </p:txBody>
      </p:sp>
      <p:pic>
        <p:nvPicPr>
          <p:cNvPr id="145" name="Google Shape;145;p12"/>
          <p:cNvPicPr preferRelativeResize="0"/>
          <p:nvPr/>
        </p:nvPicPr>
        <p:blipFill rotWithShape="1">
          <a:blip r:embed="rId4">
            <a:alphaModFix/>
          </a:blip>
          <a:srcRect b="0" l="0" r="0" t="0"/>
          <a:stretch/>
        </p:blipFill>
        <p:spPr>
          <a:xfrm>
            <a:off x="6669314" y="2852965"/>
            <a:ext cx="5384801" cy="215737"/>
          </a:xfrm>
          <a:prstGeom prst="rect">
            <a:avLst/>
          </a:prstGeom>
          <a:noFill/>
          <a:ln>
            <a:noFill/>
          </a:ln>
        </p:spPr>
      </p:pic>
      <p:pic>
        <p:nvPicPr>
          <p:cNvPr id="146" name="Google Shape;146;p12"/>
          <p:cNvPicPr preferRelativeResize="0"/>
          <p:nvPr/>
        </p:nvPicPr>
        <p:blipFill rotWithShape="1">
          <a:blip r:embed="rId5">
            <a:alphaModFix/>
          </a:blip>
          <a:srcRect b="0" l="0" r="0" t="0"/>
          <a:stretch/>
        </p:blipFill>
        <p:spPr>
          <a:xfrm>
            <a:off x="6712857" y="3236128"/>
            <a:ext cx="5446487" cy="3578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Managing Budget &amp; Burn Rate</a:t>
            </a:r>
            <a:endParaRPr/>
          </a:p>
        </p:txBody>
      </p:sp>
      <p:sp>
        <p:nvSpPr>
          <p:cNvPr id="152" name="Google Shape;152;p13"/>
          <p:cNvSpPr txBox="1"/>
          <p:nvPr>
            <p:ph idx="1" type="body"/>
          </p:nvPr>
        </p:nvSpPr>
        <p:spPr>
          <a:xfrm>
            <a:off x="838201" y="1691472"/>
            <a:ext cx="5638800"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3. </a:t>
            </a:r>
            <a:r>
              <a:rPr b="0" lang="en-US" sz="1400"/>
              <a:t>Find the award to be managed in the post-award (in red text) side of SmartGrant.</a:t>
            </a:r>
            <a:endParaRPr/>
          </a:p>
          <a:p>
            <a:pPr indent="-228600" lvl="1" marL="685800" rtl="0" algn="l">
              <a:lnSpc>
                <a:spcPct val="90000"/>
              </a:lnSpc>
              <a:spcBef>
                <a:spcPts val="500"/>
              </a:spcBef>
              <a:spcAft>
                <a:spcPts val="0"/>
              </a:spcAft>
              <a:buClr>
                <a:srgbClr val="575047"/>
              </a:buClr>
              <a:buSzPts val="1400"/>
              <a:buChar char="•"/>
            </a:pPr>
            <a:r>
              <a:rPr lang="en-US" sz="1400"/>
              <a:t>Award Functions 🡪 Update Awards 🡪 List Awards</a:t>
            </a:r>
            <a:endParaRPr/>
          </a:p>
          <a:p>
            <a:pPr indent="-228600" lvl="1" marL="685800" rtl="0" algn="l">
              <a:lnSpc>
                <a:spcPct val="90000"/>
              </a:lnSpc>
              <a:spcBef>
                <a:spcPts val="500"/>
              </a:spcBef>
              <a:spcAft>
                <a:spcPts val="0"/>
              </a:spcAft>
              <a:buClr>
                <a:srgbClr val="575047"/>
              </a:buClr>
              <a:buSzPts val="1400"/>
              <a:buChar char="•"/>
            </a:pPr>
            <a:r>
              <a:rPr lang="en-US" sz="1400"/>
              <a:t>Click “List” next to the Funded Research to bring up the full listing</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53" name="Google Shape;153;p13"/>
          <p:cNvPicPr preferRelativeResize="0"/>
          <p:nvPr/>
        </p:nvPicPr>
        <p:blipFill rotWithShape="1">
          <a:blip r:embed="rId3">
            <a:alphaModFix/>
          </a:blip>
          <a:srcRect b="0" l="0" r="0" t="0"/>
          <a:stretch/>
        </p:blipFill>
        <p:spPr>
          <a:xfrm>
            <a:off x="965201" y="2852965"/>
            <a:ext cx="5384800" cy="3263900"/>
          </a:xfrm>
          <a:prstGeom prst="rect">
            <a:avLst/>
          </a:prstGeom>
          <a:noFill/>
          <a:ln>
            <a:noFill/>
          </a:ln>
        </p:spPr>
      </p:pic>
      <p:sp>
        <p:nvSpPr>
          <p:cNvPr id="154" name="Google Shape;154;p13"/>
          <p:cNvSpPr txBox="1"/>
          <p:nvPr/>
        </p:nvSpPr>
        <p:spPr>
          <a:xfrm>
            <a:off x="6477001" y="1691472"/>
            <a:ext cx="5638800" cy="578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4. </a:t>
            </a:r>
            <a:r>
              <a:rPr b="0" i="0" lang="en-US" sz="1400" u="none" cap="none" strike="noStrike">
                <a:solidFill>
                  <a:srgbClr val="575047"/>
                </a:solidFill>
                <a:latin typeface="Arial"/>
                <a:ea typeface="Arial"/>
                <a:cs typeface="Arial"/>
                <a:sym typeface="Arial"/>
              </a:rPr>
              <a:t>To access specifics on an award, click on the blue ID number on the left.</a:t>
            </a:r>
            <a:endParaRPr/>
          </a:p>
          <a:p>
            <a:pPr indent="0" lvl="0" marL="0" marR="0" rtl="0" algn="l">
              <a:lnSpc>
                <a:spcPct val="90000"/>
              </a:lnSpc>
              <a:spcBef>
                <a:spcPts val="100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 </a:t>
            </a:r>
            <a:endParaRPr/>
          </a:p>
          <a:p>
            <a:pPr indent="0" lvl="0" marL="0" marR="0" rtl="0" algn="l">
              <a:lnSpc>
                <a:spcPct val="90000"/>
              </a:lnSpc>
              <a:spcBef>
                <a:spcPts val="1000"/>
              </a:spcBef>
              <a:spcAft>
                <a:spcPts val="0"/>
              </a:spcAft>
              <a:buClr>
                <a:srgbClr val="575047"/>
              </a:buClr>
              <a:buSzPts val="1400"/>
              <a:buFont typeface="Arial"/>
              <a:buNone/>
            </a:pPr>
            <a:r>
              <a:t/>
            </a:r>
            <a:endParaRPr b="1" i="0" sz="1400" u="none" cap="none" strike="noStrike">
              <a:solidFill>
                <a:srgbClr val="575047"/>
              </a:solidFill>
              <a:latin typeface="Arial"/>
              <a:ea typeface="Arial"/>
              <a:cs typeface="Arial"/>
              <a:sym typeface="Arial"/>
            </a:endParaRPr>
          </a:p>
        </p:txBody>
      </p:sp>
      <p:pic>
        <p:nvPicPr>
          <p:cNvPr id="155" name="Google Shape;155;p13"/>
          <p:cNvPicPr preferRelativeResize="0"/>
          <p:nvPr/>
        </p:nvPicPr>
        <p:blipFill rotWithShape="1">
          <a:blip r:embed="rId4">
            <a:alphaModFix/>
          </a:blip>
          <a:srcRect b="0" l="0" r="0" t="0"/>
          <a:stretch/>
        </p:blipFill>
        <p:spPr>
          <a:xfrm>
            <a:off x="6560454" y="2188935"/>
            <a:ext cx="5384801" cy="215737"/>
          </a:xfrm>
          <a:prstGeom prst="rect">
            <a:avLst/>
          </a:prstGeom>
          <a:noFill/>
          <a:ln>
            <a:noFill/>
          </a:ln>
        </p:spPr>
      </p:pic>
      <p:pic>
        <p:nvPicPr>
          <p:cNvPr id="156" name="Google Shape;156;p13"/>
          <p:cNvPicPr preferRelativeResize="0"/>
          <p:nvPr/>
        </p:nvPicPr>
        <p:blipFill rotWithShape="1">
          <a:blip r:embed="rId5">
            <a:alphaModFix/>
          </a:blip>
          <a:srcRect b="0" l="0" r="0" t="0"/>
          <a:stretch/>
        </p:blipFill>
        <p:spPr>
          <a:xfrm>
            <a:off x="6603997" y="2572098"/>
            <a:ext cx="5446487" cy="357862"/>
          </a:xfrm>
          <a:prstGeom prst="rect">
            <a:avLst/>
          </a:prstGeom>
          <a:noFill/>
          <a:ln>
            <a:noFill/>
          </a:ln>
        </p:spPr>
      </p:pic>
      <p:pic>
        <p:nvPicPr>
          <p:cNvPr id="157" name="Google Shape;157;p13"/>
          <p:cNvPicPr preferRelativeResize="0"/>
          <p:nvPr/>
        </p:nvPicPr>
        <p:blipFill rotWithShape="1">
          <a:blip r:embed="rId6">
            <a:alphaModFix/>
          </a:blip>
          <a:srcRect b="0" l="0" r="0" t="0"/>
          <a:stretch/>
        </p:blipFill>
        <p:spPr>
          <a:xfrm>
            <a:off x="8597368" y="2984390"/>
            <a:ext cx="2495545" cy="3760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Managing Budget &amp; Burn Rate</a:t>
            </a:r>
            <a:endParaRPr/>
          </a:p>
        </p:txBody>
      </p:sp>
      <p:sp>
        <p:nvSpPr>
          <p:cNvPr id="163" name="Google Shape;163;p14"/>
          <p:cNvSpPr txBox="1"/>
          <p:nvPr>
            <p:ph idx="1" type="body"/>
          </p:nvPr>
        </p:nvSpPr>
        <p:spPr>
          <a:xfrm>
            <a:off x="838201" y="1691472"/>
            <a:ext cx="5638800"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5. </a:t>
            </a:r>
            <a:r>
              <a:rPr b="0" lang="en-US" sz="1400"/>
              <a:t>In the top menu, under “Accounting,” select “Index Summary”</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sp>
        <p:nvSpPr>
          <p:cNvPr id="164" name="Google Shape;164;p14"/>
          <p:cNvSpPr txBox="1"/>
          <p:nvPr/>
        </p:nvSpPr>
        <p:spPr>
          <a:xfrm>
            <a:off x="6477001" y="1691472"/>
            <a:ext cx="5638800" cy="5783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6. </a:t>
            </a:r>
            <a:r>
              <a:rPr b="0" i="0" lang="en-US" sz="1400" u="none" cap="none" strike="noStrike">
                <a:solidFill>
                  <a:srgbClr val="575047"/>
                </a:solidFill>
                <a:latin typeface="Arial"/>
                <a:ea typeface="Arial"/>
                <a:cs typeface="Arial"/>
                <a:sym typeface="Arial"/>
              </a:rPr>
              <a:t>This will display the Index Summary View. Select the index number to view. </a:t>
            </a:r>
            <a:endParaRPr/>
          </a:p>
          <a:p>
            <a:pPr indent="0" lvl="0" marL="0" marR="0" rtl="0" algn="l">
              <a:lnSpc>
                <a:spcPct val="90000"/>
              </a:lnSpc>
              <a:spcBef>
                <a:spcPts val="100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 </a:t>
            </a:r>
            <a:endParaRPr/>
          </a:p>
        </p:txBody>
      </p:sp>
      <p:pic>
        <p:nvPicPr>
          <p:cNvPr id="165" name="Google Shape;165;p14"/>
          <p:cNvPicPr preferRelativeResize="0"/>
          <p:nvPr/>
        </p:nvPicPr>
        <p:blipFill rotWithShape="1">
          <a:blip r:embed="rId3">
            <a:alphaModFix/>
          </a:blip>
          <a:srcRect b="0" l="0" r="0" t="0"/>
          <a:stretch/>
        </p:blipFill>
        <p:spPr>
          <a:xfrm>
            <a:off x="838201" y="2178142"/>
            <a:ext cx="5105044" cy="3177629"/>
          </a:xfrm>
          <a:prstGeom prst="rect">
            <a:avLst/>
          </a:prstGeom>
          <a:noFill/>
          <a:ln>
            <a:noFill/>
          </a:ln>
        </p:spPr>
      </p:pic>
      <p:pic>
        <p:nvPicPr>
          <p:cNvPr id="166" name="Google Shape;166;p14"/>
          <p:cNvPicPr preferRelativeResize="0"/>
          <p:nvPr/>
        </p:nvPicPr>
        <p:blipFill rotWithShape="1">
          <a:blip r:embed="rId4">
            <a:alphaModFix/>
          </a:blip>
          <a:srcRect b="0" l="0" r="0" t="0"/>
          <a:stretch/>
        </p:blipFill>
        <p:spPr>
          <a:xfrm>
            <a:off x="6365909" y="2168458"/>
            <a:ext cx="5545905" cy="2130397"/>
          </a:xfrm>
          <a:prstGeom prst="rect">
            <a:avLst/>
          </a:prstGeom>
          <a:noFill/>
          <a:ln>
            <a:noFill/>
          </a:ln>
        </p:spPr>
      </p:pic>
      <p:sp>
        <p:nvSpPr>
          <p:cNvPr id="167" name="Google Shape;167;p14"/>
          <p:cNvSpPr/>
          <p:nvPr/>
        </p:nvSpPr>
        <p:spPr>
          <a:xfrm>
            <a:off x="6477001" y="3554360"/>
            <a:ext cx="435428" cy="212595"/>
          </a:xfrm>
          <a:prstGeom prst="rect">
            <a:avLst/>
          </a:prstGeom>
          <a:noFill/>
          <a:ln cap="flat" cmpd="sng" w="222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Managing Budget &amp; Burn Rate</a:t>
            </a:r>
            <a:endParaRPr/>
          </a:p>
        </p:txBody>
      </p:sp>
      <p:sp>
        <p:nvSpPr>
          <p:cNvPr id="173" name="Google Shape;173;p15"/>
          <p:cNvSpPr txBox="1"/>
          <p:nvPr>
            <p:ph idx="1" type="body"/>
          </p:nvPr>
        </p:nvSpPr>
        <p:spPr>
          <a:xfrm>
            <a:off x="838200" y="1691472"/>
            <a:ext cx="10842523"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7. Here, view sub-code overviews, including burn rates. To view further detail and transactions, select a sub-code. There are filter options for Budget Periods and Date Ranges, if necessary.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74" name="Google Shape;174;p15"/>
          <p:cNvPicPr preferRelativeResize="0"/>
          <p:nvPr/>
        </p:nvPicPr>
        <p:blipFill rotWithShape="1">
          <a:blip r:embed="rId3">
            <a:alphaModFix/>
          </a:blip>
          <a:srcRect b="0" l="0" r="0" t="0"/>
          <a:stretch/>
        </p:blipFill>
        <p:spPr>
          <a:xfrm>
            <a:off x="838200" y="2269834"/>
            <a:ext cx="6606006" cy="3614453"/>
          </a:xfrm>
          <a:prstGeom prst="rect">
            <a:avLst/>
          </a:prstGeom>
          <a:noFill/>
          <a:ln>
            <a:noFill/>
          </a:ln>
        </p:spPr>
      </p:pic>
      <p:pic>
        <p:nvPicPr>
          <p:cNvPr id="175" name="Google Shape;175;p15"/>
          <p:cNvPicPr preferRelativeResize="0"/>
          <p:nvPr/>
        </p:nvPicPr>
        <p:blipFill rotWithShape="1">
          <a:blip r:embed="rId4">
            <a:alphaModFix/>
          </a:blip>
          <a:srcRect b="0" l="0" r="0" t="0"/>
          <a:stretch/>
        </p:blipFill>
        <p:spPr>
          <a:xfrm>
            <a:off x="7610170" y="2269834"/>
            <a:ext cx="4217736" cy="36144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Login to SmartGrant</a:t>
            </a:r>
            <a:endParaRPr/>
          </a:p>
        </p:txBody>
      </p:sp>
      <p:sp>
        <p:nvSpPr>
          <p:cNvPr id="55" name="Google Shape;55;p2"/>
          <p:cNvSpPr txBox="1"/>
          <p:nvPr>
            <p:ph idx="1" type="body"/>
          </p:nvPr>
        </p:nvSpPr>
        <p:spPr>
          <a:xfrm>
            <a:off x="838200" y="1825625"/>
            <a:ext cx="5090652" cy="5783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75047"/>
              </a:buClr>
              <a:buSzPts val="1400"/>
              <a:buNone/>
            </a:pPr>
            <a:r>
              <a:rPr lang="en-US" sz="1400"/>
              <a:t>1. Access SmartGrant via the eWeber application</a:t>
            </a:r>
            <a:endParaRPr/>
          </a:p>
          <a:p>
            <a:pPr indent="0" lvl="0" marL="0" rtl="0" algn="l">
              <a:lnSpc>
                <a:spcPct val="90000"/>
              </a:lnSpc>
              <a:spcBef>
                <a:spcPts val="1000"/>
              </a:spcBef>
              <a:spcAft>
                <a:spcPts val="0"/>
              </a:spcAft>
              <a:buClr>
                <a:srgbClr val="575047"/>
              </a:buClr>
              <a:buSzPts val="1400"/>
              <a:buNone/>
            </a:pPr>
            <a:r>
              <a:t/>
            </a:r>
            <a:endParaRPr sz="1400"/>
          </a:p>
          <a:p>
            <a:pPr indent="0" lvl="0" marL="0" rtl="0" algn="l">
              <a:lnSpc>
                <a:spcPct val="90000"/>
              </a:lnSpc>
              <a:spcBef>
                <a:spcPts val="1000"/>
              </a:spcBef>
              <a:spcAft>
                <a:spcPts val="0"/>
              </a:spcAft>
              <a:buClr>
                <a:srgbClr val="575047"/>
              </a:buClr>
              <a:buSzPts val="1400"/>
              <a:buNone/>
            </a:pPr>
            <a:r>
              <a:t/>
            </a:r>
            <a:endParaRPr sz="1400"/>
          </a:p>
        </p:txBody>
      </p:sp>
      <p:pic>
        <p:nvPicPr>
          <p:cNvPr id="56" name="Google Shape;56;p2"/>
          <p:cNvPicPr preferRelativeResize="0"/>
          <p:nvPr/>
        </p:nvPicPr>
        <p:blipFill rotWithShape="1">
          <a:blip r:embed="rId3">
            <a:alphaModFix/>
          </a:blip>
          <a:srcRect b="0" l="0" r="0" t="0"/>
          <a:stretch/>
        </p:blipFill>
        <p:spPr>
          <a:xfrm>
            <a:off x="838200" y="2694393"/>
            <a:ext cx="4766187" cy="2832734"/>
          </a:xfrm>
          <a:prstGeom prst="rect">
            <a:avLst/>
          </a:prstGeom>
          <a:noFill/>
          <a:ln>
            <a:noFill/>
          </a:ln>
        </p:spPr>
      </p:pic>
      <p:sp>
        <p:nvSpPr>
          <p:cNvPr id="57" name="Google Shape;57;p2"/>
          <p:cNvSpPr txBox="1"/>
          <p:nvPr/>
        </p:nvSpPr>
        <p:spPr>
          <a:xfrm>
            <a:off x="6587616" y="1735660"/>
            <a:ext cx="4766186" cy="84678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2. Click the “Weber State University” icon on the bottom right and sign in using your WSU login credentials—Duo approval will be required</a:t>
            </a:r>
            <a:endParaRPr/>
          </a:p>
        </p:txBody>
      </p:sp>
      <p:pic>
        <p:nvPicPr>
          <p:cNvPr id="58" name="Google Shape;58;p2"/>
          <p:cNvPicPr preferRelativeResize="0"/>
          <p:nvPr/>
        </p:nvPicPr>
        <p:blipFill rotWithShape="1">
          <a:blip r:embed="rId4">
            <a:alphaModFix/>
          </a:blip>
          <a:srcRect b="0" l="0" r="0" t="0"/>
          <a:stretch/>
        </p:blipFill>
        <p:spPr>
          <a:xfrm>
            <a:off x="6604000" y="2662695"/>
            <a:ext cx="4749800" cy="321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Accessing Your Proposals</a:t>
            </a:r>
            <a:endParaRPr/>
          </a:p>
        </p:txBody>
      </p:sp>
      <p:sp>
        <p:nvSpPr>
          <p:cNvPr id="64" name="Google Shape;64;p3"/>
          <p:cNvSpPr txBox="1"/>
          <p:nvPr>
            <p:ph idx="1" type="body"/>
          </p:nvPr>
        </p:nvSpPr>
        <p:spPr>
          <a:xfrm>
            <a:off x="838200" y="1825625"/>
            <a:ext cx="5090652" cy="5783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75047"/>
              </a:buClr>
              <a:buSzPts val="1400"/>
              <a:buNone/>
            </a:pPr>
            <a:r>
              <a:rPr lang="en-US" sz="1400"/>
              <a:t>1. Select in the menu “Get Proposals” 🡪 “List Proposals”</a:t>
            </a:r>
            <a:endParaRPr sz="1400"/>
          </a:p>
          <a:p>
            <a:pPr indent="0" lvl="0" marL="0" rtl="0" algn="l">
              <a:lnSpc>
                <a:spcPct val="90000"/>
              </a:lnSpc>
              <a:spcBef>
                <a:spcPts val="1000"/>
              </a:spcBef>
              <a:spcAft>
                <a:spcPts val="0"/>
              </a:spcAft>
              <a:buClr>
                <a:srgbClr val="575047"/>
              </a:buClr>
              <a:buSzPts val="1400"/>
              <a:buNone/>
            </a:pPr>
            <a:r>
              <a:t/>
            </a:r>
            <a:endParaRPr sz="1400"/>
          </a:p>
          <a:p>
            <a:pPr indent="0" lvl="0" marL="0" rtl="0" algn="l">
              <a:lnSpc>
                <a:spcPct val="90000"/>
              </a:lnSpc>
              <a:spcBef>
                <a:spcPts val="1000"/>
              </a:spcBef>
              <a:spcAft>
                <a:spcPts val="0"/>
              </a:spcAft>
              <a:buClr>
                <a:srgbClr val="575047"/>
              </a:buClr>
              <a:buSzPts val="1400"/>
              <a:buNone/>
            </a:pPr>
            <a:r>
              <a:t/>
            </a:r>
            <a:endParaRPr sz="1400"/>
          </a:p>
        </p:txBody>
      </p:sp>
      <p:sp>
        <p:nvSpPr>
          <p:cNvPr id="65" name="Google Shape;65;p3"/>
          <p:cNvSpPr txBox="1"/>
          <p:nvPr/>
        </p:nvSpPr>
        <p:spPr>
          <a:xfrm>
            <a:off x="6587614" y="1825625"/>
            <a:ext cx="4766186" cy="84678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2. The Proposal List Manager screen will display</a:t>
            </a:r>
            <a:endParaRPr/>
          </a:p>
        </p:txBody>
      </p:sp>
      <p:pic>
        <p:nvPicPr>
          <p:cNvPr id="66" name="Google Shape;66;p3"/>
          <p:cNvPicPr preferRelativeResize="0"/>
          <p:nvPr/>
        </p:nvPicPr>
        <p:blipFill rotWithShape="1">
          <a:blip r:embed="rId3">
            <a:alphaModFix/>
          </a:blip>
          <a:srcRect b="0" l="0" r="0" t="0"/>
          <a:stretch/>
        </p:blipFill>
        <p:spPr>
          <a:xfrm>
            <a:off x="838200" y="2813050"/>
            <a:ext cx="5169366" cy="1921182"/>
          </a:xfrm>
          <a:prstGeom prst="rect">
            <a:avLst/>
          </a:prstGeom>
          <a:noFill/>
          <a:ln>
            <a:noFill/>
          </a:ln>
        </p:spPr>
      </p:pic>
      <p:pic>
        <p:nvPicPr>
          <p:cNvPr id="67" name="Google Shape;67;p3"/>
          <p:cNvPicPr preferRelativeResize="0"/>
          <p:nvPr/>
        </p:nvPicPr>
        <p:blipFill rotWithShape="1">
          <a:blip r:embed="rId4">
            <a:alphaModFix/>
          </a:blip>
          <a:srcRect b="0" l="0" r="0" t="0"/>
          <a:stretch/>
        </p:blipFill>
        <p:spPr>
          <a:xfrm>
            <a:off x="6553206" y="2813050"/>
            <a:ext cx="5397500" cy="2374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Accessing Your Proposals</a:t>
            </a:r>
            <a:endParaRPr/>
          </a:p>
        </p:txBody>
      </p:sp>
      <p:sp>
        <p:nvSpPr>
          <p:cNvPr id="73" name="Google Shape;73;p4"/>
          <p:cNvSpPr txBox="1"/>
          <p:nvPr>
            <p:ph idx="1" type="body"/>
          </p:nvPr>
        </p:nvSpPr>
        <p:spPr>
          <a:xfrm>
            <a:off x="838198" y="1735660"/>
            <a:ext cx="5090652" cy="5783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75047"/>
              </a:buClr>
              <a:buSzPts val="1400"/>
              <a:buNone/>
            </a:pPr>
            <a:r>
              <a:rPr lang="en-US" sz="1400"/>
              <a:t>3. Click the “List” tab</a:t>
            </a:r>
            <a:endParaRPr/>
          </a:p>
          <a:p>
            <a:pPr indent="0" lvl="0" marL="0" rtl="0" algn="l">
              <a:lnSpc>
                <a:spcPct val="90000"/>
              </a:lnSpc>
              <a:spcBef>
                <a:spcPts val="1000"/>
              </a:spcBef>
              <a:spcAft>
                <a:spcPts val="0"/>
              </a:spcAft>
              <a:buClr>
                <a:srgbClr val="575047"/>
              </a:buClr>
              <a:buSzPts val="1400"/>
              <a:buNone/>
            </a:pPr>
            <a:r>
              <a:t/>
            </a:r>
            <a:endParaRPr sz="1400"/>
          </a:p>
          <a:p>
            <a:pPr indent="0" lvl="0" marL="0" rtl="0" algn="l">
              <a:lnSpc>
                <a:spcPct val="90000"/>
              </a:lnSpc>
              <a:spcBef>
                <a:spcPts val="1000"/>
              </a:spcBef>
              <a:spcAft>
                <a:spcPts val="0"/>
              </a:spcAft>
              <a:buClr>
                <a:srgbClr val="575047"/>
              </a:buClr>
              <a:buSzPts val="1400"/>
              <a:buNone/>
            </a:pPr>
            <a:r>
              <a:t/>
            </a:r>
            <a:endParaRPr sz="1400"/>
          </a:p>
        </p:txBody>
      </p:sp>
      <p:sp>
        <p:nvSpPr>
          <p:cNvPr id="74" name="Google Shape;74;p4"/>
          <p:cNvSpPr txBox="1"/>
          <p:nvPr/>
        </p:nvSpPr>
        <p:spPr>
          <a:xfrm>
            <a:off x="6587615" y="1735660"/>
            <a:ext cx="5090651" cy="16933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4. Proposals are listed by descending GPID number (or grant proposal identification number). A GPID with the symbol next to it indicates a federal submission to Grants.gov. If the GPID number is known, locate the GPID in list and click on the GPID to open the proposal. If the GPID number is not known, hover your mouse over the GPID to see the proposal title. </a:t>
            </a:r>
            <a:endParaRPr/>
          </a:p>
          <a:p>
            <a:pPr indent="0" lvl="0" marL="0" marR="0" rtl="0" algn="l">
              <a:lnSpc>
                <a:spcPct val="90000"/>
              </a:lnSpc>
              <a:spcBef>
                <a:spcPts val="1000"/>
              </a:spcBef>
              <a:spcAft>
                <a:spcPts val="0"/>
              </a:spcAft>
              <a:buClr>
                <a:srgbClr val="575047"/>
              </a:buClr>
              <a:buSzPts val="1400"/>
              <a:buFont typeface="Arial"/>
              <a:buNone/>
            </a:pPr>
            <a:r>
              <a:t/>
            </a:r>
            <a:endParaRPr b="1" i="0" sz="1400" u="none" cap="none" strike="noStrike">
              <a:solidFill>
                <a:srgbClr val="575047"/>
              </a:solidFill>
              <a:latin typeface="Arial"/>
              <a:ea typeface="Arial"/>
              <a:cs typeface="Arial"/>
              <a:sym typeface="Arial"/>
            </a:endParaRPr>
          </a:p>
        </p:txBody>
      </p:sp>
      <p:pic>
        <p:nvPicPr>
          <p:cNvPr id="75" name="Google Shape;75;p4"/>
          <p:cNvPicPr preferRelativeResize="0"/>
          <p:nvPr/>
        </p:nvPicPr>
        <p:blipFill rotWithShape="1">
          <a:blip r:embed="rId3">
            <a:alphaModFix/>
          </a:blip>
          <a:srcRect b="0" l="0" r="0" t="0"/>
          <a:stretch/>
        </p:blipFill>
        <p:spPr>
          <a:xfrm>
            <a:off x="838198" y="2403987"/>
            <a:ext cx="5461000" cy="2971800"/>
          </a:xfrm>
          <a:prstGeom prst="rect">
            <a:avLst/>
          </a:prstGeom>
          <a:noFill/>
          <a:ln>
            <a:noFill/>
          </a:ln>
        </p:spPr>
      </p:pic>
      <p:pic>
        <p:nvPicPr>
          <p:cNvPr id="76" name="Google Shape;76;p4"/>
          <p:cNvPicPr preferRelativeResize="0"/>
          <p:nvPr/>
        </p:nvPicPr>
        <p:blipFill rotWithShape="1">
          <a:blip r:embed="rId4">
            <a:alphaModFix/>
          </a:blip>
          <a:srcRect b="0" l="0" r="0" t="0"/>
          <a:stretch/>
        </p:blipFill>
        <p:spPr>
          <a:xfrm>
            <a:off x="11351134" y="1931374"/>
            <a:ext cx="241300" cy="241300"/>
          </a:xfrm>
          <a:prstGeom prst="rect">
            <a:avLst/>
          </a:prstGeom>
          <a:noFill/>
          <a:ln>
            <a:noFill/>
          </a:ln>
        </p:spPr>
      </p:pic>
      <p:pic>
        <p:nvPicPr>
          <p:cNvPr id="77" name="Google Shape;77;p4"/>
          <p:cNvPicPr preferRelativeResize="0"/>
          <p:nvPr/>
        </p:nvPicPr>
        <p:blipFill rotWithShape="1">
          <a:blip r:embed="rId5">
            <a:alphaModFix/>
          </a:blip>
          <a:srcRect b="0" l="0" r="0" t="0"/>
          <a:stretch/>
        </p:blipFill>
        <p:spPr>
          <a:xfrm>
            <a:off x="6587615" y="3362837"/>
            <a:ext cx="5456792" cy="201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Accessing Your Proposals</a:t>
            </a:r>
            <a:endParaRPr/>
          </a:p>
        </p:txBody>
      </p:sp>
      <p:sp>
        <p:nvSpPr>
          <p:cNvPr id="83" name="Google Shape;83;p5"/>
          <p:cNvSpPr txBox="1"/>
          <p:nvPr>
            <p:ph idx="1" type="body"/>
          </p:nvPr>
        </p:nvSpPr>
        <p:spPr>
          <a:xfrm>
            <a:off x="838200" y="1825625"/>
            <a:ext cx="11211232" cy="5783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75047"/>
              </a:buClr>
              <a:buSzPts val="1400"/>
              <a:buNone/>
            </a:pPr>
            <a:r>
              <a:rPr lang="en-US" sz="1400"/>
              <a:t>5. Upon clicking a GPID, the proposal will open and the SmartGrant Create/Update Proposal screen will display. </a:t>
            </a:r>
            <a:endParaRPr/>
          </a:p>
          <a:p>
            <a:pPr indent="0" lvl="0" marL="0" rtl="0" algn="l">
              <a:lnSpc>
                <a:spcPct val="90000"/>
              </a:lnSpc>
              <a:spcBef>
                <a:spcPts val="1000"/>
              </a:spcBef>
              <a:spcAft>
                <a:spcPts val="0"/>
              </a:spcAft>
              <a:buClr>
                <a:srgbClr val="575047"/>
              </a:buClr>
              <a:buSzPts val="1400"/>
              <a:buNone/>
            </a:pPr>
            <a:r>
              <a:t/>
            </a:r>
            <a:endParaRPr sz="1400"/>
          </a:p>
          <a:p>
            <a:pPr indent="0" lvl="0" marL="0" rtl="0" algn="l">
              <a:lnSpc>
                <a:spcPct val="90000"/>
              </a:lnSpc>
              <a:spcBef>
                <a:spcPts val="1000"/>
              </a:spcBef>
              <a:spcAft>
                <a:spcPts val="0"/>
              </a:spcAft>
              <a:buClr>
                <a:srgbClr val="575047"/>
              </a:buClr>
              <a:buSzPts val="1400"/>
              <a:buNone/>
            </a:pPr>
            <a:r>
              <a:t/>
            </a:r>
            <a:endParaRPr sz="1400"/>
          </a:p>
        </p:txBody>
      </p:sp>
      <p:pic>
        <p:nvPicPr>
          <p:cNvPr id="84" name="Google Shape;84;p5"/>
          <p:cNvPicPr preferRelativeResize="0"/>
          <p:nvPr/>
        </p:nvPicPr>
        <p:blipFill rotWithShape="1">
          <a:blip r:embed="rId3">
            <a:alphaModFix/>
          </a:blip>
          <a:srcRect b="0" l="0" r="0" t="0"/>
          <a:stretch/>
        </p:blipFill>
        <p:spPr>
          <a:xfrm>
            <a:off x="968682" y="2582330"/>
            <a:ext cx="4635704" cy="29762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90" name="Google Shape;90;p6"/>
          <p:cNvSpPr txBox="1"/>
          <p:nvPr/>
        </p:nvSpPr>
        <p:spPr>
          <a:xfrm>
            <a:off x="1005349" y="1859382"/>
            <a:ext cx="5090651" cy="16933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1. Open your GPID. To access the federal forms, select the menu path of “Submittal Processes” 🡪 “Print Forms” </a:t>
            </a:r>
            <a:endParaRPr/>
          </a:p>
          <a:p>
            <a:pPr indent="0" lvl="0" marL="0" marR="0" rtl="0" algn="l">
              <a:lnSpc>
                <a:spcPct val="90000"/>
              </a:lnSpc>
              <a:spcBef>
                <a:spcPts val="1000"/>
              </a:spcBef>
              <a:spcAft>
                <a:spcPts val="0"/>
              </a:spcAft>
              <a:buClr>
                <a:srgbClr val="575047"/>
              </a:buClr>
              <a:buSzPts val="1400"/>
              <a:buFont typeface="Arial"/>
              <a:buNone/>
            </a:pPr>
            <a:r>
              <a:t/>
            </a:r>
            <a:endParaRPr b="1" i="0" sz="1400" u="none" cap="none" strike="noStrike">
              <a:solidFill>
                <a:srgbClr val="575047"/>
              </a:solidFill>
              <a:latin typeface="Arial"/>
              <a:ea typeface="Arial"/>
              <a:cs typeface="Arial"/>
              <a:sym typeface="Arial"/>
            </a:endParaRPr>
          </a:p>
        </p:txBody>
      </p:sp>
      <p:pic>
        <p:nvPicPr>
          <p:cNvPr id="91" name="Google Shape;91;p6"/>
          <p:cNvPicPr preferRelativeResize="0"/>
          <p:nvPr/>
        </p:nvPicPr>
        <p:blipFill rotWithShape="1">
          <a:blip r:embed="rId3">
            <a:alphaModFix/>
          </a:blip>
          <a:srcRect b="0" l="0" r="0" t="0"/>
          <a:stretch/>
        </p:blipFill>
        <p:spPr>
          <a:xfrm>
            <a:off x="1005348" y="2706051"/>
            <a:ext cx="4766185" cy="1542001"/>
          </a:xfrm>
          <a:prstGeom prst="rect">
            <a:avLst/>
          </a:prstGeom>
          <a:noFill/>
          <a:ln>
            <a:noFill/>
          </a:ln>
        </p:spPr>
      </p:pic>
      <p:sp>
        <p:nvSpPr>
          <p:cNvPr id="92" name="Google Shape;92;p6"/>
          <p:cNvSpPr txBox="1"/>
          <p:nvPr>
            <p:ph idx="1" type="body"/>
          </p:nvPr>
        </p:nvSpPr>
        <p:spPr>
          <a:xfrm>
            <a:off x="6096000" y="1825625"/>
            <a:ext cx="5749415"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2.  The Grants.gov screen will display with funding opportunity, opportunity instructions, and questions completed. If empty and no opportunity selected, reach out to the Office of Sponsored Programs for assistance. </a:t>
            </a:r>
            <a:endParaRPr/>
          </a:p>
          <a:p>
            <a:pPr indent="0" lvl="0" marL="0" rtl="0" algn="l">
              <a:lnSpc>
                <a:spcPct val="90000"/>
              </a:lnSpc>
              <a:spcBef>
                <a:spcPts val="1000"/>
              </a:spcBef>
              <a:spcAft>
                <a:spcPts val="0"/>
              </a:spcAft>
              <a:buClr>
                <a:srgbClr val="575047"/>
              </a:buClr>
              <a:buSzPts val="1400"/>
              <a:buNone/>
            </a:pPr>
            <a:r>
              <a:t/>
            </a:r>
            <a:endParaRPr sz="1400"/>
          </a:p>
          <a:p>
            <a:pPr indent="0" lvl="0" marL="0" rtl="0" algn="l">
              <a:lnSpc>
                <a:spcPct val="90000"/>
              </a:lnSpc>
              <a:spcBef>
                <a:spcPts val="1000"/>
              </a:spcBef>
              <a:spcAft>
                <a:spcPts val="0"/>
              </a:spcAft>
              <a:buClr>
                <a:srgbClr val="575047"/>
              </a:buClr>
              <a:buSzPts val="1400"/>
              <a:buNone/>
            </a:pPr>
            <a:r>
              <a:t/>
            </a:r>
            <a:endParaRPr sz="1400"/>
          </a:p>
        </p:txBody>
      </p:sp>
      <p:pic>
        <p:nvPicPr>
          <p:cNvPr id="93" name="Google Shape;93;p6"/>
          <p:cNvPicPr preferRelativeResize="0"/>
          <p:nvPr/>
        </p:nvPicPr>
        <p:blipFill rotWithShape="1">
          <a:blip r:embed="rId4">
            <a:alphaModFix/>
          </a:blip>
          <a:srcRect b="0" l="0" r="0" t="0"/>
          <a:stretch/>
        </p:blipFill>
        <p:spPr>
          <a:xfrm>
            <a:off x="6096001" y="2735547"/>
            <a:ext cx="3878825" cy="34369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99" name="Google Shape;99;p7"/>
          <p:cNvSpPr txBox="1"/>
          <p:nvPr/>
        </p:nvSpPr>
        <p:spPr>
          <a:xfrm>
            <a:off x="6587615" y="1735660"/>
            <a:ext cx="5090651" cy="169334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4. The Fast Grant screen will display with all the required and optional forms as associated with the selected funding opportunity. Dark color form icons indicate REQUIRED forms. Light color form icons indicate OPTIONAL forms (but user will need to decide if needed for their submission). </a:t>
            </a:r>
            <a:endParaRPr/>
          </a:p>
          <a:p>
            <a:pPr indent="0" lvl="0" marL="0" marR="0" rtl="0" algn="l">
              <a:lnSpc>
                <a:spcPct val="90000"/>
              </a:lnSpc>
              <a:spcBef>
                <a:spcPts val="1000"/>
              </a:spcBef>
              <a:spcAft>
                <a:spcPts val="0"/>
              </a:spcAft>
              <a:buClr>
                <a:srgbClr val="575047"/>
              </a:buClr>
              <a:buSzPts val="1400"/>
              <a:buFont typeface="Arial"/>
              <a:buNone/>
            </a:pPr>
            <a:r>
              <a:rPr b="1" i="0" lang="en-US" sz="1400" u="none" cap="none" strike="noStrike">
                <a:solidFill>
                  <a:srgbClr val="575047"/>
                </a:solidFill>
                <a:latin typeface="Arial"/>
                <a:ea typeface="Arial"/>
                <a:cs typeface="Arial"/>
                <a:sym typeface="Arial"/>
              </a:rPr>
              <a:t> </a:t>
            </a:r>
            <a:endParaRPr/>
          </a:p>
          <a:p>
            <a:pPr indent="0" lvl="0" marL="0" marR="0" rtl="0" algn="l">
              <a:lnSpc>
                <a:spcPct val="90000"/>
              </a:lnSpc>
              <a:spcBef>
                <a:spcPts val="1000"/>
              </a:spcBef>
              <a:spcAft>
                <a:spcPts val="0"/>
              </a:spcAft>
              <a:buClr>
                <a:srgbClr val="575047"/>
              </a:buClr>
              <a:buSzPts val="1400"/>
              <a:buFont typeface="Arial"/>
              <a:buNone/>
            </a:pPr>
            <a:r>
              <a:t/>
            </a:r>
            <a:endParaRPr b="1" i="0" sz="1400" u="none" cap="none" strike="noStrike">
              <a:solidFill>
                <a:srgbClr val="575047"/>
              </a:solidFill>
              <a:latin typeface="Arial"/>
              <a:ea typeface="Arial"/>
              <a:cs typeface="Arial"/>
              <a:sym typeface="Arial"/>
            </a:endParaRPr>
          </a:p>
        </p:txBody>
      </p:sp>
      <p:sp>
        <p:nvSpPr>
          <p:cNvPr id="100" name="Google Shape;100;p7"/>
          <p:cNvSpPr txBox="1"/>
          <p:nvPr>
            <p:ph idx="1" type="body"/>
          </p:nvPr>
        </p:nvSpPr>
        <p:spPr>
          <a:xfrm>
            <a:off x="838199" y="1735660"/>
            <a:ext cx="5749415"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3. To access the Fast Grant screen with forms, select the menu path of Fast Grant. </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01" name="Google Shape;101;p7"/>
          <p:cNvPicPr preferRelativeResize="0"/>
          <p:nvPr/>
        </p:nvPicPr>
        <p:blipFill rotWithShape="1">
          <a:blip r:embed="rId3">
            <a:alphaModFix/>
          </a:blip>
          <a:srcRect b="0" l="0" r="0" t="0"/>
          <a:stretch/>
        </p:blipFill>
        <p:spPr>
          <a:xfrm>
            <a:off x="838199" y="2844800"/>
            <a:ext cx="4914900" cy="1168400"/>
          </a:xfrm>
          <a:prstGeom prst="rect">
            <a:avLst/>
          </a:prstGeom>
          <a:noFill/>
          <a:ln>
            <a:noFill/>
          </a:ln>
        </p:spPr>
      </p:pic>
      <p:pic>
        <p:nvPicPr>
          <p:cNvPr id="102" name="Google Shape;102;p7"/>
          <p:cNvPicPr preferRelativeResize="0"/>
          <p:nvPr/>
        </p:nvPicPr>
        <p:blipFill rotWithShape="1">
          <a:blip r:embed="rId4">
            <a:alphaModFix/>
          </a:blip>
          <a:srcRect b="0" l="0" r="0" t="0"/>
          <a:stretch/>
        </p:blipFill>
        <p:spPr>
          <a:xfrm>
            <a:off x="6695358" y="3131165"/>
            <a:ext cx="4140200" cy="307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108" name="Google Shape;108;p8"/>
          <p:cNvSpPr txBox="1"/>
          <p:nvPr>
            <p:ph idx="1" type="body"/>
          </p:nvPr>
        </p:nvSpPr>
        <p:spPr>
          <a:xfrm>
            <a:off x="838199" y="1825625"/>
            <a:ext cx="10805933"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5. </a:t>
            </a:r>
            <a:r>
              <a:rPr lang="en-US"/>
              <a:t>Forms status indicator for PI information: </a:t>
            </a:r>
            <a:endParaRPr/>
          </a:p>
          <a:p>
            <a:pPr indent="0" lvl="0" marL="0" rtl="0" algn="l">
              <a:lnSpc>
                <a:spcPct val="90000"/>
              </a:lnSpc>
              <a:spcBef>
                <a:spcPts val="1000"/>
              </a:spcBef>
              <a:spcAft>
                <a:spcPts val="0"/>
              </a:spcAft>
              <a:buClr>
                <a:srgbClr val="575047"/>
              </a:buClr>
              <a:buSzPts val="1600"/>
              <a:buNone/>
            </a:pPr>
            <a:r>
              <a:rPr b="0" lang="en-US"/>
              <a:t>a. Empty form with no data. Data can be loaded into the form by clicking the Load Form Data function under the Proposal Manager section. </a:t>
            </a:r>
            <a:endParaRPr/>
          </a:p>
          <a:p>
            <a:pPr indent="0" lvl="0" marL="0" rtl="0" algn="l">
              <a:lnSpc>
                <a:spcPct val="90000"/>
              </a:lnSpc>
              <a:spcBef>
                <a:spcPts val="1000"/>
              </a:spcBef>
              <a:spcAft>
                <a:spcPts val="0"/>
              </a:spcAft>
              <a:buClr>
                <a:srgbClr val="575047"/>
              </a:buClr>
              <a:buSzPts val="1600"/>
              <a:buNone/>
            </a:pPr>
            <a:r>
              <a:rPr b="0" lang="en-US"/>
              <a:t>b. Partially completed form. Data included on form but either the form has not been verified by the user or the form is still missing data. </a:t>
            </a:r>
            <a:endParaRPr/>
          </a:p>
          <a:p>
            <a:pPr indent="0" lvl="0" marL="0" rtl="0" algn="l">
              <a:lnSpc>
                <a:spcPct val="90000"/>
              </a:lnSpc>
              <a:spcBef>
                <a:spcPts val="1000"/>
              </a:spcBef>
              <a:spcAft>
                <a:spcPts val="0"/>
              </a:spcAft>
              <a:buClr>
                <a:srgbClr val="575047"/>
              </a:buClr>
              <a:buSzPts val="1600"/>
              <a:buNone/>
            </a:pPr>
            <a:r>
              <a:rPr b="0" lang="en-US"/>
              <a:t>c. No missing data on form. Data included on form passes Grants.gov validation requirements. User should confirm no other data need with form submission. Form can still be edited. </a:t>
            </a:r>
            <a:endParaRPr/>
          </a:p>
          <a:p>
            <a:pPr indent="0" lvl="0" marL="0" rtl="0" algn="l">
              <a:lnSpc>
                <a:spcPct val="90000"/>
              </a:lnSpc>
              <a:spcBef>
                <a:spcPts val="1000"/>
              </a:spcBef>
              <a:spcAft>
                <a:spcPts val="0"/>
              </a:spcAft>
              <a:buClr>
                <a:srgbClr val="575047"/>
              </a:buClr>
              <a:buSzPts val="1600"/>
              <a:buNone/>
            </a:pPr>
            <a:r>
              <a:rPr b="0" lang="en-US"/>
              <a:t>d. Fully completed form. Form is considered “marked ready” for submission. Form can no longer be edited unless user changes status of form to Mark Not Ready under the Proposal Manager section. </a:t>
            </a:r>
            <a:endParaRPr/>
          </a:p>
          <a:p>
            <a:pPr indent="0" lvl="0" marL="0" rtl="0" algn="l">
              <a:lnSpc>
                <a:spcPct val="90000"/>
              </a:lnSpc>
              <a:spcBef>
                <a:spcPts val="1000"/>
              </a:spcBef>
              <a:spcAft>
                <a:spcPts val="0"/>
              </a:spcAft>
              <a:buClr>
                <a:srgbClr val="575047"/>
              </a:buClr>
              <a:buSzPts val="1600"/>
              <a:buNone/>
            </a:pPr>
            <a:r>
              <a:t/>
            </a:r>
            <a:endParaRPr/>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09" name="Google Shape;109;p8"/>
          <p:cNvPicPr preferRelativeResize="0"/>
          <p:nvPr/>
        </p:nvPicPr>
        <p:blipFill rotWithShape="1">
          <a:blip r:embed="rId3">
            <a:alphaModFix/>
          </a:blip>
          <a:srcRect b="0" l="0" r="0" t="0"/>
          <a:stretch/>
        </p:blipFill>
        <p:spPr>
          <a:xfrm>
            <a:off x="275426" y="2163752"/>
            <a:ext cx="578362" cy="578362"/>
          </a:xfrm>
          <a:prstGeom prst="rect">
            <a:avLst/>
          </a:prstGeom>
          <a:noFill/>
          <a:ln>
            <a:noFill/>
          </a:ln>
        </p:spPr>
      </p:pic>
      <p:pic>
        <p:nvPicPr>
          <p:cNvPr id="110" name="Google Shape;110;p8"/>
          <p:cNvPicPr preferRelativeResize="0"/>
          <p:nvPr/>
        </p:nvPicPr>
        <p:blipFill rotWithShape="1">
          <a:blip r:embed="rId4">
            <a:alphaModFix/>
          </a:blip>
          <a:srcRect b="0" l="0" r="0" t="0"/>
          <a:stretch/>
        </p:blipFill>
        <p:spPr>
          <a:xfrm>
            <a:off x="364405" y="2636816"/>
            <a:ext cx="489383" cy="578362"/>
          </a:xfrm>
          <a:prstGeom prst="rect">
            <a:avLst/>
          </a:prstGeom>
          <a:noFill/>
          <a:ln>
            <a:noFill/>
          </a:ln>
        </p:spPr>
      </p:pic>
      <p:pic>
        <p:nvPicPr>
          <p:cNvPr id="111" name="Google Shape;111;p8"/>
          <p:cNvPicPr preferRelativeResize="0"/>
          <p:nvPr/>
        </p:nvPicPr>
        <p:blipFill rotWithShape="1">
          <a:blip r:embed="rId5">
            <a:alphaModFix/>
          </a:blip>
          <a:srcRect b="0" l="0" r="15385" t="0"/>
          <a:stretch/>
        </p:blipFill>
        <p:spPr>
          <a:xfrm>
            <a:off x="294213" y="3248344"/>
            <a:ext cx="489383" cy="578362"/>
          </a:xfrm>
          <a:prstGeom prst="rect">
            <a:avLst/>
          </a:prstGeom>
          <a:noFill/>
          <a:ln>
            <a:noFill/>
          </a:ln>
        </p:spPr>
      </p:pic>
      <p:pic>
        <p:nvPicPr>
          <p:cNvPr id="112" name="Google Shape;112;p8"/>
          <p:cNvPicPr preferRelativeResize="0"/>
          <p:nvPr/>
        </p:nvPicPr>
        <p:blipFill rotWithShape="1">
          <a:blip r:embed="rId6">
            <a:alphaModFix/>
          </a:blip>
          <a:srcRect b="0" l="0" r="11933" t="0"/>
          <a:stretch/>
        </p:blipFill>
        <p:spPr>
          <a:xfrm>
            <a:off x="284231" y="3826706"/>
            <a:ext cx="509348" cy="6940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92365"/>
              </a:buClr>
              <a:buSzPts val="4400"/>
              <a:buFont typeface="Arial"/>
              <a:buNone/>
            </a:pPr>
            <a:r>
              <a:rPr lang="en-US"/>
              <a:t>Grants.gov Forms</a:t>
            </a:r>
            <a:endParaRPr/>
          </a:p>
        </p:txBody>
      </p:sp>
      <p:sp>
        <p:nvSpPr>
          <p:cNvPr id="118" name="Google Shape;118;p9"/>
          <p:cNvSpPr txBox="1"/>
          <p:nvPr>
            <p:ph idx="1" type="body"/>
          </p:nvPr>
        </p:nvSpPr>
        <p:spPr>
          <a:xfrm>
            <a:off x="838199" y="1825625"/>
            <a:ext cx="10805933" cy="5783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5047"/>
              </a:buClr>
              <a:buSzPts val="1400"/>
              <a:buNone/>
            </a:pPr>
            <a:r>
              <a:rPr lang="en-US" sz="1400"/>
              <a:t>6. To access and review a form, click on the form name link. The form will either be editable or non-editable depending on the form status. Update forms as needed. </a:t>
            </a:r>
            <a:endParaRPr/>
          </a:p>
          <a:p>
            <a:pPr indent="0" lvl="0" marL="0" rtl="0" algn="l">
              <a:lnSpc>
                <a:spcPct val="90000"/>
              </a:lnSpc>
              <a:spcBef>
                <a:spcPts val="1000"/>
              </a:spcBef>
              <a:spcAft>
                <a:spcPts val="0"/>
              </a:spcAft>
              <a:buClr>
                <a:srgbClr val="575047"/>
              </a:buClr>
              <a:buSzPts val="1400"/>
              <a:buNone/>
            </a:pPr>
            <a:r>
              <a:rPr b="0" lang="en-US" sz="1400"/>
              <a:t>a. Clicking “Update” on a form will indicate if the form is missing required data to pass Grants.gov validation. A red icon will display next to the field missing data or missing a required attachment. Make form changes or add missing data and click “Update” to save form changes. </a:t>
            </a:r>
            <a:endParaRPr sz="1400"/>
          </a:p>
          <a:p>
            <a:pPr indent="0" lvl="0" marL="0" rtl="0" algn="l">
              <a:lnSpc>
                <a:spcPct val="90000"/>
              </a:lnSpc>
              <a:spcBef>
                <a:spcPts val="1000"/>
              </a:spcBef>
              <a:spcAft>
                <a:spcPts val="0"/>
              </a:spcAft>
              <a:buClr>
                <a:srgbClr val="575047"/>
              </a:buClr>
              <a:buSzPts val="1400"/>
              <a:buNone/>
            </a:pPr>
            <a:r>
              <a:rPr lang="en-US" sz="1400"/>
              <a:t> </a:t>
            </a:r>
            <a:endParaRPr/>
          </a:p>
          <a:p>
            <a:pPr indent="0" lvl="0" marL="0" rtl="0" algn="l">
              <a:lnSpc>
                <a:spcPct val="90000"/>
              </a:lnSpc>
              <a:spcBef>
                <a:spcPts val="1000"/>
              </a:spcBef>
              <a:spcAft>
                <a:spcPts val="0"/>
              </a:spcAft>
              <a:buClr>
                <a:srgbClr val="575047"/>
              </a:buClr>
              <a:buSzPts val="1400"/>
              <a:buNone/>
            </a:pPr>
            <a:r>
              <a:t/>
            </a:r>
            <a:endParaRPr sz="1400"/>
          </a:p>
        </p:txBody>
      </p:sp>
      <p:pic>
        <p:nvPicPr>
          <p:cNvPr id="119" name="Google Shape;119;p9"/>
          <p:cNvPicPr preferRelativeResize="0"/>
          <p:nvPr/>
        </p:nvPicPr>
        <p:blipFill rotWithShape="1">
          <a:blip r:embed="rId3">
            <a:alphaModFix/>
          </a:blip>
          <a:srcRect b="0" l="0" r="0" t="0"/>
          <a:stretch/>
        </p:blipFill>
        <p:spPr>
          <a:xfrm>
            <a:off x="4452395" y="3265453"/>
            <a:ext cx="3287210" cy="29033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2020-03-24T17:48:20Z</dcterms:created>
  <dc:creator>Kate Lande</dc:creator>
</cp:coreProperties>
</file>