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0" r:id="rId4"/>
    <p:sldMasterId id="2147483663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gmf5vEQYdJbQXUGL7V73PkTybA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1" Type="http://schemas.openxmlformats.org/officeDocument/2006/relationships/slide" Target="slides/slide4.xml"/><Relationship Id="rId22" Type="http://schemas.openxmlformats.org/officeDocument/2006/relationships/slide" Target="slides/slide15.xml"/><Relationship Id="rId10" Type="http://schemas.openxmlformats.org/officeDocument/2006/relationships/slide" Target="slides/slide3.xml"/><Relationship Id="rId21" Type="http://schemas.openxmlformats.org/officeDocument/2006/relationships/slide" Target="slides/slide14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3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4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1" name="Google Shape;25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decb1631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bdecb1631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gbdecb1631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" name="Google Shape;20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4" name="Google Shape;9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4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Relationship Id="rId5" Type="http://schemas.openxmlformats.org/officeDocument/2006/relationships/image" Target="../media/image1.jpg"/><Relationship Id="rId6" Type="http://schemas.openxmlformats.org/officeDocument/2006/relationships/image" Target="../media/image17.jpg"/><Relationship Id="rId7" Type="http://schemas.openxmlformats.org/officeDocument/2006/relationships/image" Target="../media/image24.png"/><Relationship Id="rId8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jpg"/><Relationship Id="rId4" Type="http://schemas.openxmlformats.org/officeDocument/2006/relationships/image" Target="../media/image23.jpg"/><Relationship Id="rId5" Type="http://schemas.openxmlformats.org/officeDocument/2006/relationships/image" Target="../media/image22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Relationship Id="rId4" Type="http://schemas.openxmlformats.org/officeDocument/2006/relationships/image" Target="../media/image24.png"/><Relationship Id="rId5" Type="http://schemas.openxmlformats.org/officeDocument/2006/relationships/image" Target="../media/image34.jpg"/><Relationship Id="rId6" Type="http://schemas.openxmlformats.org/officeDocument/2006/relationships/image" Target="../media/image27.jpg"/><Relationship Id="rId7" Type="http://schemas.openxmlformats.org/officeDocument/2006/relationships/image" Target="../media/image26.jpg"/><Relationship Id="rId8" Type="http://schemas.openxmlformats.org/officeDocument/2006/relationships/image" Target="../media/image3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hyperlink" Target="mailto:sydneycarlson@weber.edu" TargetMode="External"/><Relationship Id="rId5" Type="http://schemas.openxmlformats.org/officeDocument/2006/relationships/image" Target="../media/image31.png"/><Relationship Id="rId6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35.jpg"/><Relationship Id="rId5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3.jpg"/><Relationship Id="rId5" Type="http://schemas.openxmlformats.org/officeDocument/2006/relationships/image" Target="../media/image12.jpg"/><Relationship Id="rId6" Type="http://schemas.openxmlformats.org/officeDocument/2006/relationships/image" Target="../media/image15.jpg"/><Relationship Id="rId7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hyperlink" Target="https://weber.edu/NUAHEC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626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/>
          <p:nvPr>
            <p:ph type="title"/>
          </p:nvPr>
        </p:nvSpPr>
        <p:spPr>
          <a:xfrm>
            <a:off x="1733429" y="2412065"/>
            <a:ext cx="8441141" cy="13557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 sz="5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Weber Scholars</a:t>
            </a:r>
            <a:endParaRPr/>
          </a:p>
        </p:txBody>
      </p:sp>
      <p:pic>
        <p:nvPicPr>
          <p:cNvPr descr="A group of people sitting at a table&#10;&#10;Description automatically generated" id="213" name="Google Shape;213;p8"/>
          <p:cNvPicPr preferRelativeResize="0"/>
          <p:nvPr/>
        </p:nvPicPr>
        <p:blipFill rotWithShape="1">
          <a:blip r:embed="rId3">
            <a:alphaModFix/>
          </a:blip>
          <a:srcRect b="38370" l="0" r="-3" t="0"/>
          <a:stretch/>
        </p:blipFill>
        <p:spPr>
          <a:xfrm>
            <a:off x="3649321" y="3"/>
            <a:ext cx="4609359" cy="2130473"/>
          </a:xfrm>
          <a:custGeom>
            <a:rect b="b" l="l" r="r" t="t"/>
            <a:pathLst>
              <a:path extrusionOk="0" h="2130473" w="4609359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oup of people sitting at a desk&#10;&#10;Description automatically generated" id="214" name="Google Shape;214;p8"/>
          <p:cNvPicPr preferRelativeResize="0"/>
          <p:nvPr/>
        </p:nvPicPr>
        <p:blipFill rotWithShape="1">
          <a:blip r:embed="rId4">
            <a:alphaModFix/>
          </a:blip>
          <a:srcRect b="29316" l="0" r="2" t="7206"/>
          <a:stretch/>
        </p:blipFill>
        <p:spPr>
          <a:xfrm>
            <a:off x="20" y="-6954"/>
            <a:ext cx="4475120" cy="2130473"/>
          </a:xfrm>
          <a:custGeom>
            <a:rect b="b" l="l" r="r" t="t"/>
            <a:pathLst>
              <a:path extrusionOk="0" h="2130473" w="4475140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oup of people sitting at a desk&#10;&#10;Description automatically generated" id="215" name="Google Shape;215;p8"/>
          <p:cNvPicPr preferRelativeResize="0"/>
          <p:nvPr/>
        </p:nvPicPr>
        <p:blipFill rotWithShape="1">
          <a:blip r:embed="rId5">
            <a:alphaModFix/>
          </a:blip>
          <a:srcRect b="42084" l="0" r="3" t="5113"/>
          <a:stretch/>
        </p:blipFill>
        <p:spPr>
          <a:xfrm>
            <a:off x="7431341" y="1"/>
            <a:ext cx="4760659" cy="2130473"/>
          </a:xfrm>
          <a:custGeom>
            <a:rect b="b" l="l" r="r" t="t"/>
            <a:pathLst>
              <a:path extrusionOk="0" h="2130473" w="4760659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oup of people posing for the camera&#10;&#10;Description automatically generated" id="216" name="Google Shape;216;p8"/>
          <p:cNvPicPr preferRelativeResize="0"/>
          <p:nvPr/>
        </p:nvPicPr>
        <p:blipFill rotWithShape="1">
          <a:blip r:embed="rId6">
            <a:alphaModFix/>
          </a:blip>
          <a:srcRect b="30139" l="0" r="1" t="5069"/>
          <a:stretch/>
        </p:blipFill>
        <p:spPr>
          <a:xfrm>
            <a:off x="7716860" y="4683319"/>
            <a:ext cx="4475140" cy="2174680"/>
          </a:xfrm>
          <a:custGeom>
            <a:rect b="b" l="l" r="r" t="t"/>
            <a:pathLst>
              <a:path extrusionOk="0" h="2174680" w="447514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oup of people looking at a computer&#10;&#10;Description automatically generated" id="217" name="Google Shape;217;p8"/>
          <p:cNvPicPr preferRelativeResize="0"/>
          <p:nvPr/>
        </p:nvPicPr>
        <p:blipFill rotWithShape="1">
          <a:blip r:embed="rId7">
            <a:alphaModFix/>
          </a:blip>
          <a:srcRect b="12107" l="0" r="-1" t="18705"/>
          <a:stretch/>
        </p:blipFill>
        <p:spPr>
          <a:xfrm>
            <a:off x="4039737" y="4682838"/>
            <a:ext cx="4523640" cy="2175160"/>
          </a:xfrm>
          <a:custGeom>
            <a:rect b="b" l="l" r="r" t="t"/>
            <a:pathLst>
              <a:path extrusionOk="0" h="2175160" w="452364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oup of people sitting at a table&#10;&#10;Description automatically generated" id="218" name="Google Shape;218;p8"/>
          <p:cNvPicPr preferRelativeResize="0"/>
          <p:nvPr/>
        </p:nvPicPr>
        <p:blipFill rotWithShape="1">
          <a:blip r:embed="rId8">
            <a:alphaModFix/>
          </a:blip>
          <a:srcRect b="31366" l="0" r="0" t="9552"/>
          <a:stretch/>
        </p:blipFill>
        <p:spPr>
          <a:xfrm>
            <a:off x="-2" y="4689793"/>
            <a:ext cx="4908824" cy="2175160"/>
          </a:xfrm>
          <a:custGeom>
            <a:rect b="b" l="l" r="r" t="t"/>
            <a:pathLst>
              <a:path extrusionOk="0" h="2175160" w="4908824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3838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"/>
          <p:cNvSpPr txBox="1"/>
          <p:nvPr>
            <p:ph type="title"/>
          </p:nvPr>
        </p:nvSpPr>
        <p:spPr>
          <a:xfrm>
            <a:off x="5202621" y="4665605"/>
            <a:ext cx="6638806" cy="1292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None/>
            </a:pPr>
            <a:r>
              <a:rPr lang="en-US" sz="4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Bonneville Scholars</a:t>
            </a:r>
            <a:endParaRPr/>
          </a:p>
        </p:txBody>
      </p:sp>
      <p:pic>
        <p:nvPicPr>
          <p:cNvPr id="224" name="Google Shape;224;p9"/>
          <p:cNvPicPr preferRelativeResize="0"/>
          <p:nvPr/>
        </p:nvPicPr>
        <p:blipFill rotWithShape="1">
          <a:blip r:embed="rId3">
            <a:alphaModFix/>
          </a:blip>
          <a:srcRect b="32216" l="0" r="0" t="344"/>
          <a:stretch/>
        </p:blipFill>
        <p:spPr>
          <a:xfrm>
            <a:off x="20" y="1"/>
            <a:ext cx="4848284" cy="4359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9"/>
          <p:cNvPicPr preferRelativeResize="0"/>
          <p:nvPr/>
        </p:nvPicPr>
        <p:blipFill rotWithShape="1">
          <a:blip r:embed="rId4">
            <a:alphaModFix/>
          </a:blip>
          <a:srcRect b="19458" l="0" r="-1" t="0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&#10;&#10;Description automatically generated" id="226" name="Google Shape;226;p9"/>
          <p:cNvPicPr preferRelativeResize="0"/>
          <p:nvPr/>
        </p:nvPicPr>
        <p:blipFill rotWithShape="1">
          <a:blip r:embed="rId5">
            <a:alphaModFix/>
          </a:blip>
          <a:srcRect b="27423" l="0" r="2" t="6978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626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638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3950" y="1481137"/>
            <a:ext cx="2211387" cy="2128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3950" y="3818783"/>
            <a:ext cx="2211387" cy="195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24575" y="1481137"/>
            <a:ext cx="2962275" cy="4290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69400" y="1481138"/>
            <a:ext cx="2658423" cy="1380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69400" y="2963862"/>
            <a:ext cx="2658423" cy="280754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0"/>
          <p:cNvSpPr/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cap="flat" cmpd="thinThick" w="1746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Fremont Scholars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626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 txBox="1"/>
          <p:nvPr>
            <p:ph type="title"/>
          </p:nvPr>
        </p:nvSpPr>
        <p:spPr>
          <a:xfrm>
            <a:off x="6317129" y="4685279"/>
            <a:ext cx="5605930" cy="9027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Roy Scholars</a:t>
            </a:r>
            <a:endParaRPr/>
          </a:p>
        </p:txBody>
      </p:sp>
      <p:pic>
        <p:nvPicPr>
          <p:cNvPr descr="A group of people sitting at a desk&#10;&#10;Description automatically generated" id="243" name="Google Shape;243;p11"/>
          <p:cNvPicPr preferRelativeResize="0"/>
          <p:nvPr/>
        </p:nvPicPr>
        <p:blipFill rotWithShape="1">
          <a:blip r:embed="rId3">
            <a:alphaModFix/>
          </a:blip>
          <a:srcRect b="10795" l="0" r="4" t="0"/>
          <a:stretch/>
        </p:blipFill>
        <p:spPr>
          <a:xfrm>
            <a:off x="1479512" y="10"/>
            <a:ext cx="2263117" cy="14283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looking at a computer&#10;&#10;Description automatically generated" id="244" name="Google Shape;244;p11"/>
          <p:cNvPicPr preferRelativeResize="0"/>
          <p:nvPr/>
        </p:nvPicPr>
        <p:blipFill rotWithShape="1">
          <a:blip r:embed="rId4">
            <a:alphaModFix/>
          </a:blip>
          <a:srcRect b="1" l="0" r="15218" t="0"/>
          <a:stretch/>
        </p:blipFill>
        <p:spPr>
          <a:xfrm>
            <a:off x="-1" y="1488148"/>
            <a:ext cx="3742628" cy="3067989"/>
          </a:xfrm>
          <a:custGeom>
            <a:rect b="b" l="l" r="r" t="t"/>
            <a:pathLst>
              <a:path extrusionOk="0" h="3067989" w="3742628">
                <a:moveTo>
                  <a:pt x="0" y="0"/>
                </a:moveTo>
                <a:lnTo>
                  <a:pt x="3742628" y="0"/>
                </a:lnTo>
                <a:lnTo>
                  <a:pt x="3742628" y="2040780"/>
                </a:lnTo>
                <a:lnTo>
                  <a:pt x="1398494" y="2040780"/>
                </a:lnTo>
                <a:lnTo>
                  <a:pt x="1398494" y="3067989"/>
                </a:lnTo>
                <a:lnTo>
                  <a:pt x="0" y="306798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oup of people sitting at a table with a dog&#10;&#10;Description automatically generated" id="245" name="Google Shape;245;p11"/>
          <p:cNvPicPr preferRelativeResize="0"/>
          <p:nvPr/>
        </p:nvPicPr>
        <p:blipFill rotWithShape="1">
          <a:blip r:embed="rId5">
            <a:alphaModFix/>
          </a:blip>
          <a:srcRect b="-3" l="17623" r="30120" t="0"/>
          <a:stretch/>
        </p:blipFill>
        <p:spPr>
          <a:xfrm>
            <a:off x="1479513" y="3603819"/>
            <a:ext cx="2263117" cy="32482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in a room&#10;&#10;Description automatically generated" id="246" name="Google Shape;246;p11"/>
          <p:cNvPicPr preferRelativeResize="0"/>
          <p:nvPr/>
        </p:nvPicPr>
        <p:blipFill rotWithShape="1">
          <a:blip r:embed="rId6">
            <a:alphaModFix/>
          </a:blip>
          <a:srcRect b="-3" l="0" r="7109" t="0"/>
          <a:stretch/>
        </p:blipFill>
        <p:spPr>
          <a:xfrm>
            <a:off x="3808119" y="10"/>
            <a:ext cx="3396195" cy="4556126"/>
          </a:xfrm>
          <a:custGeom>
            <a:rect b="b" l="l" r="r" t="t"/>
            <a:pathLst>
              <a:path extrusionOk="0" h="4556136" w="3396195">
                <a:moveTo>
                  <a:pt x="0" y="0"/>
                </a:moveTo>
                <a:lnTo>
                  <a:pt x="3396195" y="0"/>
                </a:lnTo>
                <a:lnTo>
                  <a:pt x="3396195" y="1424457"/>
                </a:lnTo>
                <a:lnTo>
                  <a:pt x="2274902" y="1424457"/>
                </a:lnTo>
                <a:lnTo>
                  <a:pt x="2274902" y="4556136"/>
                </a:lnTo>
                <a:lnTo>
                  <a:pt x="0" y="455613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oup of people sitting at a table&#10;&#10;Description automatically generated" id="247" name="Google Shape;247;p11"/>
          <p:cNvPicPr preferRelativeResize="0"/>
          <p:nvPr/>
        </p:nvPicPr>
        <p:blipFill rotWithShape="1">
          <a:blip r:embed="rId7">
            <a:alphaModFix/>
          </a:blip>
          <a:srcRect b="16643" l="0" r="2" t="0"/>
          <a:stretch/>
        </p:blipFill>
        <p:spPr>
          <a:xfrm>
            <a:off x="6155703" y="1488149"/>
            <a:ext cx="6036296" cy="305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posing for the camera&#10;&#10;Description automatically generated" id="248" name="Google Shape;248;p11"/>
          <p:cNvPicPr preferRelativeResize="0"/>
          <p:nvPr/>
        </p:nvPicPr>
        <p:blipFill rotWithShape="1">
          <a:blip r:embed="rId8">
            <a:alphaModFix/>
          </a:blip>
          <a:srcRect b="16202" l="0" r="4" t="0"/>
          <a:stretch/>
        </p:blipFill>
        <p:spPr>
          <a:xfrm>
            <a:off x="3808119" y="4633558"/>
            <a:ext cx="2263116" cy="1422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3838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social media post&#10;&#10;Description automatically generated" id="253" name="Google Shape;253;p12"/>
          <p:cNvPicPr preferRelativeResize="0"/>
          <p:nvPr/>
        </p:nvPicPr>
        <p:blipFill rotWithShape="1">
          <a:blip r:embed="rId3">
            <a:alphaModFix/>
          </a:blip>
          <a:srcRect b="11401" l="29740" r="29499" t="4137"/>
          <a:stretch/>
        </p:blipFill>
        <p:spPr>
          <a:xfrm>
            <a:off x="5082639" y="-32055"/>
            <a:ext cx="5320145" cy="689005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2"/>
          <p:cNvSpPr/>
          <p:nvPr/>
        </p:nvSpPr>
        <p:spPr>
          <a:xfrm>
            <a:off x="800100" y="-4763"/>
            <a:ext cx="3333749" cy="3338514"/>
          </a:xfrm>
          <a:prstGeom prst="downArrow">
            <a:avLst>
              <a:gd fmla="val 100000" name="adj1"/>
              <a:gd fmla="val 26890" name="adj2"/>
            </a:avLst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2"/>
          <p:cNvSpPr txBox="1"/>
          <p:nvPr>
            <p:ph type="title"/>
          </p:nvPr>
        </p:nvSpPr>
        <p:spPr>
          <a:xfrm>
            <a:off x="1028700" y="190501"/>
            <a:ext cx="2886075" cy="2486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Scholar Testimony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3"/>
          <p:cNvSpPr txBox="1"/>
          <p:nvPr/>
        </p:nvSpPr>
        <p:spPr>
          <a:xfrm>
            <a:off x="1" y="5948218"/>
            <a:ext cx="6096000" cy="909782"/>
          </a:xfrm>
          <a:prstGeom prst="rect">
            <a:avLst/>
          </a:prstGeom>
          <a:solidFill>
            <a:srgbClr val="D8D8D8">
              <a:alpha val="7450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https://www.weber.edu/NUAHEC</a:t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Google Shape;262;p13"/>
          <p:cNvSpPr txBox="1"/>
          <p:nvPr/>
        </p:nvSpPr>
        <p:spPr>
          <a:xfrm>
            <a:off x="4075275" y="1636726"/>
            <a:ext cx="7544700" cy="5915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Sydney Carlson-  Text: (801) 920-5387      Email: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sydneycarlson@weber.edu</a:t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3" name="Google Shape;26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99547" y="4536489"/>
            <a:ext cx="1272742" cy="127274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3"/>
          <p:cNvSpPr txBox="1"/>
          <p:nvPr/>
        </p:nvSpPr>
        <p:spPr>
          <a:xfrm>
            <a:off x="6095999" y="5948218"/>
            <a:ext cx="6096000" cy="909782"/>
          </a:xfrm>
          <a:prstGeom prst="rect">
            <a:avLst/>
          </a:prstGeom>
          <a:solidFill>
            <a:srgbClr val="D8D8D8">
              <a:alpha val="7450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@NUAHEC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hat platform should I use to build my own website? | The Arts Development  Company" id="265" name="Google Shape;26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3690" y="4283539"/>
            <a:ext cx="3051383" cy="1525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626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/>
          <p:nvPr>
            <p:ph type="title"/>
          </p:nvPr>
        </p:nvSpPr>
        <p:spPr>
          <a:xfrm>
            <a:off x="648929" y="629266"/>
            <a:ext cx="5127031" cy="16766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30"/>
              <a:buFont typeface="Calibri"/>
              <a:buNone/>
            </a:pPr>
            <a:br>
              <a:rPr lang="en-US" sz="3330"/>
            </a:br>
            <a:r>
              <a:rPr lang="en-US" sz="4860">
                <a:latin typeface="Times New Roman"/>
                <a:ea typeface="Times New Roman"/>
                <a:cs typeface="Times New Roman"/>
                <a:sym typeface="Times New Roman"/>
              </a:rPr>
              <a:t>Fred Henderson</a:t>
            </a:r>
            <a:br>
              <a:rPr lang="en-US" sz="333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330">
                <a:latin typeface="Times New Roman"/>
                <a:ea typeface="Times New Roman"/>
                <a:cs typeface="Times New Roman"/>
                <a:sym typeface="Times New Roman"/>
              </a:rPr>
              <a:t>NUAHEC Director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2"/>
          <p:cNvSpPr txBox="1"/>
          <p:nvPr>
            <p:ph idx="1" type="body"/>
          </p:nvPr>
        </p:nvSpPr>
        <p:spPr>
          <a:xfrm>
            <a:off x="648930" y="2438400"/>
            <a:ext cx="5741237" cy="378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Oversees EVERYTHING!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286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Teaches Classroom Component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A person wearing glasses and smiling at the camera&#10;&#10;Description automatically generated" id="137" name="Google Shape;13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0295" y="629266"/>
            <a:ext cx="5136295" cy="557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bdecb16317_0_0"/>
          <p:cNvSpPr txBox="1"/>
          <p:nvPr>
            <p:ph type="title"/>
          </p:nvPr>
        </p:nvSpPr>
        <p:spPr>
          <a:xfrm>
            <a:off x="838200" y="3781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Rebecca Smaellie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gbdecb16317_0_0"/>
          <p:cNvSpPr txBox="1"/>
          <p:nvPr>
            <p:ph idx="1" type="body"/>
          </p:nvPr>
        </p:nvSpPr>
        <p:spPr>
          <a:xfrm>
            <a:off x="838200" y="2099950"/>
            <a:ext cx="6594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Times New Roman"/>
              <a:buChar char="•"/>
            </a:pPr>
            <a:r>
              <a:rPr lang="en-US" sz="2900">
                <a:latin typeface="Times New Roman"/>
                <a:ea typeface="Times New Roman"/>
                <a:cs typeface="Times New Roman"/>
                <a:sym typeface="Times New Roman"/>
              </a:rPr>
              <a:t>Teaches Classroom Component at Weber School District</a:t>
            </a:r>
            <a:endParaRPr sz="2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900"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5" name="Google Shape;145;gbdecb1631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1548" y="845413"/>
            <a:ext cx="3144495" cy="51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bdecb16317_0_0"/>
          <p:cNvSpPr txBox="1"/>
          <p:nvPr/>
        </p:nvSpPr>
        <p:spPr>
          <a:xfrm>
            <a:off x="838200" y="1186750"/>
            <a:ext cx="4297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Instructor</a:t>
            </a:r>
            <a:endParaRPr b="0" i="0" sz="25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626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/>
          <p:nvPr>
            <p:ph type="title"/>
          </p:nvPr>
        </p:nvSpPr>
        <p:spPr>
          <a:xfrm>
            <a:off x="478029" y="341916"/>
            <a:ext cx="6586500" cy="16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>
                <a:latin typeface="Times New Roman"/>
                <a:ea typeface="Times New Roman"/>
                <a:cs typeface="Times New Roman"/>
                <a:sym typeface="Times New Roman"/>
              </a:rPr>
              <a:t>Program Managers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3"/>
          <p:cNvSpPr txBox="1"/>
          <p:nvPr>
            <p:ph idx="1" type="body"/>
          </p:nvPr>
        </p:nvSpPr>
        <p:spPr>
          <a:xfrm>
            <a:off x="360468" y="4500978"/>
            <a:ext cx="6364200" cy="3272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Aides in coordinating DSD and WSD classes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/>
              <a:t>Provides office with entertainment</a:t>
            </a:r>
            <a:endParaRPr/>
          </a:p>
        </p:txBody>
      </p:sp>
      <p:pic>
        <p:nvPicPr>
          <p:cNvPr id="153" name="Google Shape;15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7711734" y="853687"/>
            <a:ext cx="4861554" cy="364617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"/>
          <p:cNvSpPr txBox="1"/>
          <p:nvPr/>
        </p:nvSpPr>
        <p:spPr>
          <a:xfrm>
            <a:off x="478025" y="1561350"/>
            <a:ext cx="5792100" cy="26468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WSD Senior Manager:          DSD Senior Manager:</a:t>
            </a:r>
            <a:endParaRPr b="1" i="0" sz="2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Sydney Carlson                        Keely Brinn</a:t>
            </a:r>
            <a:endParaRPr b="0" i="0" sz="2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 Manager                 Program Manager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Madelyn Terry                         Aliya Newman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Technology Manager</a:t>
            </a:r>
            <a:endParaRPr b="0" i="0" sz="2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Darren Skidmore</a:t>
            </a:r>
            <a:endParaRPr b="0" i="0" sz="20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5" name="Google Shape;15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6545350" y="3486875"/>
            <a:ext cx="3650401" cy="273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"/>
          <p:cNvSpPr/>
          <p:nvPr/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dk1">
              <a:alpha val="784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0" y="0"/>
            <a:ext cx="11786754" cy="6858000"/>
          </a:xfrm>
          <a:custGeom>
            <a:rect b="b" l="l" r="r" t="t"/>
            <a:pathLst>
              <a:path extrusionOk="0" h="6858000" w="11786754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01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0" y="0"/>
            <a:ext cx="3581400" cy="6858000"/>
          </a:xfrm>
          <a:custGeom>
            <a:rect b="b" l="l" r="r" t="t"/>
            <a:pathLst>
              <a:path extrusionOk="0" h="6858000" w="35814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01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"/>
          <p:cNvSpPr txBox="1"/>
          <p:nvPr>
            <p:ph type="title"/>
          </p:nvPr>
        </p:nvSpPr>
        <p:spPr>
          <a:xfrm>
            <a:off x="833002" y="448253"/>
            <a:ext cx="105207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4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-The Elevator Pitch-</a:t>
            </a:r>
            <a:endParaRPr/>
          </a:p>
        </p:txBody>
      </p:sp>
      <p:sp>
        <p:nvSpPr>
          <p:cNvPr id="164" name="Google Shape;164;p4"/>
          <p:cNvSpPr txBox="1"/>
          <p:nvPr>
            <p:ph idx="1" type="body"/>
          </p:nvPr>
        </p:nvSpPr>
        <p:spPr>
          <a:xfrm>
            <a:off x="838200" y="2191807"/>
            <a:ext cx="4936067" cy="39851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Vision 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Work with AEC, SUAHEC, and CRAHEC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underserved rural and urban areas in the healthcare system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Mission</a:t>
            </a:r>
            <a:endParaRPr/>
          </a:p>
          <a:p>
            <a:pPr indent="-228600" lvl="1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current and future scholars.</a:t>
            </a:r>
            <a:endParaRPr/>
          </a:p>
          <a:p>
            <a:pPr indent="-228600" lvl="1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</a:t>
            </a:r>
            <a:endParaRPr/>
          </a:p>
          <a:p>
            <a:pPr indent="-228600" lvl="2" marL="14859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Geography </a:t>
            </a:r>
            <a:endParaRPr/>
          </a:p>
          <a:p>
            <a:pPr indent="-228600" lvl="2" marL="14859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Demographic</a:t>
            </a:r>
            <a:endParaRPr/>
          </a:p>
          <a:p>
            <a:pPr indent="-228600" lvl="2" marL="14859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Health Systems</a:t>
            </a:r>
            <a:endParaRPr/>
          </a:p>
          <a:p>
            <a:pPr indent="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descr="A picture containing drawing&#10;&#10;Description automatically generated" id="165" name="Google Shape;165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337" l="-1" r="50236" t="6819"/>
          <a:stretch/>
        </p:blipFill>
        <p:spPr>
          <a:xfrm>
            <a:off x="7488135" y="2191807"/>
            <a:ext cx="2795167" cy="398515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"/>
          <p:cNvSpPr txBox="1"/>
          <p:nvPr/>
        </p:nvSpPr>
        <p:spPr>
          <a:xfrm>
            <a:off x="3084844" y="2431701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 amt="35000"/>
          </a:blip>
          <a:srcRect b="0" l="0" r="0" t="25022"/>
          <a:stretch/>
        </p:blipFill>
        <p:spPr>
          <a:xfrm>
            <a:off x="0" y="345981"/>
            <a:ext cx="12192000" cy="6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"/>
          <p:cNvSpPr txBox="1"/>
          <p:nvPr>
            <p:ph type="title"/>
          </p:nvPr>
        </p:nvSpPr>
        <p:spPr>
          <a:xfrm>
            <a:off x="801098" y="1396289"/>
            <a:ext cx="63871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en-US">
                <a:latin typeface="Times New Roman"/>
                <a:ea typeface="Times New Roman"/>
                <a:cs typeface="Times New Roman"/>
                <a:sym typeface="Times New Roman"/>
              </a:rPr>
              <a:t>- Classroom -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5"/>
          <p:cNvSpPr txBox="1"/>
          <p:nvPr>
            <p:ph idx="1" type="body"/>
          </p:nvPr>
        </p:nvSpPr>
        <p:spPr>
          <a:xfrm>
            <a:off x="805542" y="2871982"/>
            <a:ext cx="6382657" cy="3181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HTHS 1103 Introduction to Health Careers and Care in a Diverse Society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mes New Roman"/>
              <a:buChar char="•"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Libs 2904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Concurrent Enrollment Credit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4 credit hours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Two class, one per semester </a:t>
            </a:r>
            <a:endParaRPr/>
          </a:p>
        </p:txBody>
      </p:sp>
      <p:sp>
        <p:nvSpPr>
          <p:cNvPr id="174" name="Google Shape;174;p5"/>
          <p:cNvSpPr/>
          <p:nvPr/>
        </p:nvSpPr>
        <p:spPr>
          <a:xfrm>
            <a:off x="7525108" y="-2055"/>
            <a:ext cx="4666892" cy="3481643"/>
          </a:xfrm>
          <a:custGeom>
            <a:rect b="b" l="l" r="r" t="t"/>
            <a:pathLst>
              <a:path extrusionOk="0" h="3481643" w="4666892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8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5"/>
          <p:cNvPicPr preferRelativeResize="0"/>
          <p:nvPr/>
        </p:nvPicPr>
        <p:blipFill rotWithShape="1">
          <a:blip r:embed="rId4">
            <a:alphaModFix/>
          </a:blip>
          <a:srcRect b="-2" l="7151" r="10729" t="0"/>
          <a:stretch/>
        </p:blipFill>
        <p:spPr>
          <a:xfrm>
            <a:off x="7689829" y="-2055"/>
            <a:ext cx="4502173" cy="3316924"/>
          </a:xfrm>
          <a:custGeom>
            <a:rect b="b" l="l" r="r" t="t"/>
            <a:pathLst>
              <a:path extrusionOk="0" h="3316924" w="4502173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6" name="Google Shape;176;p5"/>
          <p:cNvSpPr/>
          <p:nvPr/>
        </p:nvSpPr>
        <p:spPr>
          <a:xfrm>
            <a:off x="8604737" y="3918051"/>
            <a:ext cx="3587263" cy="2939948"/>
          </a:xfrm>
          <a:custGeom>
            <a:rect b="b" l="l" r="r" t="t"/>
            <a:pathLst>
              <a:path extrusionOk="0" h="2939948" w="3587263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5">
            <a:alphaModFix/>
          </a:blip>
          <a:srcRect b="1" l="0" r="7511" t="0"/>
          <a:stretch/>
        </p:blipFill>
        <p:spPr>
          <a:xfrm>
            <a:off x="8768834" y="4082148"/>
            <a:ext cx="3423175" cy="2775859"/>
          </a:xfrm>
          <a:custGeom>
            <a:rect b="b" l="l" r="r" t="t"/>
            <a:pathLst>
              <a:path extrusionOk="0" h="2775859" w="3423175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3F4F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cooking in a kitchen&#10;&#10;Description automatically generated" id="183" name="Google Shape;183;p6"/>
          <p:cNvPicPr preferRelativeResize="0"/>
          <p:nvPr/>
        </p:nvPicPr>
        <p:blipFill rotWithShape="1">
          <a:blip r:embed="rId3">
            <a:alphaModFix/>
          </a:blip>
          <a:srcRect b="36687" l="0" r="-2" t="14247"/>
          <a:stretch/>
        </p:blipFill>
        <p:spPr>
          <a:xfrm>
            <a:off x="2" y="-6235"/>
            <a:ext cx="3255403" cy="2505456"/>
          </a:xfrm>
          <a:custGeom>
            <a:rect b="b" l="l" r="r" t="t"/>
            <a:pathLst>
              <a:path extrusionOk="0" h="2505456" w="3255403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erson sitting at a desk&#10;&#10;Description automatically generated" id="184" name="Google Shape;184;p6"/>
          <p:cNvPicPr preferRelativeResize="0"/>
          <p:nvPr/>
        </p:nvPicPr>
        <p:blipFill rotWithShape="1">
          <a:blip r:embed="rId4">
            <a:alphaModFix/>
          </a:blip>
          <a:srcRect b="7977" l="0" r="-3" t="25123"/>
          <a:stretch/>
        </p:blipFill>
        <p:spPr>
          <a:xfrm>
            <a:off x="7381875" y="6569"/>
            <a:ext cx="4810125" cy="2501827"/>
          </a:xfrm>
          <a:custGeom>
            <a:rect b="b" l="l" r="r" t="t"/>
            <a:pathLst>
              <a:path extrusionOk="0" h="2501837" w="4810125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erson sitting at a desk&#10;&#10;Description automatically generated" id="185" name="Google Shape;185;p6"/>
          <p:cNvPicPr preferRelativeResize="0"/>
          <p:nvPr/>
        </p:nvPicPr>
        <p:blipFill rotWithShape="1">
          <a:blip r:embed="rId5">
            <a:alphaModFix/>
          </a:blip>
          <a:srcRect b="8853" l="0" r="7716" t="9168"/>
          <a:stretch/>
        </p:blipFill>
        <p:spPr>
          <a:xfrm>
            <a:off x="4675538" y="-41745"/>
            <a:ext cx="3722738" cy="2501827"/>
          </a:xfrm>
          <a:custGeom>
            <a:rect b="b" l="l" r="r" t="t"/>
            <a:pathLst>
              <a:path extrusionOk="0" h="2505456" w="3677817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oup of people sitting at a table&#10;&#10;Description automatically generated" id="186" name="Google Shape;186;p6"/>
          <p:cNvPicPr preferRelativeResize="0"/>
          <p:nvPr/>
        </p:nvPicPr>
        <p:blipFill rotWithShape="1">
          <a:blip r:embed="rId6">
            <a:alphaModFix/>
          </a:blip>
          <a:srcRect b="2175" l="0" r="-2" t="0"/>
          <a:stretch/>
        </p:blipFill>
        <p:spPr>
          <a:xfrm>
            <a:off x="5353049" y="2660089"/>
            <a:ext cx="6838950" cy="4197911"/>
          </a:xfrm>
          <a:custGeom>
            <a:rect b="b" l="l" r="r" t="t"/>
            <a:pathLst>
              <a:path extrusionOk="0" h="4197911" w="6838950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7" name="Google Shape;187;p6"/>
          <p:cNvSpPr/>
          <p:nvPr/>
        </p:nvSpPr>
        <p:spPr>
          <a:xfrm flipH="1" rot="10800000">
            <a:off x="1" y="2660091"/>
            <a:ext cx="7122523" cy="4197911"/>
          </a:xfrm>
          <a:custGeom>
            <a:rect b="b" l="l" r="r" t="t"/>
            <a:pathLst>
              <a:path extrusionOk="0" h="4197911" w="7122523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 txBox="1"/>
          <p:nvPr>
            <p:ph type="title"/>
          </p:nvPr>
        </p:nvSpPr>
        <p:spPr>
          <a:xfrm>
            <a:off x="682388" y="3098042"/>
            <a:ext cx="5308979" cy="8529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en-US" sz="3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Skills -</a:t>
            </a:r>
            <a:endParaRPr sz="3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 group of people sitting at a table in a room&#10;&#10;Description automatically generated" id="189" name="Google Shape;189;p6"/>
          <p:cNvPicPr preferRelativeResize="0"/>
          <p:nvPr/>
        </p:nvPicPr>
        <p:blipFill rotWithShape="1">
          <a:blip r:embed="rId7">
            <a:alphaModFix/>
          </a:blip>
          <a:srcRect b="2" l="0" r="2" t="1674"/>
          <a:stretch/>
        </p:blipFill>
        <p:spPr>
          <a:xfrm>
            <a:off x="2268501" y="10"/>
            <a:ext cx="3393943" cy="2502833"/>
          </a:xfrm>
          <a:custGeom>
            <a:rect b="b" l="l" r="r" t="t"/>
            <a:pathLst>
              <a:path extrusionOk="0" h="2502843" w="33939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0" name="Google Shape;190;p6"/>
          <p:cNvSpPr txBox="1"/>
          <p:nvPr>
            <p:ph idx="1" type="body"/>
          </p:nvPr>
        </p:nvSpPr>
        <p:spPr>
          <a:xfrm>
            <a:off x="682388" y="3951027"/>
            <a:ext cx="4746863" cy="21303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Vital Signs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Suturing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Intubation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 txBox="1"/>
          <p:nvPr>
            <p:ph type="title"/>
          </p:nvPr>
        </p:nvSpPr>
        <p:spPr>
          <a:xfrm>
            <a:off x="7455736" y="1002725"/>
            <a:ext cx="4087306" cy="28891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5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Skills Slideshow</a:t>
            </a:r>
            <a:endParaRPr/>
          </a:p>
        </p:txBody>
      </p:sp>
      <p:sp>
        <p:nvSpPr>
          <p:cNvPr id="196" name="Google Shape;196;p46"/>
          <p:cNvSpPr/>
          <p:nvPr/>
        </p:nvSpPr>
        <p:spPr>
          <a:xfrm rot="10800000">
            <a:off x="2" y="0"/>
            <a:ext cx="7188051" cy="6858000"/>
          </a:xfrm>
          <a:custGeom>
            <a:rect b="b" l="l" r="r" t="t"/>
            <a:pathLst>
              <a:path extrusionOk="0" h="6858000" w="7188051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46"/>
          <p:cNvPicPr preferRelativeResize="0"/>
          <p:nvPr/>
        </p:nvPicPr>
        <p:blipFill rotWithShape="1">
          <a:blip r:embed="rId3">
            <a:alphaModFix/>
          </a:blip>
          <a:srcRect b="1" l="8523" r="11026" t="0"/>
          <a:stretch/>
        </p:blipFill>
        <p:spPr>
          <a:xfrm>
            <a:off x="1" y="10"/>
            <a:ext cx="7028495" cy="6857990"/>
          </a:xfrm>
          <a:custGeom>
            <a:rect b="b" l="l" r="r" t="t"/>
            <a:pathLst>
              <a:path extrusionOk="0" h="6858000" w="7028495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8" name="Google Shape;198;p46"/>
          <p:cNvSpPr txBox="1"/>
          <p:nvPr/>
        </p:nvSpPr>
        <p:spPr>
          <a:xfrm>
            <a:off x="7455736" y="4335723"/>
            <a:ext cx="425391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https://weber.edu/NUAHEC</a:t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 of three random slideshows will be chosen upon loading the page!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wo people standing in a room&#10;&#10;Description automatically generated" id="204" name="Google Shape;204;p7"/>
          <p:cNvPicPr preferRelativeResize="0"/>
          <p:nvPr/>
        </p:nvPicPr>
        <p:blipFill rotWithShape="1">
          <a:blip r:embed="rId3">
            <a:alphaModFix amt="35000"/>
          </a:blip>
          <a:srcRect b="25000" l="0" r="0" t="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 txBox="1"/>
          <p:nvPr>
            <p:ph type="title"/>
          </p:nvPr>
        </p:nvSpPr>
        <p:spPr>
          <a:xfrm>
            <a:off x="838201" y="1065862"/>
            <a:ext cx="3313164" cy="4726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b="1" lang="en-US" sz="4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Job Shadow-</a:t>
            </a:r>
            <a:endParaRPr sz="4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6" name="Google Shape;206;p7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cap="flat" cmpd="sng" w="158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p7"/>
          <p:cNvSpPr txBox="1"/>
          <p:nvPr>
            <p:ph idx="1" type="body"/>
          </p:nvPr>
        </p:nvSpPr>
        <p:spPr>
          <a:xfrm>
            <a:off x="5155379" y="1065862"/>
            <a:ext cx="5744685" cy="4726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-6413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937"/>
              <a:buNone/>
            </a:pPr>
            <a:r>
              <a:t/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6265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80937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Several Health Fields </a:t>
            </a:r>
            <a:endParaRPr/>
          </a:p>
          <a:p>
            <a:pPr indent="-216265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80937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aspects of the clinics 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656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Cardiology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656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Calton/Harrison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656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Endocrinology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656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Ear Nose Throat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656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 Surgery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656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Internal Medicine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1656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OBGYN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4135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29498"/>
              <a:buNone/>
            </a:pPr>
            <a:r>
              <a:t/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4135" lvl="0" marL="22860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ct val="129498"/>
              <a:buNone/>
            </a:pPr>
            <a:r>
              <a:t/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2020-08-27T21:07:40Z</dcterms:created>
  <dc:creator>Keely Brinn</dc:creator>
</cp:coreProperties>
</file>