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84" r:id="rId6"/>
    <p:sldId id="273" r:id="rId7"/>
    <p:sldId id="274" r:id="rId8"/>
    <p:sldId id="275" r:id="rId9"/>
    <p:sldId id="276" r:id="rId10"/>
    <p:sldId id="277" r:id="rId11"/>
    <p:sldId id="283" r:id="rId12"/>
    <p:sldId id="278" r:id="rId13"/>
    <p:sldId id="260" r:id="rId14"/>
    <p:sldId id="259" r:id="rId15"/>
    <p:sldId id="261" r:id="rId16"/>
    <p:sldId id="263" r:id="rId17"/>
    <p:sldId id="279" r:id="rId18"/>
    <p:sldId id="281" r:id="rId19"/>
    <p:sldId id="280" r:id="rId20"/>
    <p:sldId id="282" r:id="rId21"/>
  </p:sldIdLst>
  <p:sldSz cx="9144000" cy="5143500" type="screen16x9"/>
  <p:notesSz cx="6858000" cy="9144000"/>
  <p:embeddedFontLst>
    <p:embeddedFont>
      <p:font typeface="Ink Free" panose="03080402000500000000" pitchFamily="66" charset="0"/>
      <p:regular r:id="rId23"/>
    </p:embeddedFont>
    <p:embeddedFont>
      <p:font typeface="Kalam" panose="020B0604020202020204" charset="0"/>
      <p:regular r:id="rId24"/>
      <p:bold r:id="rId25"/>
    </p:embeddedFont>
    <p:embeddedFont>
      <p:font typeface="Maven Pro" panose="020B0604020202020204" charset="0"/>
      <p:regular r:id="rId26"/>
      <p:bold r:id="rId27"/>
    </p:embeddedFont>
    <p:embeddedFont>
      <p:font typeface="Merriweather" panose="020B0604020202020204" charset="0"/>
      <p:regular r:id="rId28"/>
      <p:bold r:id="rId29"/>
      <p:italic r:id="rId30"/>
      <p:boldItalic r:id="rId31"/>
    </p:embeddedFont>
    <p:embeddedFont>
      <p:font typeface="Spartan" panose="020B0604020202020204" charset="0"/>
      <p:regular r:id="rId32"/>
      <p:bold r:id="rId33"/>
    </p:embeddedFont>
    <p:embeddedFont>
      <p:font typeface="Spartan Medium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argpyJnP3GEGHuuod9E/O0bzm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56959" autoAdjust="0"/>
  </p:normalViewPr>
  <p:slideViewPr>
    <p:cSldViewPr snapToGrid="0">
      <p:cViewPr varScale="1">
        <p:scale>
          <a:sx n="94" d="100"/>
          <a:sy n="94" d="100"/>
        </p:scale>
        <p:origin x="24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5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c3d00b0d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ec3d00b0d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c3d00b0d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ec3d00b0d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c3d00b0d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ec3d00b0d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5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0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45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9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99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5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8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1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0"/>
          <p:cNvSpPr txBox="1">
            <a:spLocks noGrp="1"/>
          </p:cNvSpPr>
          <p:nvPr>
            <p:ph type="body" idx="1"/>
          </p:nvPr>
        </p:nvSpPr>
        <p:spPr>
          <a:xfrm>
            <a:off x="4115700" y="4406300"/>
            <a:ext cx="4571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44" name="Google Shape;44;p5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2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" name="Google Shape;15;p42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4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24" name="Google Shape;24;p45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 b="0" i="0" u="none" strike="noStrike" cap="none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5" name="Google Shape;25;p4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6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7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body" idx="1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body" idx="2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body" idx="3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BLANK_1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9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2320290" y="505925"/>
            <a:ext cx="8081010" cy="197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 sz="4400" b="1" dirty="0">
                <a:latin typeface="Spartan"/>
                <a:ea typeface="Spartan"/>
                <a:cs typeface="Spartan"/>
                <a:sym typeface="Spartan"/>
              </a:rPr>
              <a:t>Weber State </a:t>
            </a:r>
            <a:br>
              <a:rPr lang="en-US" sz="4400" b="1" dirty="0">
                <a:latin typeface="Spartan"/>
                <a:ea typeface="Spartan"/>
                <a:cs typeface="Spartan"/>
                <a:sym typeface="Spartan"/>
              </a:rPr>
            </a:br>
            <a:r>
              <a:rPr lang="en-US" sz="4400" b="1" dirty="0">
                <a:latin typeface="Spartan"/>
                <a:ea typeface="Spartan"/>
                <a:cs typeface="Spartan"/>
                <a:sym typeface="Spartan"/>
              </a:rPr>
              <a:t>University Open Enrollment </a:t>
            </a:r>
            <a:br>
              <a:rPr lang="en-US" sz="4400" b="1" dirty="0">
                <a:latin typeface="Spartan"/>
                <a:ea typeface="Spartan"/>
                <a:cs typeface="Spartan"/>
                <a:sym typeface="Spartan"/>
              </a:rPr>
            </a:br>
            <a:r>
              <a:rPr lang="en-US" sz="4400" b="1" dirty="0">
                <a:latin typeface="Spartan"/>
                <a:ea typeface="Spartan"/>
                <a:cs typeface="Spartan"/>
                <a:sym typeface="Spartan"/>
              </a:rPr>
              <a:t>2025-26</a:t>
            </a:r>
            <a:endParaRPr sz="4400" b="1" dirty="0"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611B86-CF85-4F4F-8B08-BFE5A8C1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0" y="2882246"/>
            <a:ext cx="4949190" cy="22612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5957-C324-4995-A415-EFFEDD7A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Don’t forget to verify your dependents information!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6A32D-1D44-4241-A32B-9D5964CBF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1930" y="1338301"/>
            <a:ext cx="5212080" cy="3411600"/>
          </a:xfrm>
        </p:spPr>
        <p:txBody>
          <a:bodyPr/>
          <a:lstStyle/>
          <a:p>
            <a:r>
              <a:rPr lang="en-US" sz="2800" dirty="0">
                <a:latin typeface="Kalam" panose="020B0604020202020204" charset="0"/>
                <a:cs typeface="Kalam" panose="020B0604020202020204" charset="0"/>
              </a:rPr>
              <a:t>Name spelling</a:t>
            </a:r>
          </a:p>
          <a:p>
            <a:r>
              <a:rPr lang="en-US" sz="2800" dirty="0">
                <a:latin typeface="Kalam" panose="020B0604020202020204" charset="0"/>
                <a:cs typeface="Kalam" panose="020B0604020202020204" charset="0"/>
              </a:rPr>
              <a:t>Birthdays</a:t>
            </a:r>
          </a:p>
          <a:p>
            <a:r>
              <a:rPr lang="en-US" sz="2800" dirty="0">
                <a:latin typeface="Kalam" panose="020B0604020202020204" charset="0"/>
                <a:cs typeface="Kalam" panose="020B0604020202020204" charset="0"/>
              </a:rPr>
              <a:t>Social Security numbers</a:t>
            </a:r>
          </a:p>
          <a:p>
            <a:endParaRPr lang="en-US" dirty="0">
              <a:latin typeface="Kalam" panose="020B0604020202020204" charset="0"/>
              <a:cs typeface="Kalam" panose="020B0604020202020204" charset="0"/>
            </a:endParaRPr>
          </a:p>
          <a:p>
            <a:endParaRPr lang="en-US" dirty="0">
              <a:latin typeface="Kalam" panose="020B0604020202020204" charset="0"/>
              <a:cs typeface="Kalam" panose="020B0604020202020204" charset="0"/>
            </a:endParaRPr>
          </a:p>
          <a:p>
            <a:pPr marL="101600" indent="0">
              <a:buNone/>
            </a:pPr>
            <a:r>
              <a:rPr lang="en-US" dirty="0">
                <a:latin typeface="Kalam" panose="020B0604020202020204" charset="0"/>
                <a:cs typeface="Kalam" panose="020B0604020202020204" charset="0"/>
              </a:rPr>
              <a:t>If something looks wrong, please let us know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C3930-B475-457E-8709-0F826564D3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709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0871A2-68B5-4309-B30D-0FBF05BA24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5C31B-42A3-4859-BE0F-E59877BC6DED}"/>
              </a:ext>
            </a:extLst>
          </p:cNvPr>
          <p:cNvSpPr txBox="1"/>
          <p:nvPr/>
        </p:nvSpPr>
        <p:spPr>
          <a:xfrm>
            <a:off x="4271749" y="1501254"/>
            <a:ext cx="4872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Kalam" panose="020B0604020202020204" charset="0"/>
                <a:cs typeface="Kalam" panose="020B0604020202020204" charset="0"/>
              </a:rPr>
              <a:t>Don’t see your dependent listed?</a:t>
            </a:r>
          </a:p>
        </p:txBody>
      </p:sp>
    </p:spTree>
    <p:extLst>
      <p:ext uri="{BB962C8B-B14F-4D97-AF65-F5344CB8AC3E}">
        <p14:creationId xmlns:p14="http://schemas.microsoft.com/office/powerpoint/2010/main" val="167557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5562BF-50A3-4E54-8421-D3F4FC551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590" y="2057400"/>
            <a:ext cx="5394960" cy="1657350"/>
          </a:xfrm>
        </p:spPr>
        <p:txBody>
          <a:bodyPr/>
          <a:lstStyle/>
          <a:p>
            <a:r>
              <a:rPr lang="en-US" sz="3600" dirty="0">
                <a:latin typeface="Ink Free" panose="03080402000500000000" pitchFamily="66" charset="0"/>
              </a:rPr>
              <a:t>Want to enroll or re-enroll in Flex? This must be done every open enrollment.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0AC86-DE08-48F9-85B7-1F50FA2B8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7D153-4D1A-411B-ACED-18C1C6AC3072}"/>
              </a:ext>
            </a:extLst>
          </p:cNvPr>
          <p:cNvSpPr txBox="1"/>
          <p:nvPr/>
        </p:nvSpPr>
        <p:spPr>
          <a:xfrm>
            <a:off x="4572000" y="22860"/>
            <a:ext cx="4103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Kalam" panose="020B0604020202020204" charset="0"/>
                <a:cs typeface="Kalam" panose="020B0604020202020204" charset="0"/>
              </a:rPr>
              <a:t>Flex Spending</a:t>
            </a:r>
          </a:p>
        </p:txBody>
      </p:sp>
    </p:spTree>
    <p:extLst>
      <p:ext uri="{BB962C8B-B14F-4D97-AF65-F5344CB8AC3E}">
        <p14:creationId xmlns:p14="http://schemas.microsoft.com/office/powerpoint/2010/main" val="350049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c3d00b0dc_0_20"/>
          <p:cNvSpPr txBox="1">
            <a:spLocks noGrp="1"/>
          </p:cNvSpPr>
          <p:nvPr>
            <p:ph type="title" idx="4294967295"/>
          </p:nvPr>
        </p:nvSpPr>
        <p:spPr>
          <a:xfrm>
            <a:off x="457200" y="697274"/>
            <a:ext cx="8419275" cy="7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 b="1" dirty="0">
                <a:solidFill>
                  <a:schemeClr val="dk1"/>
                </a:solidFill>
                <a:latin typeface="Kalam" panose="020B0604020202020204" charset="0"/>
                <a:ea typeface="Spartan"/>
                <a:cs typeface="Kalam" panose="020B0604020202020204" charset="0"/>
                <a:sym typeface="Spartan"/>
              </a:rPr>
              <a:t>If you want to enroll in or cancel your legal plan</a:t>
            </a:r>
            <a:endParaRPr sz="2800" b="1" dirty="0">
              <a:solidFill>
                <a:schemeClr val="dk1"/>
              </a:solidFill>
              <a:latin typeface="Kalam" panose="020B0604020202020204" charset="0"/>
              <a:ea typeface="Spartan"/>
              <a:cs typeface="Kalam" panose="020B0604020202020204" charset="0"/>
              <a:sym typeface="Spartan"/>
            </a:endParaRPr>
          </a:p>
        </p:txBody>
      </p:sp>
      <p:sp>
        <p:nvSpPr>
          <p:cNvPr id="81" name="Google Shape;81;gec3d00b0dc_0_20"/>
          <p:cNvSpPr txBox="1">
            <a:spLocks noGrp="1"/>
          </p:cNvSpPr>
          <p:nvPr>
            <p:ph type="body" idx="4294967295"/>
          </p:nvPr>
        </p:nvSpPr>
        <p:spPr>
          <a:xfrm>
            <a:off x="457200" y="1710725"/>
            <a:ext cx="8019725" cy="24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200" dirty="0">
                <a:latin typeface="Kalam" panose="020B0604020202020204" charset="0"/>
                <a:ea typeface="Spartan Medium"/>
                <a:cs typeface="Kalam" panose="020B0604020202020204" charset="0"/>
                <a:sym typeface="Spartan Medium"/>
              </a:rPr>
              <a:t>Contact </a:t>
            </a:r>
            <a:r>
              <a:rPr lang="en-US" sz="3200" dirty="0" err="1">
                <a:latin typeface="Kalam" panose="020B0604020202020204" charset="0"/>
                <a:ea typeface="Spartan Medium"/>
                <a:cs typeface="Kalam" panose="020B0604020202020204" charset="0"/>
                <a:sym typeface="Spartan Medium"/>
              </a:rPr>
              <a:t>MetLaw</a:t>
            </a:r>
            <a:r>
              <a:rPr lang="en-US" sz="3200" dirty="0">
                <a:latin typeface="Kalam" panose="020B0604020202020204" charset="0"/>
                <a:ea typeface="Spartan Medium"/>
                <a:cs typeface="Kalam" panose="020B0604020202020204" charset="0"/>
                <a:sym typeface="Spartan Medium"/>
              </a:rPr>
              <a:t> directly to make the change. This can only be done during Open Enrollment</a:t>
            </a:r>
            <a:endParaRPr sz="3200" dirty="0">
              <a:latin typeface="Kalam" panose="020B0604020202020204" charset="0"/>
              <a:ea typeface="Spartan Medium"/>
              <a:cs typeface="Kalam" panose="020B0604020202020204" charset="0"/>
              <a:sym typeface="Spartan Medium"/>
            </a:endParaRPr>
          </a:p>
        </p:txBody>
      </p:sp>
      <p:sp>
        <p:nvSpPr>
          <p:cNvPr id="82" name="Google Shape;82;gec3d00b0dc_0_2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c3d00b0dc_0_4"/>
          <p:cNvSpPr txBox="1">
            <a:spLocks noGrp="1"/>
          </p:cNvSpPr>
          <p:nvPr>
            <p:ph type="title" idx="4294967295"/>
          </p:nvPr>
        </p:nvSpPr>
        <p:spPr>
          <a:xfrm>
            <a:off x="537650" y="1008350"/>
            <a:ext cx="4663000" cy="74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 b="1" dirty="0">
                <a:solidFill>
                  <a:schemeClr val="dk1"/>
                </a:solidFill>
                <a:latin typeface="Kalam" panose="020B0604020202020204" charset="0"/>
                <a:ea typeface="Spartan"/>
                <a:cs typeface="Kalam" panose="020B0604020202020204" charset="0"/>
                <a:sym typeface="Spartan"/>
              </a:rPr>
              <a:t>Make sure to submit to HR at the end of the enrollment process</a:t>
            </a:r>
            <a:endParaRPr sz="2800" b="1" dirty="0">
              <a:solidFill>
                <a:schemeClr val="dk1"/>
              </a:solidFill>
              <a:latin typeface="Kalam" panose="020B0604020202020204" charset="0"/>
              <a:ea typeface="Spartan"/>
              <a:cs typeface="Kalam" panose="020B0604020202020204" charset="0"/>
              <a:sym typeface="Spartan"/>
            </a:endParaRPr>
          </a:p>
        </p:txBody>
      </p:sp>
      <p:sp>
        <p:nvSpPr>
          <p:cNvPr id="74" name="Google Shape;74;gec3d00b0dc_0_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022E1-4539-4B28-BD35-3E54D135B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9" y="2171701"/>
            <a:ext cx="8918222" cy="206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57A151-EF51-46F4-B6A6-B376D2A3B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089" y="2743462"/>
            <a:ext cx="4453881" cy="8798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c3d00b0dc_0_3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D4C74-A9EB-44A0-BDC0-F47706E40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10" y="1595082"/>
            <a:ext cx="5669280" cy="3218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F7D9DD-0053-4B8B-913E-AF22BA61A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871" y="2301326"/>
            <a:ext cx="1182727" cy="798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FC703-5F4B-4AA6-A4BC-F8294716A502}"/>
              </a:ext>
            </a:extLst>
          </p:cNvPr>
          <p:cNvSpPr txBox="1"/>
          <p:nvPr/>
        </p:nvSpPr>
        <p:spPr>
          <a:xfrm>
            <a:off x="701109" y="0"/>
            <a:ext cx="8401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am" panose="020B0604020202020204" charset="0"/>
                <a:cs typeface="Kalam" panose="020B0604020202020204" charset="0"/>
              </a:rPr>
              <a:t>Let your co-workers know where they can complete their on-line open enrollment if they’re feeling a little lost. </a:t>
            </a:r>
          </a:p>
          <a:p>
            <a:endParaRPr lang="en-US" sz="2400" dirty="0">
              <a:latin typeface="Kalam" panose="020B0604020202020204" charset="0"/>
              <a:cs typeface="Kalam" panose="020B0604020202020204" charset="0"/>
            </a:endParaRPr>
          </a:p>
          <a:p>
            <a:r>
              <a:rPr lang="en-US" sz="2400" dirty="0">
                <a:latin typeface="Kalam" panose="020B0604020202020204" charset="0"/>
                <a:cs typeface="Kalam" panose="020B0604020202020204" charset="0"/>
              </a:rPr>
              <a:t>The HR website has detailed instructions and lots of extra information.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698631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2270463" y="4480249"/>
            <a:ext cx="586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p32"/>
          <p:cNvSpPr txBox="1">
            <a:spLocks noGrp="1"/>
          </p:cNvSpPr>
          <p:nvPr>
            <p:ph type="title" idx="4294967295"/>
          </p:nvPr>
        </p:nvSpPr>
        <p:spPr>
          <a:xfrm>
            <a:off x="2270463" y="59845"/>
            <a:ext cx="7959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5400" b="1" dirty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RETIREMENT</a:t>
            </a:r>
            <a:endParaRPr sz="5400" b="1" dirty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54805D-26E3-42A6-8E8A-16393293B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713" y="917245"/>
            <a:ext cx="3566469" cy="2389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A7095E-273F-43A3-B940-708A0EC4D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04" y="3506864"/>
            <a:ext cx="4054191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BEA706-8FEE-45B6-99EE-F3B8A4D3E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207" y="3506864"/>
            <a:ext cx="3645724" cy="14936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840FB8-A57A-463E-89CD-886EDD767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9999A-F0F9-406C-AD95-75A90496A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307" y="921144"/>
            <a:ext cx="5645385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4CC9-7B20-457B-8FF3-CC5B5CF8B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2571750"/>
            <a:ext cx="4150200" cy="1159800"/>
          </a:xfrm>
        </p:spPr>
        <p:txBody>
          <a:bodyPr/>
          <a:lstStyle/>
          <a:p>
            <a:pPr algn="ctr"/>
            <a:r>
              <a:rPr lang="en-US" sz="7200" dirty="0"/>
              <a:t>Blomquist Hale</a:t>
            </a:r>
          </a:p>
        </p:txBody>
      </p:sp>
    </p:spTree>
    <p:extLst>
      <p:ext uri="{BB962C8B-B14F-4D97-AF65-F5344CB8AC3E}">
        <p14:creationId xmlns:p14="http://schemas.microsoft.com/office/powerpoint/2010/main" val="147130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0BA3-AD95-404B-AC7A-CDE9E32D0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7610" y="2300460"/>
            <a:ext cx="6400800" cy="1159800"/>
          </a:xfrm>
        </p:spPr>
        <p:txBody>
          <a:bodyPr/>
          <a:lstStyle/>
          <a:p>
            <a:r>
              <a:rPr lang="en-US" sz="2800" dirty="0"/>
              <a:t>Wellness Program</a:t>
            </a:r>
            <a:br>
              <a:rPr lang="en-US" sz="2800" dirty="0"/>
            </a:br>
            <a:r>
              <a:rPr lang="en-US" sz="2800" dirty="0"/>
              <a:t>Home and Auto Insurance </a:t>
            </a:r>
            <a:r>
              <a:rPr lang="en-US" sz="2400" dirty="0"/>
              <a:t>Discounts</a:t>
            </a:r>
            <a:br>
              <a:rPr lang="en-US" sz="2800" dirty="0"/>
            </a:br>
            <a:r>
              <a:rPr lang="en-US" sz="2800" dirty="0"/>
              <a:t>Bookstore Discounts</a:t>
            </a:r>
            <a:br>
              <a:rPr lang="en-US" sz="2800" dirty="0"/>
            </a:br>
            <a:r>
              <a:rPr lang="en-US" sz="2800" dirty="0"/>
              <a:t>Use of facilities</a:t>
            </a:r>
            <a:br>
              <a:rPr lang="en-US" sz="2800" dirty="0"/>
            </a:br>
            <a:r>
              <a:rPr lang="en-US" sz="2800" dirty="0"/>
              <a:t>Tuition Benefit</a:t>
            </a:r>
            <a:br>
              <a:rPr lang="en-US" sz="2800" dirty="0"/>
            </a:br>
            <a:r>
              <a:rPr lang="en-US" sz="2800" dirty="0"/>
              <a:t>UTA Bus Pass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863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3899174" y="-15753"/>
            <a:ext cx="583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 dirty="0">
                <a:latin typeface="Kalam" panose="020B0604020202020204" charset="0"/>
                <a:ea typeface="Spartan"/>
                <a:cs typeface="Kalam" panose="020B0604020202020204" charset="0"/>
                <a:sym typeface="Spartan"/>
              </a:rPr>
              <a:t> Presenters</a:t>
            </a:r>
            <a:endParaRPr sz="3000" dirty="0">
              <a:latin typeface="Kalam" panose="020B0604020202020204" charset="0"/>
              <a:ea typeface="Spartan"/>
              <a:cs typeface="Kalam" panose="020B0604020202020204" charset="0"/>
              <a:sym typeface="Spartan"/>
            </a:endParaRPr>
          </a:p>
        </p:txBody>
      </p:sp>
      <p:sp>
        <p:nvSpPr>
          <p:cNvPr id="57" name="Google Shape;57;p2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B9237-14BF-4D19-B216-D30F69363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350" y="791293"/>
            <a:ext cx="3389670" cy="743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BDCCF1-C707-46EF-945C-C74EA63AC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380" y="1673672"/>
            <a:ext cx="3149640" cy="668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751FB-6D1C-4EF1-99E9-4407F5C69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909" y="2615874"/>
            <a:ext cx="3278565" cy="743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556AA-9943-4820-B0AF-5CC889D82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160" y="3608430"/>
            <a:ext cx="2607992" cy="1535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BA0EB1-A0B4-4E26-9A6E-D04C947AB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4611" y="3633405"/>
            <a:ext cx="2761727" cy="14082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A773B3-DD57-4558-8480-3574E1B6AA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D9B6C-5D5F-4D17-98FF-0FB766EB44B9}"/>
              </a:ext>
            </a:extLst>
          </p:cNvPr>
          <p:cNvSpPr txBox="1"/>
          <p:nvPr/>
        </p:nvSpPr>
        <p:spPr>
          <a:xfrm>
            <a:off x="1554480" y="857250"/>
            <a:ext cx="6640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2C2A7-4890-4688-80BF-7EBEC89757CA}"/>
              </a:ext>
            </a:extLst>
          </p:cNvPr>
          <p:cNvSpPr/>
          <p:nvPr/>
        </p:nvSpPr>
        <p:spPr>
          <a:xfrm>
            <a:off x="1770592" y="2693731"/>
            <a:ext cx="5602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Visit Weber.edu/human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366338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 idx="4294967295"/>
          </p:nvPr>
        </p:nvSpPr>
        <p:spPr>
          <a:xfrm>
            <a:off x="4776705" y="2223118"/>
            <a:ext cx="359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Kalam" panose="020B0604020202020204" charset="0"/>
                <a:ea typeface="Spartan"/>
                <a:cs typeface="Kalam" panose="020B0604020202020204" charset="0"/>
                <a:sym typeface="Spartan"/>
              </a:rPr>
              <a:t>Questions? </a:t>
            </a:r>
            <a:endParaRPr sz="4400" b="1" dirty="0">
              <a:solidFill>
                <a:schemeClr val="accent1">
                  <a:lumMod val="75000"/>
                </a:schemeClr>
              </a:solidFill>
              <a:latin typeface="Kalam" panose="020B0604020202020204" charset="0"/>
              <a:ea typeface="Spartan"/>
              <a:cs typeface="Kalam" panose="020B0604020202020204" charset="0"/>
              <a:sym typeface="Spartan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FA0DBF-8EF1-4FCF-9BA7-09A2DACA1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33" y="1090875"/>
            <a:ext cx="2889754" cy="26580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B5125-2587-4355-9B20-7A24333BA2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00455B-10E3-4155-AB12-585F74BA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250" y="1425959"/>
            <a:ext cx="4571100" cy="857400"/>
          </a:xfrm>
        </p:spPr>
        <p:txBody>
          <a:bodyPr/>
          <a:lstStyle/>
          <a:p>
            <a:r>
              <a:rPr lang="en-US" sz="3200" dirty="0"/>
              <a:t>Traditional Plan </a:t>
            </a:r>
            <a:br>
              <a:rPr lang="en-US" sz="3200" dirty="0"/>
            </a:br>
            <a:r>
              <a:rPr lang="en-US" sz="3200" dirty="0"/>
              <a:t>Medical Premium Changes</a:t>
            </a:r>
            <a:br>
              <a:rPr lang="en-US" sz="3200" dirty="0"/>
            </a:br>
            <a:r>
              <a:rPr lang="en-US" sz="3200" dirty="0"/>
              <a:t>(Per Pay Period)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6B7941-F117-4250-AD4F-C0B7BEE32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89144"/>
              </p:ext>
            </p:extLst>
          </p:nvPr>
        </p:nvGraphicFramePr>
        <p:xfrm>
          <a:off x="3352801" y="2614981"/>
          <a:ext cx="5791199" cy="2331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12255">
                  <a:extLst>
                    <a:ext uri="{9D8B030D-6E8A-4147-A177-3AD203B41FA5}">
                      <a16:colId xmlns:a16="http://schemas.microsoft.com/office/drawing/2014/main" val="3580668955"/>
                    </a:ext>
                  </a:extLst>
                </a:gridCol>
                <a:gridCol w="1989472">
                  <a:extLst>
                    <a:ext uri="{9D8B030D-6E8A-4147-A177-3AD203B41FA5}">
                      <a16:colId xmlns:a16="http://schemas.microsoft.com/office/drawing/2014/main" val="3853866520"/>
                    </a:ext>
                  </a:extLst>
                </a:gridCol>
                <a:gridCol w="1989472">
                  <a:extLst>
                    <a:ext uri="{9D8B030D-6E8A-4147-A177-3AD203B41FA5}">
                      <a16:colId xmlns:a16="http://schemas.microsoft.com/office/drawing/2014/main" val="1111701825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Traditional</a:t>
                      </a:r>
                    </a:p>
                    <a:p>
                      <a:pPr algn="ctr"/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Advantage/Summit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2024-25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2025-26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23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$39.23</a:t>
                      </a:r>
                    </a:p>
                    <a:p>
                      <a:endParaRPr lang="en-US" dirty="0">
                        <a:latin typeface="Kalam" panose="020B0604020202020204" charset="0"/>
                        <a:cs typeface="Kalam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$41.43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759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Employee 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$80.88</a:t>
                      </a:r>
                    </a:p>
                    <a:p>
                      <a:endParaRPr lang="en-US" dirty="0">
                        <a:latin typeface="Kalam" panose="020B0604020202020204" charset="0"/>
                        <a:cs typeface="Kalam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$85.43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5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Employee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$107.97</a:t>
                      </a:r>
                    </a:p>
                    <a:p>
                      <a:endParaRPr lang="en-US" dirty="0">
                        <a:latin typeface="Kalam" panose="020B0604020202020204" charset="0"/>
                        <a:cs typeface="Kalam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alam" panose="020B0604020202020204" charset="0"/>
                          <a:cs typeface="Kalam" panose="020B0604020202020204" charset="0"/>
                        </a:rPr>
                        <a:t>$114.06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87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B6338-C2B8-490C-BE28-99B8FFA0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5520" y="139960"/>
            <a:ext cx="4097400" cy="3877756"/>
          </a:xfrm>
        </p:spPr>
        <p:txBody>
          <a:bodyPr/>
          <a:lstStyle/>
          <a:p>
            <a:r>
              <a:rPr lang="en-US" sz="3200" i="0" dirty="0">
                <a:solidFill>
                  <a:schemeClr val="accent1">
                    <a:lumMod val="75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Star HDHP/HSA</a:t>
            </a:r>
          </a:p>
          <a:p>
            <a:pPr marL="76200" indent="0" algn="ctr">
              <a:buNone/>
            </a:pPr>
            <a:r>
              <a:rPr lang="en-US" sz="2800" i="0" dirty="0">
                <a:solidFill>
                  <a:schemeClr val="accent1">
                    <a:lumMod val="75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Single - $3.00</a:t>
            </a:r>
          </a:p>
          <a:p>
            <a:pPr marL="76200" indent="0" algn="ctr">
              <a:buNone/>
            </a:pPr>
            <a:r>
              <a:rPr lang="en-US" sz="2800" i="0" dirty="0">
                <a:solidFill>
                  <a:schemeClr val="accent1">
                    <a:lumMod val="75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Double -$6.00</a:t>
            </a:r>
          </a:p>
          <a:p>
            <a:pPr marL="76200" indent="0" algn="ctr">
              <a:buNone/>
            </a:pPr>
            <a:r>
              <a:rPr lang="en-US" sz="2800" i="0" dirty="0">
                <a:solidFill>
                  <a:schemeClr val="accent1">
                    <a:lumMod val="75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Family -$8.00</a:t>
            </a:r>
          </a:p>
          <a:p>
            <a:pPr marL="76200" indent="0" algn="ctr">
              <a:buNone/>
            </a:pPr>
            <a:endParaRPr lang="en-US" sz="3200" i="0" dirty="0">
              <a:solidFill>
                <a:schemeClr val="accent1">
                  <a:lumMod val="75000"/>
                </a:schemeClr>
              </a:solidFill>
              <a:latin typeface="Kalam" panose="020B0604020202020204" charset="0"/>
              <a:cs typeface="Kalam" panose="020B0604020202020204" charset="0"/>
            </a:endParaRPr>
          </a:p>
          <a:p>
            <a:pPr marL="76200" indent="0" algn="ctr">
              <a:buNone/>
            </a:pPr>
            <a:r>
              <a:rPr lang="en-US" sz="3200" i="0" dirty="0">
                <a:solidFill>
                  <a:schemeClr val="accent1">
                    <a:lumMod val="75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Deductibles</a:t>
            </a:r>
          </a:p>
          <a:p>
            <a:pPr marL="76200" indent="0" algn="ctr">
              <a:buNone/>
            </a:pPr>
            <a:r>
              <a:rPr lang="en-US" sz="2800" i="0" dirty="0">
                <a:solidFill>
                  <a:schemeClr val="accent1">
                    <a:lumMod val="75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Single - $1650</a:t>
            </a:r>
          </a:p>
          <a:p>
            <a:pPr marL="76200" indent="0" algn="ctr">
              <a:buNone/>
            </a:pPr>
            <a:r>
              <a:rPr lang="en-US" sz="2800" i="0" dirty="0">
                <a:solidFill>
                  <a:schemeClr val="accent1">
                    <a:lumMod val="75000"/>
                  </a:schemeClr>
                </a:solidFill>
                <a:latin typeface="Kalam" panose="020B0604020202020204" charset="0"/>
                <a:cs typeface="Kalam" panose="020B0604020202020204" charset="0"/>
              </a:rPr>
              <a:t>Double/Family - $3300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AD7616-CFD4-4B4C-8AC3-1916DE5BFE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894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DE0E-1E3F-42EB-A66C-C08A03813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2860" y="832780"/>
            <a:ext cx="4150200" cy="1159800"/>
          </a:xfrm>
        </p:spPr>
        <p:txBody>
          <a:bodyPr/>
          <a:lstStyle/>
          <a:p>
            <a:r>
              <a:rPr lang="en-US" dirty="0"/>
              <a:t>Dental Plan</a:t>
            </a:r>
            <a:br>
              <a:rPr lang="en-US" dirty="0"/>
            </a:br>
            <a:r>
              <a:rPr lang="en-US" dirty="0"/>
              <a:t>Premium Changes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60AA02-9D7C-4435-AD49-CBACF4C0B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20628"/>
              </p:ext>
            </p:extLst>
          </p:nvPr>
        </p:nvGraphicFramePr>
        <p:xfrm>
          <a:off x="3875475" y="1992580"/>
          <a:ext cx="5109210" cy="29337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3070">
                  <a:extLst>
                    <a:ext uri="{9D8B030D-6E8A-4147-A177-3AD203B41FA5}">
                      <a16:colId xmlns:a16="http://schemas.microsoft.com/office/drawing/2014/main" val="2186889716"/>
                    </a:ext>
                  </a:extLst>
                </a:gridCol>
                <a:gridCol w="1703070">
                  <a:extLst>
                    <a:ext uri="{9D8B030D-6E8A-4147-A177-3AD203B41FA5}">
                      <a16:colId xmlns:a16="http://schemas.microsoft.com/office/drawing/2014/main" val="1210437253"/>
                    </a:ext>
                  </a:extLst>
                </a:gridCol>
                <a:gridCol w="1703070">
                  <a:extLst>
                    <a:ext uri="{9D8B030D-6E8A-4147-A177-3AD203B41FA5}">
                      <a16:colId xmlns:a16="http://schemas.microsoft.com/office/drawing/2014/main" val="1868027743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EMI Premier 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2024-25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2025-26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29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$3.15</a:t>
                      </a:r>
                    </a:p>
                    <a:p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alam" panose="020B0604020202020204" charset="0"/>
                        <a:cs typeface="Kalam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$3.24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21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Employee 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$5.60</a:t>
                      </a:r>
                    </a:p>
                    <a:p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alam" panose="020B0604020202020204" charset="0"/>
                        <a:cs typeface="Kalam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$5.77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00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Employee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$10.35</a:t>
                      </a:r>
                    </a:p>
                    <a:p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alam" panose="020B0604020202020204" charset="0"/>
                        <a:cs typeface="Kalam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alam" panose="020B0604020202020204" charset="0"/>
                          <a:cs typeface="Kalam" panose="020B0604020202020204" charset="0"/>
                        </a:rPr>
                        <a:t>$10.66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32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16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7AD8A-C5CF-4D68-B61D-BF0622B4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4380" y="1127540"/>
            <a:ext cx="4097400" cy="1894800"/>
          </a:xfrm>
        </p:spPr>
        <p:txBody>
          <a:bodyPr/>
          <a:lstStyle/>
          <a:p>
            <a:pPr marL="76200" indent="0">
              <a:buNone/>
            </a:pPr>
            <a:r>
              <a:rPr lang="en-US" sz="32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  <a:t>Vision Plan </a:t>
            </a:r>
          </a:p>
          <a:p>
            <a:pPr marL="76200" indent="0">
              <a:buNone/>
            </a:pPr>
            <a:r>
              <a:rPr lang="en-US" sz="32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  <a:t>Premium Changes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E040B-7161-4EB2-999F-86A7FBEBB7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533151-8CEF-4A0B-A893-8FB26C64A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22205"/>
              </p:ext>
            </p:extLst>
          </p:nvPr>
        </p:nvGraphicFramePr>
        <p:xfrm>
          <a:off x="2867379" y="2645960"/>
          <a:ext cx="6140144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888">
                  <a:extLst>
                    <a:ext uri="{9D8B030D-6E8A-4147-A177-3AD203B41FA5}">
                      <a16:colId xmlns:a16="http://schemas.microsoft.com/office/drawing/2014/main" val="1062522269"/>
                    </a:ext>
                  </a:extLst>
                </a:gridCol>
                <a:gridCol w="2089628">
                  <a:extLst>
                    <a:ext uri="{9D8B030D-6E8A-4147-A177-3AD203B41FA5}">
                      <a16:colId xmlns:a16="http://schemas.microsoft.com/office/drawing/2014/main" val="1635946882"/>
                    </a:ext>
                  </a:extLst>
                </a:gridCol>
                <a:gridCol w="2089628">
                  <a:extLst>
                    <a:ext uri="{9D8B030D-6E8A-4147-A177-3AD203B41FA5}">
                      <a16:colId xmlns:a16="http://schemas.microsoft.com/office/drawing/2014/main" val="2691594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2024-25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2025-26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9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$3.10</a:t>
                      </a:r>
                    </a:p>
                    <a:p>
                      <a:endParaRPr lang="en-US" sz="1600" dirty="0">
                        <a:latin typeface="Kalam" panose="020B0604020202020204" charset="0"/>
                        <a:cs typeface="Kalam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$3.10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46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Employee 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$5.90</a:t>
                      </a:r>
                    </a:p>
                    <a:p>
                      <a:endParaRPr lang="en-US" sz="1600" dirty="0">
                        <a:latin typeface="Kalam" panose="020B0604020202020204" charset="0"/>
                        <a:cs typeface="Kalam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$5.90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5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Employee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$9.40</a:t>
                      </a:r>
                    </a:p>
                    <a:p>
                      <a:endParaRPr lang="en-US" sz="1600" dirty="0">
                        <a:latin typeface="Kalam" panose="020B0604020202020204" charset="0"/>
                        <a:cs typeface="Kalam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Kalam" panose="020B0604020202020204" charset="0"/>
                          <a:cs typeface="Kalam" panose="020B0604020202020204" charset="0"/>
                        </a:rPr>
                        <a:t>$9.40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1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84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8320A7-321A-4C2D-B2DE-AA69D6D68C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5947A-009E-4A0E-A7AB-90505C20E6C4}"/>
              </a:ext>
            </a:extLst>
          </p:cNvPr>
          <p:cNvSpPr txBox="1"/>
          <p:nvPr/>
        </p:nvSpPr>
        <p:spPr>
          <a:xfrm>
            <a:off x="1211580" y="571500"/>
            <a:ext cx="71208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Kalam" panose="020B0604020202020204" charset="0"/>
                <a:cs typeface="Kalam" panose="020B0604020202020204" charset="0"/>
              </a:rPr>
              <a:t>Do you want to make changes?</a:t>
            </a:r>
          </a:p>
          <a:p>
            <a:endParaRPr lang="en-US" sz="4000" dirty="0">
              <a:latin typeface="Kalam" panose="020B0604020202020204" charset="0"/>
              <a:cs typeface="Kalam" panose="020B0604020202020204" charset="0"/>
            </a:endParaRPr>
          </a:p>
          <a:p>
            <a:r>
              <a:rPr lang="en-US" sz="4000" dirty="0">
                <a:latin typeface="Kalam" panose="020B0604020202020204" charset="0"/>
                <a:cs typeface="Kalam" panose="020B0604020202020204" charset="0"/>
              </a:rPr>
              <a:t>Don’t Forget…</a:t>
            </a:r>
          </a:p>
          <a:p>
            <a:r>
              <a:rPr lang="en-US" sz="4000" dirty="0">
                <a:latin typeface="Kalam" panose="020B0604020202020204" charset="0"/>
                <a:cs typeface="Kalam" panose="020B0604020202020204" charset="0"/>
              </a:rPr>
              <a:t>Once you start, you have to finish the whole enrollment</a:t>
            </a:r>
          </a:p>
        </p:txBody>
      </p:sp>
    </p:spTree>
    <p:extLst>
      <p:ext uri="{BB962C8B-B14F-4D97-AF65-F5344CB8AC3E}">
        <p14:creationId xmlns:p14="http://schemas.microsoft.com/office/powerpoint/2010/main" val="222071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791E-EF04-418A-9ECF-4C1CBDDA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855" y="286582"/>
            <a:ext cx="6583680" cy="857400"/>
          </a:xfrm>
        </p:spPr>
        <p:txBody>
          <a:bodyPr/>
          <a:lstStyle/>
          <a:p>
            <a:r>
              <a:rPr lang="en-US" sz="3200" dirty="0"/>
              <a:t>How to use the </a:t>
            </a:r>
            <a:br>
              <a:rPr lang="en-US" sz="3200" dirty="0"/>
            </a:br>
            <a:r>
              <a:rPr lang="en-US" sz="3200" dirty="0"/>
              <a:t>Open Enrollment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C133C-6839-4882-B410-AFEB940B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96" y="1333125"/>
            <a:ext cx="3462828" cy="29751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56666-D6D8-44B8-A66B-2E2A8CE786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D4F81-08F4-4DCC-B529-E25A7B6C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14" y="1333125"/>
            <a:ext cx="3535986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364"/>
      </p:ext>
    </p:extLst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329</Words>
  <Application>Microsoft Office PowerPoint</Application>
  <PresentationFormat>On-screen Show (16:9)</PresentationFormat>
  <Paragraphs>97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Ink Free</vt:lpstr>
      <vt:lpstr>Merriweather</vt:lpstr>
      <vt:lpstr>Arial</vt:lpstr>
      <vt:lpstr>Maven Pro</vt:lpstr>
      <vt:lpstr>Kalam</vt:lpstr>
      <vt:lpstr>Spartan</vt:lpstr>
      <vt:lpstr>Spartan Medium</vt:lpstr>
      <vt:lpstr>Woodville template</vt:lpstr>
      <vt:lpstr>Weber State  University Open Enrollment  2025-26</vt:lpstr>
      <vt:lpstr> Presenters</vt:lpstr>
      <vt:lpstr>Questions? </vt:lpstr>
      <vt:lpstr>Traditional Plan  Medical Premium Changes (Per Pay Period)</vt:lpstr>
      <vt:lpstr>PowerPoint Presentation</vt:lpstr>
      <vt:lpstr>Dental Plan Premium Changes</vt:lpstr>
      <vt:lpstr>PowerPoint Presentation</vt:lpstr>
      <vt:lpstr>PowerPoint Presentation</vt:lpstr>
      <vt:lpstr>How to use the  Open Enrollment App</vt:lpstr>
      <vt:lpstr>Don’t forget to verify your dependents information!</vt:lpstr>
      <vt:lpstr>PowerPoint Presentation</vt:lpstr>
      <vt:lpstr>PowerPoint Presentation</vt:lpstr>
      <vt:lpstr>If you want to enroll in or cancel your legal plan</vt:lpstr>
      <vt:lpstr>Make sure to submit to HR at the end of the enrollment process</vt:lpstr>
      <vt:lpstr>PowerPoint Presentation</vt:lpstr>
      <vt:lpstr>RETIREMENT</vt:lpstr>
      <vt:lpstr>PowerPoint Presentation</vt:lpstr>
      <vt:lpstr>Blomquist Hale</vt:lpstr>
      <vt:lpstr>Wellness Program Home and Auto Insurance Discounts Bookstore Discounts Use of facilities Tuition Benefit UTA Bus Pass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to a Global Audience</dc:title>
  <dc:creator>Bethany Rasmussen</dc:creator>
  <cp:lastModifiedBy>Bethany Rasmussen</cp:lastModifiedBy>
  <cp:revision>22</cp:revision>
  <dcterms:modified xsi:type="dcterms:W3CDTF">2025-04-17T20:03:27Z</dcterms:modified>
</cp:coreProperties>
</file>