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6" r:id="rId3"/>
  </p:sldMasterIdLst>
  <p:sldIdLst>
    <p:sldId id="256" r:id="rId4"/>
    <p:sldId id="257" r:id="rId5"/>
    <p:sldId id="258" r:id="rId6"/>
    <p:sldId id="260" r:id="rId7"/>
    <p:sldId id="262" r:id="rId8"/>
    <p:sldId id="261" r:id="rId9"/>
    <p:sldId id="263" r:id="rId10"/>
    <p:sldId id="264" r:id="rId11"/>
    <p:sldId id="265" r:id="rId12"/>
    <p:sldId id="266" r:id="rId13"/>
    <p:sldId id="271" r:id="rId14"/>
    <p:sldId id="267" r:id="rId15"/>
    <p:sldId id="268" r:id="rId16"/>
    <p:sldId id="269" r:id="rId17"/>
    <p:sldId id="273" r:id="rId18"/>
    <p:sldId id="27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hannon\Downloads\Initial_Report%20(3).csv"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Shannon\Downloads\Initial_Report%20(3).csv"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D:\TechnologySurvey.xlsx"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Shannon\Downloads\Initial_Report%20(3).csv"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Shannon\Downloads\Initial_Report%20(3).csv"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Shannon\Downloads\Initial_Report%20(3).csv"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Shannon\Downloads\Initial_Report%20(3).csv"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Shannon\Downloads\Initial_Report%20(3).csv"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Shannon\Downloads\Initial_Report%20(3).csv"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D:\TechnologySurvey.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Shannon\Downloads\Initial_Report%20(3).csv"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a:t>Colleges</a:t>
            </a:r>
            <a:r>
              <a:rPr lang="en-US" sz="2000" baseline="0"/>
              <a:t> Represented</a:t>
            </a:r>
            <a:endParaRPr lang="en-US" sz="2000"/>
          </a:p>
        </c:rich>
      </c:tx>
      <c:layout>
        <c:manualLayout>
          <c:xMode val="edge"/>
          <c:yMode val="edge"/>
          <c:x val="0.35331732558189333"/>
          <c:y val="2.008149608727070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Sheet1!$B$4:$H$4</c:f>
              <c:strCache>
                <c:ptCount val="7"/>
                <c:pt idx="0">
                  <c:v>Engineering, Applied Science &amp; Technology</c:v>
                </c:pt>
                <c:pt idx="1">
                  <c:v>Arts &amp; Humanities</c:v>
                </c:pt>
                <c:pt idx="2">
                  <c:v>Business &amp; Economics</c:v>
                </c:pt>
                <c:pt idx="3">
                  <c:v>Education</c:v>
                </c:pt>
                <c:pt idx="4">
                  <c:v>Health Professions</c:v>
                </c:pt>
                <c:pt idx="5">
                  <c:v>Science</c:v>
                </c:pt>
                <c:pt idx="6">
                  <c:v>Social &amp; Behavioral Science</c:v>
                </c:pt>
              </c:strCache>
            </c:strRef>
          </c:cat>
          <c:val>
            <c:numRef>
              <c:f>Sheet1!$B$5:$H$5</c:f>
              <c:numCache>
                <c:formatCode>General</c:formatCode>
                <c:ptCount val="7"/>
                <c:pt idx="0">
                  <c:v>42</c:v>
                </c:pt>
                <c:pt idx="1">
                  <c:v>28</c:v>
                </c:pt>
                <c:pt idx="2">
                  <c:v>25</c:v>
                </c:pt>
                <c:pt idx="3">
                  <c:v>32</c:v>
                </c:pt>
                <c:pt idx="4">
                  <c:v>40</c:v>
                </c:pt>
                <c:pt idx="5">
                  <c:v>25</c:v>
                </c:pt>
                <c:pt idx="6">
                  <c:v>35</c:v>
                </c:pt>
              </c:numCache>
            </c:numRef>
          </c:val>
        </c:ser>
        <c:dLbls>
          <c:showLegendKey val="0"/>
          <c:showVal val="0"/>
          <c:showCatName val="0"/>
          <c:showSerName val="0"/>
          <c:showPercent val="0"/>
          <c:showBubbleSize val="0"/>
        </c:dLbls>
        <c:gapWidth val="219"/>
        <c:overlap val="-27"/>
        <c:axId val="307706712"/>
        <c:axId val="307705928"/>
      </c:barChart>
      <c:catAx>
        <c:axId val="307706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07705928"/>
        <c:crosses val="autoZero"/>
        <c:auto val="1"/>
        <c:lblAlgn val="ctr"/>
        <c:lblOffset val="100"/>
        <c:noMultiLvlLbl val="0"/>
      </c:catAx>
      <c:valAx>
        <c:axId val="307705928"/>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a:t>Count</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077067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Sheet1!$B$112</c:f>
              <c:strCache>
                <c:ptCount val="1"/>
                <c:pt idx="0">
                  <c:v>Department</c:v>
                </c:pt>
              </c:strCache>
            </c:strRef>
          </c:tx>
          <c:spPr>
            <a:solidFill>
              <a:schemeClr val="accent1"/>
            </a:solidFill>
            <a:ln>
              <a:noFill/>
            </a:ln>
            <a:effectLst/>
          </c:spPr>
          <c:invertIfNegative val="0"/>
          <c:cat>
            <c:strRef>
              <c:f>Sheet1!$C$111:$G$111</c:f>
              <c:strCache>
                <c:ptCount val="5"/>
                <c:pt idx="0">
                  <c:v>Not at all important</c:v>
                </c:pt>
                <c:pt idx="1">
                  <c:v>Slightly important</c:v>
                </c:pt>
                <c:pt idx="2">
                  <c:v>Moderately important</c:v>
                </c:pt>
                <c:pt idx="3">
                  <c:v>Very important</c:v>
                </c:pt>
                <c:pt idx="4">
                  <c:v>Extremely important</c:v>
                </c:pt>
              </c:strCache>
            </c:strRef>
          </c:cat>
          <c:val>
            <c:numRef>
              <c:f>Sheet1!$C$112:$G$112</c:f>
              <c:numCache>
                <c:formatCode>0</c:formatCode>
                <c:ptCount val="5"/>
                <c:pt idx="0">
                  <c:v>2</c:v>
                </c:pt>
                <c:pt idx="1">
                  <c:v>6</c:v>
                </c:pt>
                <c:pt idx="2">
                  <c:v>13</c:v>
                </c:pt>
                <c:pt idx="3">
                  <c:v>26</c:v>
                </c:pt>
                <c:pt idx="4">
                  <c:v>49</c:v>
                </c:pt>
              </c:numCache>
            </c:numRef>
          </c:val>
        </c:ser>
        <c:ser>
          <c:idx val="1"/>
          <c:order val="1"/>
          <c:tx>
            <c:strRef>
              <c:f>Sheet1!$B$113</c:f>
              <c:strCache>
                <c:ptCount val="1"/>
                <c:pt idx="0">
                  <c:v>College/Building</c:v>
                </c:pt>
              </c:strCache>
            </c:strRef>
          </c:tx>
          <c:spPr>
            <a:solidFill>
              <a:schemeClr val="accent2"/>
            </a:solidFill>
            <a:ln>
              <a:noFill/>
            </a:ln>
            <a:effectLst/>
          </c:spPr>
          <c:invertIfNegative val="0"/>
          <c:cat>
            <c:strRef>
              <c:f>Sheet1!$C$111:$G$111</c:f>
              <c:strCache>
                <c:ptCount val="5"/>
                <c:pt idx="0">
                  <c:v>Not at all important</c:v>
                </c:pt>
                <c:pt idx="1">
                  <c:v>Slightly important</c:v>
                </c:pt>
                <c:pt idx="2">
                  <c:v>Moderately important</c:v>
                </c:pt>
                <c:pt idx="3">
                  <c:v>Very important</c:v>
                </c:pt>
                <c:pt idx="4">
                  <c:v>Extremely important</c:v>
                </c:pt>
              </c:strCache>
            </c:strRef>
          </c:cat>
          <c:val>
            <c:numRef>
              <c:f>Sheet1!$C$113:$G$113</c:f>
              <c:numCache>
                <c:formatCode>0</c:formatCode>
                <c:ptCount val="5"/>
                <c:pt idx="0">
                  <c:v>5</c:v>
                </c:pt>
                <c:pt idx="1">
                  <c:v>13</c:v>
                </c:pt>
                <c:pt idx="2">
                  <c:v>21</c:v>
                </c:pt>
                <c:pt idx="3">
                  <c:v>29</c:v>
                </c:pt>
                <c:pt idx="4">
                  <c:v>31</c:v>
                </c:pt>
              </c:numCache>
            </c:numRef>
          </c:val>
        </c:ser>
        <c:ser>
          <c:idx val="2"/>
          <c:order val="2"/>
          <c:tx>
            <c:strRef>
              <c:f>Sheet1!$B$114</c:f>
              <c:strCache>
                <c:ptCount val="1"/>
                <c:pt idx="0">
                  <c:v>University</c:v>
                </c:pt>
              </c:strCache>
            </c:strRef>
          </c:tx>
          <c:spPr>
            <a:solidFill>
              <a:schemeClr val="accent3"/>
            </a:solidFill>
            <a:ln>
              <a:noFill/>
            </a:ln>
            <a:effectLst/>
          </c:spPr>
          <c:invertIfNegative val="0"/>
          <c:cat>
            <c:strRef>
              <c:f>Sheet1!$C$111:$G$111</c:f>
              <c:strCache>
                <c:ptCount val="5"/>
                <c:pt idx="0">
                  <c:v>Not at all important</c:v>
                </c:pt>
                <c:pt idx="1">
                  <c:v>Slightly important</c:v>
                </c:pt>
                <c:pt idx="2">
                  <c:v>Moderately important</c:v>
                </c:pt>
                <c:pt idx="3">
                  <c:v>Very important</c:v>
                </c:pt>
                <c:pt idx="4">
                  <c:v>Extremely important</c:v>
                </c:pt>
              </c:strCache>
            </c:strRef>
          </c:cat>
          <c:val>
            <c:numRef>
              <c:f>Sheet1!$C$114:$G$114</c:f>
              <c:numCache>
                <c:formatCode>General</c:formatCode>
                <c:ptCount val="5"/>
                <c:pt idx="0">
                  <c:v>20</c:v>
                </c:pt>
                <c:pt idx="1">
                  <c:v>17</c:v>
                </c:pt>
                <c:pt idx="2">
                  <c:v>22</c:v>
                </c:pt>
                <c:pt idx="3">
                  <c:v>19</c:v>
                </c:pt>
                <c:pt idx="4">
                  <c:v>14</c:v>
                </c:pt>
              </c:numCache>
            </c:numRef>
          </c:val>
        </c:ser>
        <c:dLbls>
          <c:showLegendKey val="0"/>
          <c:showVal val="0"/>
          <c:showCatName val="0"/>
          <c:showSerName val="0"/>
          <c:showPercent val="0"/>
          <c:showBubbleSize val="0"/>
        </c:dLbls>
        <c:gapWidth val="219"/>
        <c:overlap val="-27"/>
        <c:axId val="308660904"/>
        <c:axId val="308659336"/>
      </c:barChart>
      <c:catAx>
        <c:axId val="308660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8659336"/>
        <c:crosses val="autoZero"/>
        <c:auto val="1"/>
        <c:lblAlgn val="ctr"/>
        <c:lblOffset val="100"/>
        <c:noMultiLvlLbl val="0"/>
      </c:catAx>
      <c:valAx>
        <c:axId val="308659336"/>
        <c:scaling>
          <c:orientation val="minMax"/>
          <c:max val="55"/>
          <c:min val="0"/>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dirty="0" smtClean="0">
                    <a:solidFill>
                      <a:schemeClr val="tx1"/>
                    </a:solidFill>
                  </a:rPr>
                  <a:t>Percentage</a:t>
                </a:r>
                <a:endParaRPr lang="en-US" sz="1800" dirty="0">
                  <a:solidFill>
                    <a:schemeClr val="tx1"/>
                  </a:solidFill>
                </a:endParaRP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8660904"/>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TechnologySurvey!$AI$234</c:f>
              <c:strCache>
                <c:ptCount val="1"/>
                <c:pt idx="0">
                  <c:v>Lecture-Based Classrooms</c:v>
                </c:pt>
              </c:strCache>
            </c:strRef>
          </c:tx>
          <c:spPr>
            <a:solidFill>
              <a:schemeClr val="accent1"/>
            </a:solidFill>
            <a:ln>
              <a:noFill/>
            </a:ln>
            <a:effectLst/>
          </c:spPr>
          <c:invertIfNegative val="0"/>
          <c:errBars>
            <c:errBarType val="both"/>
            <c:errValType val="cust"/>
            <c:noEndCap val="0"/>
            <c:plus>
              <c:numRef>
                <c:f>TechnologySurvey!$AG$228:$AI$228</c:f>
                <c:numCache>
                  <c:formatCode>General</c:formatCode>
                  <c:ptCount val="3"/>
                  <c:pt idx="0">
                    <c:v>6.771853203229411E-2</c:v>
                  </c:pt>
                  <c:pt idx="1">
                    <c:v>8.3703632770910544E-2</c:v>
                  </c:pt>
                  <c:pt idx="2">
                    <c:v>9.9742870094541566E-2</c:v>
                  </c:pt>
                </c:numCache>
              </c:numRef>
            </c:plus>
            <c:minus>
              <c:numRef>
                <c:f>TechnologySurvey!$AG$228:$AI$228</c:f>
                <c:numCache>
                  <c:formatCode>General</c:formatCode>
                  <c:ptCount val="3"/>
                  <c:pt idx="0">
                    <c:v>6.771853203229411E-2</c:v>
                  </c:pt>
                  <c:pt idx="1">
                    <c:v>8.3703632770910544E-2</c:v>
                  </c:pt>
                  <c:pt idx="2">
                    <c:v>9.9742870094541566E-2</c:v>
                  </c:pt>
                </c:numCache>
              </c:numRef>
            </c:minus>
            <c:spPr>
              <a:noFill/>
              <a:ln w="9525" cap="flat" cmpd="sng" algn="ctr">
                <a:solidFill>
                  <a:schemeClr val="tx1">
                    <a:lumMod val="65000"/>
                    <a:lumOff val="35000"/>
                  </a:schemeClr>
                </a:solidFill>
                <a:round/>
              </a:ln>
              <a:effectLst/>
            </c:spPr>
          </c:errBars>
          <c:cat>
            <c:strRef>
              <c:f>TechnologySurvey!$AJ$233:$AL$233</c:f>
              <c:strCache>
                <c:ptCount val="3"/>
                <c:pt idx="0">
                  <c:v>Department</c:v>
                </c:pt>
                <c:pt idx="1">
                  <c:v>College/Building</c:v>
                </c:pt>
                <c:pt idx="2">
                  <c:v>University</c:v>
                </c:pt>
              </c:strCache>
            </c:strRef>
          </c:cat>
          <c:val>
            <c:numRef>
              <c:f>TechnologySurvey!$AJ$234:$AL$234</c:f>
              <c:numCache>
                <c:formatCode>General</c:formatCode>
                <c:ptCount val="3"/>
                <c:pt idx="0">
                  <c:v>4.2300000000000004</c:v>
                </c:pt>
                <c:pt idx="1">
                  <c:v>3.86</c:v>
                </c:pt>
                <c:pt idx="2">
                  <c:v>3.13</c:v>
                </c:pt>
              </c:numCache>
            </c:numRef>
          </c:val>
        </c:ser>
        <c:ser>
          <c:idx val="1"/>
          <c:order val="1"/>
          <c:tx>
            <c:strRef>
              <c:f>TechnologySurvey!$AI$235</c:f>
              <c:strCache>
                <c:ptCount val="1"/>
                <c:pt idx="0">
                  <c:v>Lab-Based Classrooms</c:v>
                </c:pt>
              </c:strCache>
            </c:strRef>
          </c:tx>
          <c:spPr>
            <a:solidFill>
              <a:schemeClr val="accent2"/>
            </a:solidFill>
            <a:ln>
              <a:noFill/>
            </a:ln>
            <a:effectLst/>
          </c:spPr>
          <c:invertIfNegative val="0"/>
          <c:errBars>
            <c:errBarType val="both"/>
            <c:errValType val="cust"/>
            <c:noEndCap val="0"/>
            <c:plus>
              <c:numRef>
                <c:f>TechnologySurvey!$AJ$228:$AL$228</c:f>
                <c:numCache>
                  <c:formatCode>General</c:formatCode>
                  <c:ptCount val="3"/>
                  <c:pt idx="0">
                    <c:v>9.4793177313644131E-2</c:v>
                  </c:pt>
                  <c:pt idx="1">
                    <c:v>0.11458872236279388</c:v>
                  </c:pt>
                  <c:pt idx="2">
                    <c:v>0.13395696763911122</c:v>
                  </c:pt>
                </c:numCache>
              </c:numRef>
            </c:plus>
            <c:minus>
              <c:numRef>
                <c:f>TechnologySurvey!$AJ$228:$AL$228</c:f>
                <c:numCache>
                  <c:formatCode>General</c:formatCode>
                  <c:ptCount val="3"/>
                  <c:pt idx="0">
                    <c:v>9.4793177313644131E-2</c:v>
                  </c:pt>
                  <c:pt idx="1">
                    <c:v>0.11458872236279388</c:v>
                  </c:pt>
                  <c:pt idx="2">
                    <c:v>0.13395696763911122</c:v>
                  </c:pt>
                </c:numCache>
              </c:numRef>
            </c:minus>
            <c:spPr>
              <a:noFill/>
              <a:ln w="9525" cap="flat" cmpd="sng" algn="ctr">
                <a:solidFill>
                  <a:schemeClr val="tx1">
                    <a:lumMod val="65000"/>
                    <a:lumOff val="35000"/>
                  </a:schemeClr>
                </a:solidFill>
                <a:round/>
              </a:ln>
              <a:effectLst/>
            </c:spPr>
          </c:errBars>
          <c:cat>
            <c:strRef>
              <c:f>TechnologySurvey!$AJ$233:$AL$233</c:f>
              <c:strCache>
                <c:ptCount val="3"/>
                <c:pt idx="0">
                  <c:v>Department</c:v>
                </c:pt>
                <c:pt idx="1">
                  <c:v>College/Building</c:v>
                </c:pt>
                <c:pt idx="2">
                  <c:v>University</c:v>
                </c:pt>
              </c:strCache>
            </c:strRef>
          </c:cat>
          <c:val>
            <c:numRef>
              <c:f>TechnologySurvey!$AJ$235:$AL$235</c:f>
              <c:numCache>
                <c:formatCode>General</c:formatCode>
                <c:ptCount val="3"/>
                <c:pt idx="0">
                  <c:v>4.1900000000000004</c:v>
                </c:pt>
                <c:pt idx="1">
                  <c:v>3.68</c:v>
                </c:pt>
                <c:pt idx="2">
                  <c:v>2.91</c:v>
                </c:pt>
              </c:numCache>
            </c:numRef>
          </c:val>
        </c:ser>
        <c:dLbls>
          <c:showLegendKey val="0"/>
          <c:showVal val="0"/>
          <c:showCatName val="0"/>
          <c:showSerName val="0"/>
          <c:showPercent val="0"/>
          <c:showBubbleSize val="0"/>
        </c:dLbls>
        <c:gapWidth val="219"/>
        <c:overlap val="-27"/>
        <c:axId val="368068504"/>
        <c:axId val="418429792"/>
      </c:barChart>
      <c:catAx>
        <c:axId val="368068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18429792"/>
        <c:crosses val="autoZero"/>
        <c:auto val="1"/>
        <c:lblAlgn val="ctr"/>
        <c:lblOffset val="100"/>
        <c:noMultiLvlLbl val="0"/>
      </c:catAx>
      <c:valAx>
        <c:axId val="418429792"/>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a:solidFill>
                      <a:schemeClr val="tx1"/>
                    </a:solidFill>
                  </a:rPr>
                  <a:t>Importance</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68068504"/>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a:t>Job Title</a:t>
            </a:r>
          </a:p>
        </c:rich>
      </c:tx>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Sheet1!$B$24:$G$24</c:f>
              <c:strCache>
                <c:ptCount val="6"/>
                <c:pt idx="0">
                  <c:v>Professor</c:v>
                </c:pt>
                <c:pt idx="1">
                  <c:v>Associate Professor</c:v>
                </c:pt>
                <c:pt idx="2">
                  <c:v>Assistant Professor</c:v>
                </c:pt>
                <c:pt idx="3">
                  <c:v>Adjunct Professor</c:v>
                </c:pt>
                <c:pt idx="4">
                  <c:v>Staff</c:v>
                </c:pt>
                <c:pt idx="5">
                  <c:v>Instructor</c:v>
                </c:pt>
              </c:strCache>
            </c:strRef>
          </c:cat>
          <c:val>
            <c:numRef>
              <c:f>Sheet1!$B$25:$G$25</c:f>
              <c:numCache>
                <c:formatCode>0.00</c:formatCode>
                <c:ptCount val="6"/>
                <c:pt idx="0">
                  <c:v>25</c:v>
                </c:pt>
                <c:pt idx="1">
                  <c:v>19</c:v>
                </c:pt>
                <c:pt idx="2">
                  <c:v>35</c:v>
                </c:pt>
                <c:pt idx="3">
                  <c:v>9</c:v>
                </c:pt>
                <c:pt idx="4">
                  <c:v>2</c:v>
                </c:pt>
                <c:pt idx="5">
                  <c:v>10</c:v>
                </c:pt>
              </c:numCache>
            </c:numRef>
          </c:val>
        </c:ser>
        <c:dLbls>
          <c:showLegendKey val="0"/>
          <c:showVal val="0"/>
          <c:showCatName val="0"/>
          <c:showSerName val="0"/>
          <c:showPercent val="0"/>
          <c:showBubbleSize val="0"/>
        </c:dLbls>
        <c:gapWidth val="219"/>
        <c:overlap val="-27"/>
        <c:axId val="307707496"/>
        <c:axId val="307707888"/>
      </c:barChart>
      <c:catAx>
        <c:axId val="3077074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07707888"/>
        <c:crosses val="autoZero"/>
        <c:auto val="1"/>
        <c:lblAlgn val="ctr"/>
        <c:lblOffset val="100"/>
        <c:noMultiLvlLbl val="0"/>
      </c:catAx>
      <c:valAx>
        <c:axId val="307707888"/>
        <c:scaling>
          <c:orientation val="minMax"/>
          <c:max val="40"/>
          <c:min val="0"/>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a:t>Percentage</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077074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38577556250806"/>
          <c:y val="4.0411790401084065E-2"/>
          <c:w val="0.88567802127861917"/>
          <c:h val="0.8260700811833136"/>
        </c:manualLayout>
      </c:layout>
      <c:barChart>
        <c:barDir val="col"/>
        <c:grouping val="clustered"/>
        <c:varyColors val="0"/>
        <c:ser>
          <c:idx val="0"/>
          <c:order val="0"/>
          <c:spPr>
            <a:solidFill>
              <a:schemeClr val="accent1"/>
            </a:solidFill>
            <a:ln>
              <a:noFill/>
            </a:ln>
            <a:effectLst/>
          </c:spPr>
          <c:invertIfNegative val="0"/>
          <c:cat>
            <c:strRef>
              <c:f>Sheet1!$B$34:$E$34</c:f>
              <c:strCache>
                <c:ptCount val="4"/>
                <c:pt idx="0">
                  <c:v>Yes - Desktop</c:v>
                </c:pt>
                <c:pt idx="1">
                  <c:v>Yes - laptop</c:v>
                </c:pt>
                <c:pt idx="2">
                  <c:v>BOTH a desktop &amp;  laptop</c:v>
                </c:pt>
                <c:pt idx="3">
                  <c:v>Neither</c:v>
                </c:pt>
              </c:strCache>
            </c:strRef>
          </c:cat>
          <c:val>
            <c:numRef>
              <c:f>Sheet1!$B$35:$E$35</c:f>
              <c:numCache>
                <c:formatCode>General</c:formatCode>
                <c:ptCount val="4"/>
                <c:pt idx="0">
                  <c:v>42</c:v>
                </c:pt>
                <c:pt idx="1">
                  <c:v>23</c:v>
                </c:pt>
                <c:pt idx="2">
                  <c:v>30</c:v>
                </c:pt>
                <c:pt idx="3">
                  <c:v>6</c:v>
                </c:pt>
              </c:numCache>
            </c:numRef>
          </c:val>
        </c:ser>
        <c:dLbls>
          <c:showLegendKey val="0"/>
          <c:showVal val="0"/>
          <c:showCatName val="0"/>
          <c:showSerName val="0"/>
          <c:showPercent val="0"/>
          <c:showBubbleSize val="0"/>
        </c:dLbls>
        <c:gapWidth val="219"/>
        <c:overlap val="-27"/>
        <c:axId val="307708672"/>
        <c:axId val="307709848"/>
      </c:barChart>
      <c:catAx>
        <c:axId val="307708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7709848"/>
        <c:crosses val="autoZero"/>
        <c:auto val="1"/>
        <c:lblAlgn val="ctr"/>
        <c:lblOffset val="100"/>
        <c:noMultiLvlLbl val="0"/>
      </c:catAx>
      <c:valAx>
        <c:axId val="307709848"/>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a:solidFill>
                      <a:schemeClr val="tx1"/>
                    </a:solidFill>
                  </a:rPr>
                  <a:t>Percentage</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77086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strRef>
              <c:f>Sheet1!$A$45:$D$45</c:f>
              <c:strCache>
                <c:ptCount val="4"/>
                <c:pt idx="0">
                  <c:v>Yes for BOTH Teaching &amp; Research/Scholarship</c:v>
                </c:pt>
                <c:pt idx="1">
                  <c:v>Yes for Teaching Only</c:v>
                </c:pt>
                <c:pt idx="2">
                  <c:v>Yes for Research/Scholarship Only</c:v>
                </c:pt>
                <c:pt idx="3">
                  <c:v>No</c:v>
                </c:pt>
              </c:strCache>
            </c:strRef>
          </c:cat>
          <c:val>
            <c:numRef>
              <c:f>Sheet1!$A$46:$D$46</c:f>
              <c:numCache>
                <c:formatCode>0</c:formatCode>
                <c:ptCount val="4"/>
                <c:pt idx="0">
                  <c:v>70</c:v>
                </c:pt>
                <c:pt idx="1">
                  <c:v>21</c:v>
                </c:pt>
                <c:pt idx="2">
                  <c:v>2</c:v>
                </c:pt>
                <c:pt idx="3">
                  <c:v>7</c:v>
                </c:pt>
              </c:numCache>
            </c:numRef>
          </c:val>
        </c:ser>
        <c:dLbls>
          <c:showLegendKey val="0"/>
          <c:showVal val="0"/>
          <c:showCatName val="0"/>
          <c:showSerName val="0"/>
          <c:showPercent val="0"/>
          <c:showBubbleSize val="0"/>
        </c:dLbls>
        <c:gapWidth val="219"/>
        <c:overlap val="-27"/>
        <c:axId val="307703184"/>
        <c:axId val="307702792"/>
      </c:barChart>
      <c:catAx>
        <c:axId val="307703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7702792"/>
        <c:crosses val="autoZero"/>
        <c:auto val="1"/>
        <c:lblAlgn val="ctr"/>
        <c:lblOffset val="100"/>
        <c:noMultiLvlLbl val="0"/>
      </c:catAx>
      <c:valAx>
        <c:axId val="307702792"/>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a:solidFill>
                      <a:schemeClr val="tx1"/>
                    </a:solidFill>
                  </a:rPr>
                  <a:t>Percentage</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77031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strRef>
              <c:f>Sheet1!$C$57:$F$57</c:f>
              <c:strCache>
                <c:ptCount val="4"/>
                <c:pt idx="0">
                  <c:v>Yes - by my department</c:v>
                </c:pt>
                <c:pt idx="1">
                  <c:v>Yes - by my college</c:v>
                </c:pt>
                <c:pt idx="2">
                  <c:v>Yes - by the university</c:v>
                </c:pt>
                <c:pt idx="3">
                  <c:v>No</c:v>
                </c:pt>
              </c:strCache>
            </c:strRef>
          </c:cat>
          <c:val>
            <c:numRef>
              <c:f>Sheet1!$C$58:$F$58</c:f>
              <c:numCache>
                <c:formatCode>0</c:formatCode>
                <c:ptCount val="4"/>
                <c:pt idx="0">
                  <c:v>66</c:v>
                </c:pt>
                <c:pt idx="1">
                  <c:v>47</c:v>
                </c:pt>
                <c:pt idx="2">
                  <c:v>17</c:v>
                </c:pt>
                <c:pt idx="3">
                  <c:v>16</c:v>
                </c:pt>
              </c:numCache>
            </c:numRef>
          </c:val>
        </c:ser>
        <c:dLbls>
          <c:showLegendKey val="0"/>
          <c:showVal val="0"/>
          <c:showCatName val="0"/>
          <c:showSerName val="0"/>
          <c:showPercent val="0"/>
          <c:showBubbleSize val="0"/>
        </c:dLbls>
        <c:gapWidth val="219"/>
        <c:overlap val="-27"/>
        <c:axId val="307703968"/>
        <c:axId val="307704360"/>
      </c:barChart>
      <c:catAx>
        <c:axId val="307703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7704360"/>
        <c:crosses val="autoZero"/>
        <c:auto val="1"/>
        <c:lblAlgn val="ctr"/>
        <c:lblOffset val="100"/>
        <c:noMultiLvlLbl val="0"/>
      </c:catAx>
      <c:valAx>
        <c:axId val="307704360"/>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a:solidFill>
                      <a:schemeClr val="tx1"/>
                    </a:solidFill>
                  </a:rPr>
                  <a:t>Percentage</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77039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Sheet1!$A$71</c:f>
              <c:strCache>
                <c:ptCount val="1"/>
                <c:pt idx="0">
                  <c:v>Department</c:v>
                </c:pt>
              </c:strCache>
            </c:strRef>
          </c:tx>
          <c:spPr>
            <a:solidFill>
              <a:schemeClr val="accent1"/>
            </a:solidFill>
            <a:ln>
              <a:noFill/>
            </a:ln>
            <a:effectLst/>
          </c:spPr>
          <c:invertIfNegative val="0"/>
          <c:cat>
            <c:strRef>
              <c:f>Sheet1!$B$70:$F$70</c:f>
              <c:strCache>
                <c:ptCount val="5"/>
                <c:pt idx="0">
                  <c:v>Not at all important</c:v>
                </c:pt>
                <c:pt idx="1">
                  <c:v>Slightly important</c:v>
                </c:pt>
                <c:pt idx="2">
                  <c:v>Moderately important</c:v>
                </c:pt>
                <c:pt idx="3">
                  <c:v>Very important</c:v>
                </c:pt>
                <c:pt idx="4">
                  <c:v>Extremely important</c:v>
                </c:pt>
              </c:strCache>
            </c:strRef>
          </c:cat>
          <c:val>
            <c:numRef>
              <c:f>Sheet1!$B$71:$F$71</c:f>
              <c:numCache>
                <c:formatCode>0</c:formatCode>
                <c:ptCount val="5"/>
                <c:pt idx="0">
                  <c:v>3</c:v>
                </c:pt>
                <c:pt idx="1">
                  <c:v>7</c:v>
                </c:pt>
                <c:pt idx="2">
                  <c:v>17</c:v>
                </c:pt>
                <c:pt idx="3">
                  <c:v>31</c:v>
                </c:pt>
                <c:pt idx="4">
                  <c:v>41</c:v>
                </c:pt>
              </c:numCache>
            </c:numRef>
          </c:val>
        </c:ser>
        <c:ser>
          <c:idx val="1"/>
          <c:order val="1"/>
          <c:tx>
            <c:strRef>
              <c:f>Sheet1!$A$72</c:f>
              <c:strCache>
                <c:ptCount val="1"/>
                <c:pt idx="0">
                  <c:v>College/Building</c:v>
                </c:pt>
              </c:strCache>
            </c:strRef>
          </c:tx>
          <c:spPr>
            <a:solidFill>
              <a:schemeClr val="accent2"/>
            </a:solidFill>
            <a:ln>
              <a:noFill/>
            </a:ln>
            <a:effectLst/>
          </c:spPr>
          <c:invertIfNegative val="0"/>
          <c:cat>
            <c:strRef>
              <c:f>Sheet1!$B$70:$F$70</c:f>
              <c:strCache>
                <c:ptCount val="5"/>
                <c:pt idx="0">
                  <c:v>Not at all important</c:v>
                </c:pt>
                <c:pt idx="1">
                  <c:v>Slightly important</c:v>
                </c:pt>
                <c:pt idx="2">
                  <c:v>Moderately important</c:v>
                </c:pt>
                <c:pt idx="3">
                  <c:v>Very important</c:v>
                </c:pt>
                <c:pt idx="4">
                  <c:v>Extremely important</c:v>
                </c:pt>
              </c:strCache>
            </c:strRef>
          </c:cat>
          <c:val>
            <c:numRef>
              <c:f>Sheet1!$B$72:$F$72</c:f>
              <c:numCache>
                <c:formatCode>0</c:formatCode>
                <c:ptCount val="5"/>
                <c:pt idx="0">
                  <c:v>6</c:v>
                </c:pt>
                <c:pt idx="1">
                  <c:v>6</c:v>
                </c:pt>
                <c:pt idx="2">
                  <c:v>23</c:v>
                </c:pt>
                <c:pt idx="3">
                  <c:v>29</c:v>
                </c:pt>
                <c:pt idx="4">
                  <c:v>34</c:v>
                </c:pt>
              </c:numCache>
            </c:numRef>
          </c:val>
        </c:ser>
        <c:ser>
          <c:idx val="2"/>
          <c:order val="2"/>
          <c:tx>
            <c:strRef>
              <c:f>Sheet1!$A$73</c:f>
              <c:strCache>
                <c:ptCount val="1"/>
                <c:pt idx="0">
                  <c:v>University</c:v>
                </c:pt>
              </c:strCache>
            </c:strRef>
          </c:tx>
          <c:spPr>
            <a:solidFill>
              <a:schemeClr val="accent3"/>
            </a:solidFill>
            <a:ln>
              <a:noFill/>
            </a:ln>
            <a:effectLst/>
          </c:spPr>
          <c:invertIfNegative val="0"/>
          <c:cat>
            <c:strRef>
              <c:f>Sheet1!$B$70:$F$70</c:f>
              <c:strCache>
                <c:ptCount val="5"/>
                <c:pt idx="0">
                  <c:v>Not at all important</c:v>
                </c:pt>
                <c:pt idx="1">
                  <c:v>Slightly important</c:v>
                </c:pt>
                <c:pt idx="2">
                  <c:v>Moderately important</c:v>
                </c:pt>
                <c:pt idx="3">
                  <c:v>Very important</c:v>
                </c:pt>
                <c:pt idx="4">
                  <c:v>Extremely important</c:v>
                </c:pt>
              </c:strCache>
            </c:strRef>
          </c:cat>
          <c:val>
            <c:numRef>
              <c:f>Sheet1!$B$73:$F$73</c:f>
              <c:numCache>
                <c:formatCode>General</c:formatCode>
                <c:ptCount val="5"/>
                <c:pt idx="0">
                  <c:v>20</c:v>
                </c:pt>
                <c:pt idx="1">
                  <c:v>40</c:v>
                </c:pt>
                <c:pt idx="2">
                  <c:v>13</c:v>
                </c:pt>
                <c:pt idx="3">
                  <c:v>17</c:v>
                </c:pt>
                <c:pt idx="4">
                  <c:v>14</c:v>
                </c:pt>
              </c:numCache>
            </c:numRef>
          </c:val>
        </c:ser>
        <c:dLbls>
          <c:showLegendKey val="0"/>
          <c:showVal val="0"/>
          <c:showCatName val="0"/>
          <c:showSerName val="0"/>
          <c:showPercent val="0"/>
          <c:showBubbleSize val="0"/>
        </c:dLbls>
        <c:gapWidth val="219"/>
        <c:overlap val="-27"/>
        <c:axId val="308655416"/>
        <c:axId val="308661296"/>
      </c:barChart>
      <c:catAx>
        <c:axId val="308655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308661296"/>
        <c:crosses val="autoZero"/>
        <c:auto val="1"/>
        <c:lblAlgn val="ctr"/>
        <c:lblOffset val="100"/>
        <c:noMultiLvlLbl val="0"/>
      </c:catAx>
      <c:valAx>
        <c:axId val="308661296"/>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a:solidFill>
                      <a:schemeClr val="tx1"/>
                    </a:solidFill>
                  </a:rPr>
                  <a:t>Percentage</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8655416"/>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Sheet1!$B$89</c:f>
              <c:strCache>
                <c:ptCount val="1"/>
                <c:pt idx="0">
                  <c:v>Department</c:v>
                </c:pt>
              </c:strCache>
            </c:strRef>
          </c:tx>
          <c:spPr>
            <a:solidFill>
              <a:schemeClr val="accent1"/>
            </a:solidFill>
            <a:ln>
              <a:noFill/>
            </a:ln>
            <a:effectLst/>
          </c:spPr>
          <c:invertIfNegative val="0"/>
          <c:cat>
            <c:strRef>
              <c:f>Sheet1!$C$88:$G$88</c:f>
              <c:strCache>
                <c:ptCount val="5"/>
                <c:pt idx="0">
                  <c:v>Not at all important</c:v>
                </c:pt>
                <c:pt idx="1">
                  <c:v>Slightly important</c:v>
                </c:pt>
                <c:pt idx="2">
                  <c:v>Moderately important</c:v>
                </c:pt>
                <c:pt idx="3">
                  <c:v>Very important</c:v>
                </c:pt>
                <c:pt idx="4">
                  <c:v>Extremely important</c:v>
                </c:pt>
              </c:strCache>
            </c:strRef>
          </c:cat>
          <c:val>
            <c:numRef>
              <c:f>Sheet1!$C$89:$G$89</c:f>
              <c:numCache>
                <c:formatCode>0</c:formatCode>
                <c:ptCount val="5"/>
                <c:pt idx="0">
                  <c:v>5</c:v>
                </c:pt>
                <c:pt idx="1">
                  <c:v>7</c:v>
                </c:pt>
                <c:pt idx="2">
                  <c:v>15</c:v>
                </c:pt>
                <c:pt idx="3">
                  <c:v>41</c:v>
                </c:pt>
                <c:pt idx="4">
                  <c:v>30</c:v>
                </c:pt>
              </c:numCache>
            </c:numRef>
          </c:val>
        </c:ser>
        <c:ser>
          <c:idx val="1"/>
          <c:order val="1"/>
          <c:tx>
            <c:strRef>
              <c:f>Sheet1!$B$90</c:f>
              <c:strCache>
                <c:ptCount val="1"/>
                <c:pt idx="0">
                  <c:v>College/Building</c:v>
                </c:pt>
              </c:strCache>
            </c:strRef>
          </c:tx>
          <c:spPr>
            <a:solidFill>
              <a:schemeClr val="accent2"/>
            </a:solidFill>
            <a:ln>
              <a:noFill/>
            </a:ln>
            <a:effectLst/>
          </c:spPr>
          <c:invertIfNegative val="0"/>
          <c:cat>
            <c:strRef>
              <c:f>Sheet1!$C$88:$G$88</c:f>
              <c:strCache>
                <c:ptCount val="5"/>
                <c:pt idx="0">
                  <c:v>Not at all important</c:v>
                </c:pt>
                <c:pt idx="1">
                  <c:v>Slightly important</c:v>
                </c:pt>
                <c:pt idx="2">
                  <c:v>Moderately important</c:v>
                </c:pt>
                <c:pt idx="3">
                  <c:v>Very important</c:v>
                </c:pt>
                <c:pt idx="4">
                  <c:v>Extremely important</c:v>
                </c:pt>
              </c:strCache>
            </c:strRef>
          </c:cat>
          <c:val>
            <c:numRef>
              <c:f>Sheet1!$C$90:$G$90</c:f>
              <c:numCache>
                <c:formatCode>0</c:formatCode>
                <c:ptCount val="5"/>
                <c:pt idx="0">
                  <c:v>11</c:v>
                </c:pt>
                <c:pt idx="1">
                  <c:v>10</c:v>
                </c:pt>
                <c:pt idx="2">
                  <c:v>27</c:v>
                </c:pt>
                <c:pt idx="3">
                  <c:v>22</c:v>
                </c:pt>
                <c:pt idx="4">
                  <c:v>27</c:v>
                </c:pt>
              </c:numCache>
            </c:numRef>
          </c:val>
        </c:ser>
        <c:ser>
          <c:idx val="2"/>
          <c:order val="2"/>
          <c:tx>
            <c:strRef>
              <c:f>Sheet1!$B$91</c:f>
              <c:strCache>
                <c:ptCount val="1"/>
                <c:pt idx="0">
                  <c:v>University</c:v>
                </c:pt>
              </c:strCache>
            </c:strRef>
          </c:tx>
          <c:spPr>
            <a:solidFill>
              <a:schemeClr val="accent3"/>
            </a:solidFill>
            <a:ln>
              <a:noFill/>
            </a:ln>
            <a:effectLst/>
          </c:spPr>
          <c:invertIfNegative val="0"/>
          <c:cat>
            <c:strRef>
              <c:f>Sheet1!$C$88:$G$88</c:f>
              <c:strCache>
                <c:ptCount val="5"/>
                <c:pt idx="0">
                  <c:v>Not at all important</c:v>
                </c:pt>
                <c:pt idx="1">
                  <c:v>Slightly important</c:v>
                </c:pt>
                <c:pt idx="2">
                  <c:v>Moderately important</c:v>
                </c:pt>
                <c:pt idx="3">
                  <c:v>Very important</c:v>
                </c:pt>
                <c:pt idx="4">
                  <c:v>Extremely important</c:v>
                </c:pt>
              </c:strCache>
            </c:strRef>
          </c:cat>
          <c:val>
            <c:numRef>
              <c:f>Sheet1!$C$91:$G$91</c:f>
              <c:numCache>
                <c:formatCode>General</c:formatCode>
                <c:ptCount val="5"/>
                <c:pt idx="0">
                  <c:v>27</c:v>
                </c:pt>
                <c:pt idx="1">
                  <c:v>16</c:v>
                </c:pt>
                <c:pt idx="2">
                  <c:v>26</c:v>
                </c:pt>
                <c:pt idx="3">
                  <c:v>13</c:v>
                </c:pt>
                <c:pt idx="4">
                  <c:v>7</c:v>
                </c:pt>
              </c:numCache>
            </c:numRef>
          </c:val>
        </c:ser>
        <c:dLbls>
          <c:showLegendKey val="0"/>
          <c:showVal val="0"/>
          <c:showCatName val="0"/>
          <c:showSerName val="0"/>
          <c:showPercent val="0"/>
          <c:showBubbleSize val="0"/>
        </c:dLbls>
        <c:gapWidth val="219"/>
        <c:overlap val="-27"/>
        <c:axId val="308655024"/>
        <c:axId val="308658160"/>
      </c:barChart>
      <c:catAx>
        <c:axId val="308655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8658160"/>
        <c:crosses val="autoZero"/>
        <c:auto val="1"/>
        <c:lblAlgn val="ctr"/>
        <c:lblOffset val="100"/>
        <c:noMultiLvlLbl val="0"/>
      </c:catAx>
      <c:valAx>
        <c:axId val="308658160"/>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sz="2000" dirty="0" smtClean="0">
                    <a:solidFill>
                      <a:schemeClr val="tx1"/>
                    </a:solidFill>
                  </a:rPr>
                  <a:t>Percentage</a:t>
                </a:r>
              </a:p>
            </c:rich>
          </c:tx>
          <c:layout/>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8655024"/>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TechnologySurvey!$Z$235</c:f>
              <c:strCache>
                <c:ptCount val="1"/>
                <c:pt idx="0">
                  <c:v>Lecture-Based Classrooms</c:v>
                </c:pt>
              </c:strCache>
            </c:strRef>
          </c:tx>
          <c:spPr>
            <a:solidFill>
              <a:schemeClr val="accent1"/>
            </a:solidFill>
            <a:ln>
              <a:noFill/>
            </a:ln>
            <a:effectLst/>
          </c:spPr>
          <c:invertIfNegative val="0"/>
          <c:errBars>
            <c:errBarType val="both"/>
            <c:errValType val="cust"/>
            <c:noEndCap val="0"/>
            <c:plus>
              <c:numRef>
                <c:f>TechnologySurvey!$AA$228:$AC$228</c:f>
                <c:numCache>
                  <c:formatCode>General</c:formatCode>
                  <c:ptCount val="3"/>
                  <c:pt idx="0">
                    <c:v>7.6819421017910741E-2</c:v>
                  </c:pt>
                  <c:pt idx="1">
                    <c:v>8.4925432399751422E-2</c:v>
                  </c:pt>
                  <c:pt idx="2">
                    <c:v>0.10147498921688042</c:v>
                  </c:pt>
                </c:numCache>
              </c:numRef>
            </c:plus>
            <c:minus>
              <c:numRef>
                <c:f>TechnologySurvey!$AA$228:$AC$228</c:f>
                <c:numCache>
                  <c:formatCode>General</c:formatCode>
                  <c:ptCount val="3"/>
                  <c:pt idx="0">
                    <c:v>7.6819421017910741E-2</c:v>
                  </c:pt>
                  <c:pt idx="1">
                    <c:v>8.4925432399751422E-2</c:v>
                  </c:pt>
                  <c:pt idx="2">
                    <c:v>0.10147498921688042</c:v>
                  </c:pt>
                </c:numCache>
              </c:numRef>
            </c:minus>
            <c:spPr>
              <a:noFill/>
              <a:ln w="9525" cap="flat" cmpd="sng" algn="ctr">
                <a:solidFill>
                  <a:schemeClr val="tx1">
                    <a:lumMod val="65000"/>
                    <a:lumOff val="35000"/>
                  </a:schemeClr>
                </a:solidFill>
                <a:round/>
              </a:ln>
              <a:effectLst/>
            </c:spPr>
          </c:errBars>
          <c:cat>
            <c:strRef>
              <c:f>TechnologySurvey!$AA$234:$AC$234</c:f>
              <c:strCache>
                <c:ptCount val="3"/>
                <c:pt idx="0">
                  <c:v>Department</c:v>
                </c:pt>
                <c:pt idx="1">
                  <c:v>College/Building</c:v>
                </c:pt>
                <c:pt idx="2">
                  <c:v>University</c:v>
                </c:pt>
              </c:strCache>
            </c:strRef>
          </c:cat>
          <c:val>
            <c:numRef>
              <c:f>TechnologySurvey!$AA$235:$AC$235</c:f>
              <c:numCache>
                <c:formatCode>General</c:formatCode>
                <c:ptCount val="3"/>
                <c:pt idx="0">
                  <c:v>4.0199999999999996</c:v>
                </c:pt>
                <c:pt idx="1">
                  <c:v>3.79</c:v>
                </c:pt>
                <c:pt idx="2">
                  <c:v>2.92</c:v>
                </c:pt>
              </c:numCache>
            </c:numRef>
          </c:val>
        </c:ser>
        <c:ser>
          <c:idx val="1"/>
          <c:order val="1"/>
          <c:tx>
            <c:strRef>
              <c:f>TechnologySurvey!$Z$236</c:f>
              <c:strCache>
                <c:ptCount val="1"/>
                <c:pt idx="0">
                  <c:v>Lab-Based Classrooms</c:v>
                </c:pt>
              </c:strCache>
            </c:strRef>
          </c:tx>
          <c:spPr>
            <a:solidFill>
              <a:schemeClr val="accent2"/>
            </a:solidFill>
            <a:ln>
              <a:noFill/>
            </a:ln>
            <a:effectLst/>
          </c:spPr>
          <c:invertIfNegative val="0"/>
          <c:errBars>
            <c:errBarType val="both"/>
            <c:errValType val="cust"/>
            <c:noEndCap val="0"/>
            <c:plus>
              <c:numRef>
                <c:f>TechnologySurvey!$AD$228:$AF$228</c:f>
                <c:numCache>
                  <c:formatCode>General</c:formatCode>
                  <c:ptCount val="3"/>
                  <c:pt idx="0">
                    <c:v>0.10298367864758683</c:v>
                  </c:pt>
                  <c:pt idx="1">
                    <c:v>0.12074666768489174</c:v>
                  </c:pt>
                  <c:pt idx="2">
                    <c:v>0.1315561729939764</c:v>
                  </c:pt>
                </c:numCache>
              </c:numRef>
            </c:plus>
            <c:minus>
              <c:numRef>
                <c:f>TechnologySurvey!$AD$228:$AF$228</c:f>
                <c:numCache>
                  <c:formatCode>General</c:formatCode>
                  <c:ptCount val="3"/>
                  <c:pt idx="0">
                    <c:v>0.10298367864758683</c:v>
                  </c:pt>
                  <c:pt idx="1">
                    <c:v>0.12074666768489174</c:v>
                  </c:pt>
                  <c:pt idx="2">
                    <c:v>0.1315561729939764</c:v>
                  </c:pt>
                </c:numCache>
              </c:numRef>
            </c:minus>
            <c:spPr>
              <a:noFill/>
              <a:ln w="9525" cap="flat" cmpd="sng" algn="ctr">
                <a:solidFill>
                  <a:schemeClr val="tx1">
                    <a:lumMod val="65000"/>
                    <a:lumOff val="35000"/>
                  </a:schemeClr>
                </a:solidFill>
                <a:round/>
              </a:ln>
              <a:effectLst/>
            </c:spPr>
          </c:errBars>
          <c:cat>
            <c:strRef>
              <c:f>TechnologySurvey!$AA$234:$AC$234</c:f>
              <c:strCache>
                <c:ptCount val="3"/>
                <c:pt idx="0">
                  <c:v>Department</c:v>
                </c:pt>
                <c:pt idx="1">
                  <c:v>College/Building</c:v>
                </c:pt>
                <c:pt idx="2">
                  <c:v>University</c:v>
                </c:pt>
              </c:strCache>
            </c:strRef>
          </c:cat>
          <c:val>
            <c:numRef>
              <c:f>TechnologySurvey!$AA$236:$AC$236</c:f>
              <c:numCache>
                <c:formatCode>General</c:formatCode>
                <c:ptCount val="3"/>
                <c:pt idx="0">
                  <c:v>3.97</c:v>
                </c:pt>
                <c:pt idx="1">
                  <c:v>3.46</c:v>
                </c:pt>
                <c:pt idx="2">
                  <c:v>2.67</c:v>
                </c:pt>
              </c:numCache>
            </c:numRef>
          </c:val>
        </c:ser>
        <c:dLbls>
          <c:showLegendKey val="0"/>
          <c:showVal val="0"/>
          <c:showCatName val="0"/>
          <c:showSerName val="0"/>
          <c:showPercent val="0"/>
          <c:showBubbleSize val="0"/>
        </c:dLbls>
        <c:gapWidth val="219"/>
        <c:overlap val="-27"/>
        <c:axId val="366037072"/>
        <c:axId val="366034328"/>
      </c:barChart>
      <c:catAx>
        <c:axId val="366037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66034328"/>
        <c:crosses val="autoZero"/>
        <c:auto val="1"/>
        <c:lblAlgn val="ctr"/>
        <c:lblOffset val="100"/>
        <c:noMultiLvlLbl val="0"/>
      </c:catAx>
      <c:valAx>
        <c:axId val="366034328"/>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a:solidFill>
                      <a:schemeClr val="tx1"/>
                    </a:solidFill>
                  </a:rPr>
                  <a:t>Importance</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66037072"/>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Sheet1!$B$96</c:f>
              <c:strCache>
                <c:ptCount val="1"/>
                <c:pt idx="0">
                  <c:v>Department</c:v>
                </c:pt>
              </c:strCache>
            </c:strRef>
          </c:tx>
          <c:spPr>
            <a:solidFill>
              <a:schemeClr val="accent1"/>
            </a:solidFill>
            <a:ln>
              <a:noFill/>
            </a:ln>
            <a:effectLst/>
          </c:spPr>
          <c:invertIfNegative val="0"/>
          <c:cat>
            <c:strRef>
              <c:f>Sheet1!$C$95:$G$95</c:f>
              <c:strCache>
                <c:ptCount val="5"/>
                <c:pt idx="0">
                  <c:v>Not at all important</c:v>
                </c:pt>
                <c:pt idx="1">
                  <c:v>Slightly important</c:v>
                </c:pt>
                <c:pt idx="2">
                  <c:v>Moderately important</c:v>
                </c:pt>
                <c:pt idx="3">
                  <c:v>Very important</c:v>
                </c:pt>
                <c:pt idx="4">
                  <c:v>Extremely important</c:v>
                </c:pt>
              </c:strCache>
            </c:strRef>
          </c:cat>
          <c:val>
            <c:numRef>
              <c:f>Sheet1!$C$96:$G$96</c:f>
              <c:numCache>
                <c:formatCode>0</c:formatCode>
                <c:ptCount val="5"/>
                <c:pt idx="0">
                  <c:v>1</c:v>
                </c:pt>
                <c:pt idx="1">
                  <c:v>5</c:v>
                </c:pt>
                <c:pt idx="2">
                  <c:v>12</c:v>
                </c:pt>
                <c:pt idx="3">
                  <c:v>34</c:v>
                </c:pt>
                <c:pt idx="4">
                  <c:v>46</c:v>
                </c:pt>
              </c:numCache>
            </c:numRef>
          </c:val>
        </c:ser>
        <c:ser>
          <c:idx val="1"/>
          <c:order val="1"/>
          <c:tx>
            <c:strRef>
              <c:f>Sheet1!$B$97</c:f>
              <c:strCache>
                <c:ptCount val="1"/>
                <c:pt idx="0">
                  <c:v>College/Building</c:v>
                </c:pt>
              </c:strCache>
            </c:strRef>
          </c:tx>
          <c:spPr>
            <a:solidFill>
              <a:schemeClr val="accent2"/>
            </a:solidFill>
            <a:ln>
              <a:noFill/>
            </a:ln>
            <a:effectLst/>
          </c:spPr>
          <c:invertIfNegative val="0"/>
          <c:cat>
            <c:strRef>
              <c:f>Sheet1!$C$95:$G$95</c:f>
              <c:strCache>
                <c:ptCount val="5"/>
                <c:pt idx="0">
                  <c:v>Not at all important</c:v>
                </c:pt>
                <c:pt idx="1">
                  <c:v>Slightly important</c:v>
                </c:pt>
                <c:pt idx="2">
                  <c:v>Moderately important</c:v>
                </c:pt>
                <c:pt idx="3">
                  <c:v>Very important</c:v>
                </c:pt>
                <c:pt idx="4">
                  <c:v>Extremely important</c:v>
                </c:pt>
              </c:strCache>
            </c:strRef>
          </c:cat>
          <c:val>
            <c:numRef>
              <c:f>Sheet1!$C$97:$G$97</c:f>
              <c:numCache>
                <c:formatCode>0</c:formatCode>
                <c:ptCount val="5"/>
                <c:pt idx="0">
                  <c:v>4</c:v>
                </c:pt>
                <c:pt idx="1">
                  <c:v>8</c:v>
                </c:pt>
                <c:pt idx="2">
                  <c:v>20</c:v>
                </c:pt>
                <c:pt idx="3">
                  <c:v>31</c:v>
                </c:pt>
                <c:pt idx="4">
                  <c:v>34</c:v>
                </c:pt>
              </c:numCache>
            </c:numRef>
          </c:val>
        </c:ser>
        <c:ser>
          <c:idx val="2"/>
          <c:order val="2"/>
          <c:tx>
            <c:strRef>
              <c:f>Sheet1!$B$98</c:f>
              <c:strCache>
                <c:ptCount val="1"/>
                <c:pt idx="0">
                  <c:v>University</c:v>
                </c:pt>
              </c:strCache>
            </c:strRef>
          </c:tx>
          <c:spPr>
            <a:solidFill>
              <a:schemeClr val="accent3"/>
            </a:solidFill>
            <a:ln>
              <a:noFill/>
            </a:ln>
            <a:effectLst/>
          </c:spPr>
          <c:invertIfNegative val="0"/>
          <c:cat>
            <c:strRef>
              <c:f>Sheet1!$C$95:$G$95</c:f>
              <c:strCache>
                <c:ptCount val="5"/>
                <c:pt idx="0">
                  <c:v>Not at all important</c:v>
                </c:pt>
                <c:pt idx="1">
                  <c:v>Slightly important</c:v>
                </c:pt>
                <c:pt idx="2">
                  <c:v>Moderately important</c:v>
                </c:pt>
                <c:pt idx="3">
                  <c:v>Very important</c:v>
                </c:pt>
                <c:pt idx="4">
                  <c:v>Extremely important</c:v>
                </c:pt>
              </c:strCache>
            </c:strRef>
          </c:cat>
          <c:val>
            <c:numRef>
              <c:f>Sheet1!$C$98:$G$98</c:f>
              <c:numCache>
                <c:formatCode>General</c:formatCode>
                <c:ptCount val="5"/>
                <c:pt idx="0">
                  <c:v>13</c:v>
                </c:pt>
                <c:pt idx="1">
                  <c:v>16</c:v>
                </c:pt>
                <c:pt idx="2">
                  <c:v>27</c:v>
                </c:pt>
                <c:pt idx="3">
                  <c:v>21</c:v>
                </c:pt>
                <c:pt idx="4">
                  <c:v>17</c:v>
                </c:pt>
              </c:numCache>
            </c:numRef>
          </c:val>
        </c:ser>
        <c:dLbls>
          <c:showLegendKey val="0"/>
          <c:showVal val="0"/>
          <c:showCatName val="0"/>
          <c:showSerName val="0"/>
          <c:showPercent val="0"/>
          <c:showBubbleSize val="0"/>
        </c:dLbls>
        <c:gapWidth val="219"/>
        <c:overlap val="-27"/>
        <c:axId val="308658552"/>
        <c:axId val="308656984"/>
      </c:barChart>
      <c:catAx>
        <c:axId val="308658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308656984"/>
        <c:crosses val="autoZero"/>
        <c:auto val="1"/>
        <c:lblAlgn val="ctr"/>
        <c:lblOffset val="100"/>
        <c:noMultiLvlLbl val="0"/>
      </c:catAx>
      <c:valAx>
        <c:axId val="308656984"/>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dirty="0" smtClean="0">
                    <a:solidFill>
                      <a:schemeClr val="tx1"/>
                    </a:solidFill>
                  </a:rPr>
                  <a:t>Percentage</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08658552"/>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6"/>
          <p:cNvSpPr>
            <a:spLocks noGrp="1" noChangeArrowheads="1"/>
          </p:cNvSpPr>
          <p:nvPr>
            <p:ph type="dt" sz="half" idx="10"/>
          </p:nvPr>
        </p:nvSpPr>
        <p:spPr>
          <a:ln/>
        </p:spPr>
        <p:txBody>
          <a:bodyPr/>
          <a:lstStyle>
            <a:lvl1pPr>
              <a:defRPr/>
            </a:lvl1pPr>
          </a:lstStyle>
          <a:p>
            <a:fld id="{B6C369EA-6E50-48A8-9030-26DF5E214224}" type="datetimeFigureOut">
              <a:rPr lang="en-US" smtClean="0"/>
              <a:t>3/31/2016</a:t>
            </a:fld>
            <a:endParaRPr lang="en-US"/>
          </a:p>
        </p:txBody>
      </p:sp>
      <p:sp>
        <p:nvSpPr>
          <p:cNvPr id="5" name="Rectangle 17"/>
          <p:cNvSpPr>
            <a:spLocks noGrp="1" noChangeArrowheads="1"/>
          </p:cNvSpPr>
          <p:nvPr>
            <p:ph type="ftr" sz="quarter" idx="11"/>
          </p:nvPr>
        </p:nvSpPr>
        <p:spPr>
          <a:ln/>
        </p:spPr>
        <p:txBody>
          <a:bodyPr/>
          <a:lstStyle>
            <a:lvl1pPr>
              <a:defRPr/>
            </a:lvl1pPr>
          </a:lstStyle>
          <a:p>
            <a:endParaRPr lang="en-US"/>
          </a:p>
        </p:txBody>
      </p:sp>
      <p:sp>
        <p:nvSpPr>
          <p:cNvPr id="6" name="Rectangle 18"/>
          <p:cNvSpPr>
            <a:spLocks noGrp="1" noChangeArrowheads="1"/>
          </p:cNvSpPr>
          <p:nvPr>
            <p:ph type="sldNum" sz="quarter" idx="12"/>
          </p:nvPr>
        </p:nvSpPr>
        <p:spPr>
          <a:ln/>
        </p:spPr>
        <p:txBody>
          <a:bodyPr/>
          <a:lstStyle>
            <a:lvl1pPr>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508439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dt" sz="half" idx="10"/>
          </p:nvPr>
        </p:nvSpPr>
        <p:spPr>
          <a:ln/>
        </p:spPr>
        <p:txBody>
          <a:bodyPr/>
          <a:lstStyle>
            <a:lvl1pPr>
              <a:defRPr/>
            </a:lvl1pPr>
          </a:lstStyle>
          <a:p>
            <a:fld id="{B6C369EA-6E50-48A8-9030-26DF5E214224}" type="datetimeFigureOut">
              <a:rPr lang="en-US" smtClean="0"/>
              <a:t>3/31/2016</a:t>
            </a:fld>
            <a:endParaRPr lang="en-US"/>
          </a:p>
        </p:txBody>
      </p:sp>
      <p:sp>
        <p:nvSpPr>
          <p:cNvPr id="5" name="Rectangle 17"/>
          <p:cNvSpPr>
            <a:spLocks noGrp="1" noChangeArrowheads="1"/>
          </p:cNvSpPr>
          <p:nvPr>
            <p:ph type="ftr" sz="quarter" idx="11"/>
          </p:nvPr>
        </p:nvSpPr>
        <p:spPr>
          <a:ln/>
        </p:spPr>
        <p:txBody>
          <a:bodyPr/>
          <a:lstStyle>
            <a:lvl1pPr>
              <a:defRPr/>
            </a:lvl1pPr>
          </a:lstStyle>
          <a:p>
            <a:endParaRPr lang="en-US"/>
          </a:p>
        </p:txBody>
      </p:sp>
      <p:sp>
        <p:nvSpPr>
          <p:cNvPr id="6" name="Rectangle 18"/>
          <p:cNvSpPr>
            <a:spLocks noGrp="1" noChangeArrowheads="1"/>
          </p:cNvSpPr>
          <p:nvPr>
            <p:ph type="sldNum" sz="quarter" idx="12"/>
          </p:nvPr>
        </p:nvSpPr>
        <p:spPr>
          <a:ln/>
        </p:spPr>
        <p:txBody>
          <a:bodyPr/>
          <a:lstStyle>
            <a:lvl1pPr>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1832259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6400" y="1600201"/>
            <a:ext cx="28956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600201"/>
            <a:ext cx="8483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dt" sz="half" idx="10"/>
          </p:nvPr>
        </p:nvSpPr>
        <p:spPr>
          <a:ln/>
        </p:spPr>
        <p:txBody>
          <a:bodyPr/>
          <a:lstStyle>
            <a:lvl1pPr>
              <a:defRPr/>
            </a:lvl1pPr>
          </a:lstStyle>
          <a:p>
            <a:fld id="{B6C369EA-6E50-48A8-9030-26DF5E214224}" type="datetimeFigureOut">
              <a:rPr lang="en-US" smtClean="0"/>
              <a:t>3/31/2016</a:t>
            </a:fld>
            <a:endParaRPr lang="en-US"/>
          </a:p>
        </p:txBody>
      </p:sp>
      <p:sp>
        <p:nvSpPr>
          <p:cNvPr id="5" name="Rectangle 17"/>
          <p:cNvSpPr>
            <a:spLocks noGrp="1" noChangeArrowheads="1"/>
          </p:cNvSpPr>
          <p:nvPr>
            <p:ph type="ftr" sz="quarter" idx="11"/>
          </p:nvPr>
        </p:nvSpPr>
        <p:spPr>
          <a:ln/>
        </p:spPr>
        <p:txBody>
          <a:bodyPr/>
          <a:lstStyle>
            <a:lvl1pPr>
              <a:defRPr/>
            </a:lvl1pPr>
          </a:lstStyle>
          <a:p>
            <a:endParaRPr lang="en-US"/>
          </a:p>
        </p:txBody>
      </p:sp>
      <p:sp>
        <p:nvSpPr>
          <p:cNvPr id="6" name="Rectangle 18"/>
          <p:cNvSpPr>
            <a:spLocks noGrp="1" noChangeArrowheads="1"/>
          </p:cNvSpPr>
          <p:nvPr>
            <p:ph type="sldNum" sz="quarter" idx="12"/>
          </p:nvPr>
        </p:nvSpPr>
        <p:spPr>
          <a:ln/>
        </p:spPr>
        <p:txBody>
          <a:bodyPr/>
          <a:lstStyle>
            <a:lvl1pPr>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37344961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BAB1152E-1F91-4D7A-8F50-5A73182415D5}" type="slidenum">
              <a:rPr lang="en-US"/>
              <a:pPr>
                <a:defRPr/>
              </a:pPr>
              <a:t>‹#›</a:t>
            </a:fld>
            <a:endParaRPr lang="en-US"/>
          </a:p>
        </p:txBody>
      </p:sp>
      <p:sp>
        <p:nvSpPr>
          <p:cNvPr id="5" name="Rectangle 16"/>
          <p:cNvSpPr>
            <a:spLocks noGrp="1" noChangeArrowheads="1"/>
          </p:cNvSpPr>
          <p:nvPr>
            <p:ph type="dt" sz="half" idx="11"/>
          </p:nvPr>
        </p:nvSpPr>
        <p:spPr>
          <a:ln/>
        </p:spPr>
        <p:txBody>
          <a:bodyPr/>
          <a:lstStyle>
            <a:lvl1pPr>
              <a:defRPr/>
            </a:lvl1pPr>
          </a:lstStyle>
          <a:p>
            <a:pPr>
              <a:defRPr/>
            </a:pPr>
            <a:fld id="{418B3FF8-F2A0-45DF-A201-4147A745CD7A}" type="datetime1">
              <a:rPr lang="en-US"/>
              <a:pPr>
                <a:defRPr/>
              </a:pPr>
              <a:t>3/31/2016</a:t>
            </a:fld>
            <a:endParaRPr lang="en-US"/>
          </a:p>
        </p:txBody>
      </p:sp>
    </p:spTree>
    <p:extLst>
      <p:ext uri="{BB962C8B-B14F-4D97-AF65-F5344CB8AC3E}">
        <p14:creationId xmlns:p14="http://schemas.microsoft.com/office/powerpoint/2010/main" val="919945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491DF376-4C42-4082-A5DA-474C5C037003}" type="slidenum">
              <a:rPr lang="en-US"/>
              <a:pPr>
                <a:defRPr/>
              </a:pPr>
              <a:t>‹#›</a:t>
            </a:fld>
            <a:endParaRPr lang="en-US"/>
          </a:p>
        </p:txBody>
      </p:sp>
      <p:sp>
        <p:nvSpPr>
          <p:cNvPr id="5" name="Rectangle 16"/>
          <p:cNvSpPr>
            <a:spLocks noGrp="1" noChangeArrowheads="1"/>
          </p:cNvSpPr>
          <p:nvPr>
            <p:ph type="dt" sz="half" idx="11"/>
          </p:nvPr>
        </p:nvSpPr>
        <p:spPr>
          <a:ln/>
        </p:spPr>
        <p:txBody>
          <a:bodyPr/>
          <a:lstStyle>
            <a:lvl1pPr>
              <a:defRPr/>
            </a:lvl1pPr>
          </a:lstStyle>
          <a:p>
            <a:pPr>
              <a:defRPr/>
            </a:pPr>
            <a:fld id="{969C0B15-07EB-43B7-AF19-6E7428426A81}" type="datetime1">
              <a:rPr lang="en-US"/>
              <a:pPr>
                <a:defRPr/>
              </a:pPr>
              <a:t>3/31/2016</a:t>
            </a:fld>
            <a:endParaRPr lang="en-US"/>
          </a:p>
        </p:txBody>
      </p:sp>
    </p:spTree>
    <p:extLst>
      <p:ext uri="{BB962C8B-B14F-4D97-AF65-F5344CB8AC3E}">
        <p14:creationId xmlns:p14="http://schemas.microsoft.com/office/powerpoint/2010/main" val="15561229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sldNum" sz="quarter" idx="10"/>
          </p:nvPr>
        </p:nvSpPr>
        <p:spPr>
          <a:ln/>
        </p:spPr>
        <p:txBody>
          <a:bodyPr/>
          <a:lstStyle>
            <a:lvl1pPr>
              <a:defRPr/>
            </a:lvl1pPr>
          </a:lstStyle>
          <a:p>
            <a:pPr>
              <a:defRPr/>
            </a:pPr>
            <a:fld id="{CEC0A196-DDDF-4259-9B5D-6AD9FF23C900}" type="slidenum">
              <a:rPr lang="en-US"/>
              <a:pPr>
                <a:defRPr/>
              </a:pPr>
              <a:t>‹#›</a:t>
            </a:fld>
            <a:endParaRPr lang="en-US"/>
          </a:p>
        </p:txBody>
      </p:sp>
      <p:sp>
        <p:nvSpPr>
          <p:cNvPr id="5" name="Rectangle 16"/>
          <p:cNvSpPr>
            <a:spLocks noGrp="1" noChangeArrowheads="1"/>
          </p:cNvSpPr>
          <p:nvPr>
            <p:ph type="dt" sz="half" idx="11"/>
          </p:nvPr>
        </p:nvSpPr>
        <p:spPr>
          <a:ln/>
        </p:spPr>
        <p:txBody>
          <a:bodyPr/>
          <a:lstStyle>
            <a:lvl1pPr>
              <a:defRPr/>
            </a:lvl1pPr>
          </a:lstStyle>
          <a:p>
            <a:pPr>
              <a:defRPr/>
            </a:pPr>
            <a:fld id="{B9587F24-3947-4ADD-A6FE-A12B636FDB36}" type="datetime1">
              <a:rPr lang="en-US"/>
              <a:pPr>
                <a:defRPr/>
              </a:pPr>
              <a:t>3/31/2016</a:t>
            </a:fld>
            <a:endParaRPr lang="en-US"/>
          </a:p>
        </p:txBody>
      </p:sp>
    </p:spTree>
    <p:extLst>
      <p:ext uri="{BB962C8B-B14F-4D97-AF65-F5344CB8AC3E}">
        <p14:creationId xmlns:p14="http://schemas.microsoft.com/office/powerpoint/2010/main" val="36927271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295400"/>
            <a:ext cx="53848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295400"/>
            <a:ext cx="53848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3E4400A4-7991-4F93-A91E-79AC8A9000F8}" type="slidenum">
              <a:rPr lang="en-US"/>
              <a:pPr>
                <a:defRPr/>
              </a:pPr>
              <a:t>‹#›</a:t>
            </a:fld>
            <a:endParaRPr lang="en-US"/>
          </a:p>
        </p:txBody>
      </p:sp>
      <p:sp>
        <p:nvSpPr>
          <p:cNvPr id="6" name="Rectangle 16"/>
          <p:cNvSpPr>
            <a:spLocks noGrp="1" noChangeArrowheads="1"/>
          </p:cNvSpPr>
          <p:nvPr>
            <p:ph type="dt" sz="half" idx="11"/>
          </p:nvPr>
        </p:nvSpPr>
        <p:spPr>
          <a:ln/>
        </p:spPr>
        <p:txBody>
          <a:bodyPr/>
          <a:lstStyle>
            <a:lvl1pPr>
              <a:defRPr/>
            </a:lvl1pPr>
          </a:lstStyle>
          <a:p>
            <a:pPr>
              <a:defRPr/>
            </a:pPr>
            <a:fld id="{7922BDBB-2F3B-44B9-9676-FA45C3539321}" type="datetime1">
              <a:rPr lang="en-US"/>
              <a:pPr>
                <a:defRPr/>
              </a:pPr>
              <a:t>3/31/2016</a:t>
            </a:fld>
            <a:endParaRPr lang="en-US"/>
          </a:p>
        </p:txBody>
      </p:sp>
    </p:spTree>
    <p:extLst>
      <p:ext uri="{BB962C8B-B14F-4D97-AF65-F5344CB8AC3E}">
        <p14:creationId xmlns:p14="http://schemas.microsoft.com/office/powerpoint/2010/main" val="2235835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sldNum" sz="quarter" idx="10"/>
          </p:nvPr>
        </p:nvSpPr>
        <p:spPr>
          <a:ln/>
        </p:spPr>
        <p:txBody>
          <a:bodyPr/>
          <a:lstStyle>
            <a:lvl1pPr>
              <a:defRPr/>
            </a:lvl1pPr>
          </a:lstStyle>
          <a:p>
            <a:pPr>
              <a:defRPr/>
            </a:pPr>
            <a:fld id="{3AC5B600-F807-4DD9-A054-DDEE97CDA642}" type="slidenum">
              <a:rPr lang="en-US"/>
              <a:pPr>
                <a:defRPr/>
              </a:pPr>
              <a:t>‹#›</a:t>
            </a:fld>
            <a:endParaRPr lang="en-US"/>
          </a:p>
        </p:txBody>
      </p:sp>
      <p:sp>
        <p:nvSpPr>
          <p:cNvPr id="8" name="Rectangle 16"/>
          <p:cNvSpPr>
            <a:spLocks noGrp="1" noChangeArrowheads="1"/>
          </p:cNvSpPr>
          <p:nvPr>
            <p:ph type="dt" sz="half" idx="11"/>
          </p:nvPr>
        </p:nvSpPr>
        <p:spPr>
          <a:ln/>
        </p:spPr>
        <p:txBody>
          <a:bodyPr/>
          <a:lstStyle>
            <a:lvl1pPr>
              <a:defRPr/>
            </a:lvl1pPr>
          </a:lstStyle>
          <a:p>
            <a:pPr>
              <a:defRPr/>
            </a:pPr>
            <a:fld id="{4E292092-133C-494C-A0D9-2D01DDAFCB00}" type="datetime1">
              <a:rPr lang="en-US"/>
              <a:pPr>
                <a:defRPr/>
              </a:pPr>
              <a:t>3/31/2016</a:t>
            </a:fld>
            <a:endParaRPr lang="en-US"/>
          </a:p>
        </p:txBody>
      </p:sp>
    </p:spTree>
    <p:extLst>
      <p:ext uri="{BB962C8B-B14F-4D97-AF65-F5344CB8AC3E}">
        <p14:creationId xmlns:p14="http://schemas.microsoft.com/office/powerpoint/2010/main" val="10517593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sldNum" sz="quarter" idx="10"/>
          </p:nvPr>
        </p:nvSpPr>
        <p:spPr>
          <a:ln/>
        </p:spPr>
        <p:txBody>
          <a:bodyPr/>
          <a:lstStyle>
            <a:lvl1pPr>
              <a:defRPr/>
            </a:lvl1pPr>
          </a:lstStyle>
          <a:p>
            <a:pPr>
              <a:defRPr/>
            </a:pPr>
            <a:fld id="{1C21069C-EFB2-4064-889B-3813FB6E1507}" type="slidenum">
              <a:rPr lang="en-US"/>
              <a:pPr>
                <a:defRPr/>
              </a:pPr>
              <a:t>‹#›</a:t>
            </a:fld>
            <a:endParaRPr lang="en-US"/>
          </a:p>
        </p:txBody>
      </p:sp>
      <p:sp>
        <p:nvSpPr>
          <p:cNvPr id="4" name="Rectangle 16"/>
          <p:cNvSpPr>
            <a:spLocks noGrp="1" noChangeArrowheads="1"/>
          </p:cNvSpPr>
          <p:nvPr>
            <p:ph type="dt" sz="half" idx="11"/>
          </p:nvPr>
        </p:nvSpPr>
        <p:spPr>
          <a:ln/>
        </p:spPr>
        <p:txBody>
          <a:bodyPr/>
          <a:lstStyle>
            <a:lvl1pPr>
              <a:defRPr/>
            </a:lvl1pPr>
          </a:lstStyle>
          <a:p>
            <a:pPr>
              <a:defRPr/>
            </a:pPr>
            <a:fld id="{E29EE35F-9CD7-497A-92AC-8CB0069A1DFD}" type="datetime1">
              <a:rPr lang="en-US"/>
              <a:pPr>
                <a:defRPr/>
              </a:pPr>
              <a:t>3/31/2016</a:t>
            </a:fld>
            <a:endParaRPr lang="en-US"/>
          </a:p>
        </p:txBody>
      </p:sp>
    </p:spTree>
    <p:extLst>
      <p:ext uri="{BB962C8B-B14F-4D97-AF65-F5344CB8AC3E}">
        <p14:creationId xmlns:p14="http://schemas.microsoft.com/office/powerpoint/2010/main" val="1211346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sldNum" sz="quarter" idx="10"/>
          </p:nvPr>
        </p:nvSpPr>
        <p:spPr>
          <a:ln/>
        </p:spPr>
        <p:txBody>
          <a:bodyPr/>
          <a:lstStyle>
            <a:lvl1pPr>
              <a:defRPr/>
            </a:lvl1pPr>
          </a:lstStyle>
          <a:p>
            <a:pPr>
              <a:defRPr/>
            </a:pPr>
            <a:fld id="{82A63A2A-2456-44D8-94B5-2BCDF9C548E3}" type="slidenum">
              <a:rPr lang="en-US"/>
              <a:pPr>
                <a:defRPr/>
              </a:pPr>
              <a:t>‹#›</a:t>
            </a:fld>
            <a:endParaRPr lang="en-US"/>
          </a:p>
        </p:txBody>
      </p:sp>
      <p:sp>
        <p:nvSpPr>
          <p:cNvPr id="3" name="Rectangle 16"/>
          <p:cNvSpPr>
            <a:spLocks noGrp="1" noChangeArrowheads="1"/>
          </p:cNvSpPr>
          <p:nvPr>
            <p:ph type="dt" sz="half" idx="11"/>
          </p:nvPr>
        </p:nvSpPr>
        <p:spPr>
          <a:ln/>
        </p:spPr>
        <p:txBody>
          <a:bodyPr/>
          <a:lstStyle>
            <a:lvl1pPr>
              <a:defRPr/>
            </a:lvl1pPr>
          </a:lstStyle>
          <a:p>
            <a:pPr>
              <a:defRPr/>
            </a:pPr>
            <a:fld id="{23AEDC64-EE15-4A44-B921-B6CB196316F4}" type="datetime1">
              <a:rPr lang="en-US"/>
              <a:pPr>
                <a:defRPr/>
              </a:pPr>
              <a:t>3/31/2016</a:t>
            </a:fld>
            <a:endParaRPr lang="en-US"/>
          </a:p>
        </p:txBody>
      </p:sp>
    </p:spTree>
    <p:extLst>
      <p:ext uri="{BB962C8B-B14F-4D97-AF65-F5344CB8AC3E}">
        <p14:creationId xmlns:p14="http://schemas.microsoft.com/office/powerpoint/2010/main" val="40638736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fld id="{A9DB0FC4-7561-4C9C-8DDD-6AFE72EC1FED}" type="slidenum">
              <a:rPr lang="en-US"/>
              <a:pPr>
                <a:defRPr/>
              </a:pPr>
              <a:t>‹#›</a:t>
            </a:fld>
            <a:endParaRPr lang="en-US"/>
          </a:p>
        </p:txBody>
      </p:sp>
      <p:sp>
        <p:nvSpPr>
          <p:cNvPr id="6" name="Rectangle 16"/>
          <p:cNvSpPr>
            <a:spLocks noGrp="1" noChangeArrowheads="1"/>
          </p:cNvSpPr>
          <p:nvPr>
            <p:ph type="dt" sz="half" idx="11"/>
          </p:nvPr>
        </p:nvSpPr>
        <p:spPr>
          <a:ln/>
        </p:spPr>
        <p:txBody>
          <a:bodyPr/>
          <a:lstStyle>
            <a:lvl1pPr>
              <a:defRPr/>
            </a:lvl1pPr>
          </a:lstStyle>
          <a:p>
            <a:pPr>
              <a:defRPr/>
            </a:pPr>
            <a:fld id="{F5AF5D20-8D72-45CB-8C53-247602909B0F}" type="datetime1">
              <a:rPr lang="en-US"/>
              <a:pPr>
                <a:defRPr/>
              </a:pPr>
              <a:t>3/31/2016</a:t>
            </a:fld>
            <a:endParaRPr lang="en-US"/>
          </a:p>
        </p:txBody>
      </p:sp>
    </p:spTree>
    <p:extLst>
      <p:ext uri="{BB962C8B-B14F-4D97-AF65-F5344CB8AC3E}">
        <p14:creationId xmlns:p14="http://schemas.microsoft.com/office/powerpoint/2010/main" val="695975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4525963"/>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dt" sz="half" idx="10"/>
          </p:nvPr>
        </p:nvSpPr>
        <p:spPr>
          <a:ln/>
        </p:spPr>
        <p:txBody>
          <a:bodyPr/>
          <a:lstStyle>
            <a:lvl1pPr>
              <a:defRPr/>
            </a:lvl1pPr>
          </a:lstStyle>
          <a:p>
            <a:fld id="{B6C369EA-6E50-48A8-9030-26DF5E214224}" type="datetimeFigureOut">
              <a:rPr lang="en-US" smtClean="0"/>
              <a:t>3/31/2016</a:t>
            </a:fld>
            <a:endParaRPr lang="en-US"/>
          </a:p>
        </p:txBody>
      </p:sp>
      <p:sp>
        <p:nvSpPr>
          <p:cNvPr id="5" name="Rectangle 17"/>
          <p:cNvSpPr>
            <a:spLocks noGrp="1" noChangeArrowheads="1"/>
          </p:cNvSpPr>
          <p:nvPr>
            <p:ph type="ftr" sz="quarter" idx="11"/>
          </p:nvPr>
        </p:nvSpPr>
        <p:spPr>
          <a:ln/>
        </p:spPr>
        <p:txBody>
          <a:bodyPr/>
          <a:lstStyle>
            <a:lvl1pPr>
              <a:defRPr/>
            </a:lvl1pPr>
          </a:lstStyle>
          <a:p>
            <a:endParaRPr lang="en-US"/>
          </a:p>
        </p:txBody>
      </p:sp>
      <p:sp>
        <p:nvSpPr>
          <p:cNvPr id="6" name="Rectangle 18"/>
          <p:cNvSpPr>
            <a:spLocks noGrp="1" noChangeArrowheads="1"/>
          </p:cNvSpPr>
          <p:nvPr>
            <p:ph type="sldNum" sz="quarter" idx="12"/>
          </p:nvPr>
        </p:nvSpPr>
        <p:spPr>
          <a:ln/>
        </p:spPr>
        <p:txBody>
          <a:bodyPr/>
          <a:lstStyle>
            <a:lvl1pPr>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26826701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fld id="{1D168178-FAB7-4042-836D-A5DBD473E47D}" type="slidenum">
              <a:rPr lang="en-US"/>
              <a:pPr>
                <a:defRPr/>
              </a:pPr>
              <a:t>‹#›</a:t>
            </a:fld>
            <a:endParaRPr lang="en-US"/>
          </a:p>
        </p:txBody>
      </p:sp>
      <p:sp>
        <p:nvSpPr>
          <p:cNvPr id="6" name="Rectangle 16"/>
          <p:cNvSpPr>
            <a:spLocks noGrp="1" noChangeArrowheads="1"/>
          </p:cNvSpPr>
          <p:nvPr>
            <p:ph type="dt" sz="half" idx="11"/>
          </p:nvPr>
        </p:nvSpPr>
        <p:spPr>
          <a:ln/>
        </p:spPr>
        <p:txBody>
          <a:bodyPr/>
          <a:lstStyle>
            <a:lvl1pPr>
              <a:defRPr/>
            </a:lvl1pPr>
          </a:lstStyle>
          <a:p>
            <a:pPr>
              <a:defRPr/>
            </a:pPr>
            <a:fld id="{ADA7962E-031B-4AA6-938D-6A1323F36183}" type="datetime1">
              <a:rPr lang="en-US"/>
              <a:pPr>
                <a:defRPr/>
              </a:pPr>
              <a:t>3/31/2016</a:t>
            </a:fld>
            <a:endParaRPr lang="en-US"/>
          </a:p>
        </p:txBody>
      </p:sp>
    </p:spTree>
    <p:extLst>
      <p:ext uri="{BB962C8B-B14F-4D97-AF65-F5344CB8AC3E}">
        <p14:creationId xmlns:p14="http://schemas.microsoft.com/office/powerpoint/2010/main" val="8059203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502B0E8C-C07A-4115-B077-A815086608A6}" type="slidenum">
              <a:rPr lang="en-US"/>
              <a:pPr>
                <a:defRPr/>
              </a:pPr>
              <a:t>‹#›</a:t>
            </a:fld>
            <a:endParaRPr lang="en-US"/>
          </a:p>
        </p:txBody>
      </p:sp>
      <p:sp>
        <p:nvSpPr>
          <p:cNvPr id="5" name="Rectangle 16"/>
          <p:cNvSpPr>
            <a:spLocks noGrp="1" noChangeArrowheads="1"/>
          </p:cNvSpPr>
          <p:nvPr>
            <p:ph type="dt" sz="half" idx="11"/>
          </p:nvPr>
        </p:nvSpPr>
        <p:spPr>
          <a:ln/>
        </p:spPr>
        <p:txBody>
          <a:bodyPr/>
          <a:lstStyle>
            <a:lvl1pPr>
              <a:defRPr/>
            </a:lvl1pPr>
          </a:lstStyle>
          <a:p>
            <a:pPr>
              <a:defRPr/>
            </a:pPr>
            <a:fld id="{D15081DF-6AFD-458A-B9C3-136048878CC2}" type="datetime1">
              <a:rPr lang="en-US"/>
              <a:pPr>
                <a:defRPr/>
              </a:pPr>
              <a:t>3/31/2016</a:t>
            </a:fld>
            <a:endParaRPr lang="en-US"/>
          </a:p>
        </p:txBody>
      </p:sp>
    </p:spTree>
    <p:extLst>
      <p:ext uri="{BB962C8B-B14F-4D97-AF65-F5344CB8AC3E}">
        <p14:creationId xmlns:p14="http://schemas.microsoft.com/office/powerpoint/2010/main" val="38940400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04800"/>
            <a:ext cx="27432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0"/>
            <a:ext cx="80264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F39EE94B-39BA-44B4-ACC5-D5E575F248B6}" type="slidenum">
              <a:rPr lang="en-US"/>
              <a:pPr>
                <a:defRPr/>
              </a:pPr>
              <a:t>‹#›</a:t>
            </a:fld>
            <a:endParaRPr lang="en-US"/>
          </a:p>
        </p:txBody>
      </p:sp>
      <p:sp>
        <p:nvSpPr>
          <p:cNvPr id="5" name="Rectangle 16"/>
          <p:cNvSpPr>
            <a:spLocks noGrp="1" noChangeArrowheads="1"/>
          </p:cNvSpPr>
          <p:nvPr>
            <p:ph type="dt" sz="half" idx="11"/>
          </p:nvPr>
        </p:nvSpPr>
        <p:spPr>
          <a:ln/>
        </p:spPr>
        <p:txBody>
          <a:bodyPr/>
          <a:lstStyle>
            <a:lvl1pPr>
              <a:defRPr/>
            </a:lvl1pPr>
          </a:lstStyle>
          <a:p>
            <a:pPr>
              <a:defRPr/>
            </a:pPr>
            <a:fld id="{B1DC31CF-F002-4842-B705-784EF64B2971}" type="datetime1">
              <a:rPr lang="en-US"/>
              <a:pPr>
                <a:defRPr/>
              </a:pPr>
              <a:t>3/31/2016</a:t>
            </a:fld>
            <a:endParaRPr lang="en-US"/>
          </a:p>
        </p:txBody>
      </p:sp>
    </p:spTree>
    <p:extLst>
      <p:ext uri="{BB962C8B-B14F-4D97-AF65-F5344CB8AC3E}">
        <p14:creationId xmlns:p14="http://schemas.microsoft.com/office/powerpoint/2010/main" val="14687315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295400"/>
            <a:ext cx="109728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09600" y="3848100"/>
            <a:ext cx="109728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43ED52B7-DE0C-4EEC-9B81-BC3063A0A782}" type="slidenum">
              <a:rPr lang="en-US"/>
              <a:pPr>
                <a:defRPr/>
              </a:pPr>
              <a:t>‹#›</a:t>
            </a:fld>
            <a:endParaRPr lang="en-US"/>
          </a:p>
        </p:txBody>
      </p:sp>
      <p:sp>
        <p:nvSpPr>
          <p:cNvPr id="6" name="Rectangle 16"/>
          <p:cNvSpPr>
            <a:spLocks noGrp="1" noChangeArrowheads="1"/>
          </p:cNvSpPr>
          <p:nvPr>
            <p:ph type="dt" sz="half" idx="11"/>
          </p:nvPr>
        </p:nvSpPr>
        <p:spPr>
          <a:ln/>
        </p:spPr>
        <p:txBody>
          <a:bodyPr/>
          <a:lstStyle>
            <a:lvl1pPr>
              <a:defRPr/>
            </a:lvl1pPr>
          </a:lstStyle>
          <a:p>
            <a:pPr>
              <a:defRPr/>
            </a:pPr>
            <a:fld id="{520B33F1-45DC-48BF-996A-CAB626D56FE0}" type="datetime1">
              <a:rPr lang="en-US"/>
              <a:pPr>
                <a:defRPr/>
              </a:pPr>
              <a:t>3/31/2016</a:t>
            </a:fld>
            <a:endParaRPr lang="en-US"/>
          </a:p>
        </p:txBody>
      </p:sp>
    </p:spTree>
    <p:extLst>
      <p:ext uri="{BB962C8B-B14F-4D97-AF65-F5344CB8AC3E}">
        <p14:creationId xmlns:p14="http://schemas.microsoft.com/office/powerpoint/2010/main" val="236398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295400"/>
            <a:ext cx="53848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295400"/>
            <a:ext cx="53848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B85B608D-59AE-4BCF-8868-687184436D13}" type="slidenum">
              <a:rPr lang="en-US"/>
              <a:pPr>
                <a:defRPr/>
              </a:pPr>
              <a:t>‹#›</a:t>
            </a:fld>
            <a:endParaRPr lang="en-US"/>
          </a:p>
        </p:txBody>
      </p:sp>
      <p:sp>
        <p:nvSpPr>
          <p:cNvPr id="6" name="Rectangle 16"/>
          <p:cNvSpPr>
            <a:spLocks noGrp="1" noChangeArrowheads="1"/>
          </p:cNvSpPr>
          <p:nvPr>
            <p:ph type="dt" sz="half" idx="11"/>
          </p:nvPr>
        </p:nvSpPr>
        <p:spPr>
          <a:ln/>
        </p:spPr>
        <p:txBody>
          <a:bodyPr/>
          <a:lstStyle>
            <a:lvl1pPr>
              <a:defRPr/>
            </a:lvl1pPr>
          </a:lstStyle>
          <a:p>
            <a:pPr>
              <a:defRPr/>
            </a:pPr>
            <a:fld id="{02907695-6D03-4EE7-B6CE-133CA1A672A6}" type="datetime1">
              <a:rPr lang="en-US"/>
              <a:pPr>
                <a:defRPr/>
              </a:pPr>
              <a:t>3/31/2016</a:t>
            </a:fld>
            <a:endParaRPr lang="en-US"/>
          </a:p>
        </p:txBody>
      </p:sp>
    </p:spTree>
    <p:extLst>
      <p:ext uri="{BB962C8B-B14F-4D97-AF65-F5344CB8AC3E}">
        <p14:creationId xmlns:p14="http://schemas.microsoft.com/office/powerpoint/2010/main" val="37372214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smtClean="0"/>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B6C369EA-6E50-48A8-9030-26DF5E214224}" type="datetimeFigureOut">
              <a:rPr lang="en-US" smtClean="0"/>
              <a:t>3/31/2016</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D65D493-1829-4FDB-A75C-9C51C7A670F5}" type="slidenum">
              <a:rPr lang="en-US" smtClean="0"/>
              <a:t>‹#›</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77640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C369EA-6E50-48A8-9030-26DF5E214224}" type="datetimeFigureOut">
              <a:rPr lang="en-US" smtClean="0"/>
              <a:t>3/31/2016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5D493-1829-4FDB-A75C-9C51C7A670F5}" type="slidenum">
              <a:rPr lang="en-US" smtClean="0"/>
              <a:t>‹#›</a:t>
            </a:fld>
            <a:endParaRPr lang="en-US"/>
          </a:p>
        </p:txBody>
      </p:sp>
    </p:spTree>
    <p:extLst>
      <p:ext uri="{BB962C8B-B14F-4D97-AF65-F5344CB8AC3E}">
        <p14:creationId xmlns:p14="http://schemas.microsoft.com/office/powerpoint/2010/main" val="41084583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B6C369EA-6E50-48A8-9030-26DF5E214224}" type="datetimeFigureOut">
              <a:rPr lang="en-US" smtClean="0"/>
              <a:t>3/31/2016</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D65D493-1829-4FDB-A75C-9C51C7A670F5}" type="slidenum">
              <a:rPr lang="en-US" smtClean="0"/>
              <a:t>‹#›</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646773374"/>
      </p:ext>
    </p:extLst>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C369EA-6E50-48A8-9030-26DF5E214224}" type="datetimeFigureOut">
              <a:rPr lang="en-US" smtClean="0"/>
              <a:t>3/31/2016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65D493-1829-4FDB-A75C-9C51C7A670F5}" type="slidenum">
              <a:rPr lang="en-US" smtClean="0"/>
              <a:t>‹#›</a:t>
            </a:fld>
            <a:endParaRPr lang="en-US"/>
          </a:p>
        </p:txBody>
      </p:sp>
    </p:spTree>
    <p:extLst>
      <p:ext uri="{BB962C8B-B14F-4D97-AF65-F5344CB8AC3E}">
        <p14:creationId xmlns:p14="http://schemas.microsoft.com/office/powerpoint/2010/main" val="2566306049"/>
      </p:ext>
    </p:extLst>
  </p:cSld>
  <p:clrMapOvr>
    <a:masterClrMapping/>
  </p:clrMapOvr>
  <p:extLst mod="1">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C369EA-6E50-48A8-9030-26DF5E214224}" type="datetimeFigureOut">
              <a:rPr lang="en-US" smtClean="0"/>
              <a:t>3/31/2016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65D493-1829-4FDB-A75C-9C51C7A670F5}" type="slidenum">
              <a:rPr lang="en-US" smtClean="0"/>
              <a:t>‹#›</a:t>
            </a:fld>
            <a:endParaRPr lang="en-US"/>
          </a:p>
        </p:txBody>
      </p:sp>
    </p:spTree>
    <p:extLst>
      <p:ext uri="{BB962C8B-B14F-4D97-AF65-F5344CB8AC3E}">
        <p14:creationId xmlns:p14="http://schemas.microsoft.com/office/powerpoint/2010/main" val="4193822299"/>
      </p:ext>
    </p:extLst>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6"/>
          <p:cNvSpPr>
            <a:spLocks noGrp="1" noChangeArrowheads="1"/>
          </p:cNvSpPr>
          <p:nvPr>
            <p:ph type="dt" sz="half" idx="10"/>
          </p:nvPr>
        </p:nvSpPr>
        <p:spPr>
          <a:ln/>
        </p:spPr>
        <p:txBody>
          <a:bodyPr/>
          <a:lstStyle>
            <a:lvl1pPr>
              <a:defRPr/>
            </a:lvl1pPr>
          </a:lstStyle>
          <a:p>
            <a:fld id="{B6C369EA-6E50-48A8-9030-26DF5E214224}" type="datetimeFigureOut">
              <a:rPr lang="en-US" smtClean="0"/>
              <a:t>3/31/2016</a:t>
            </a:fld>
            <a:endParaRPr lang="en-US"/>
          </a:p>
        </p:txBody>
      </p:sp>
      <p:sp>
        <p:nvSpPr>
          <p:cNvPr id="5" name="Rectangle 17"/>
          <p:cNvSpPr>
            <a:spLocks noGrp="1" noChangeArrowheads="1"/>
          </p:cNvSpPr>
          <p:nvPr>
            <p:ph type="ftr" sz="quarter" idx="11"/>
          </p:nvPr>
        </p:nvSpPr>
        <p:spPr>
          <a:ln/>
        </p:spPr>
        <p:txBody>
          <a:bodyPr/>
          <a:lstStyle>
            <a:lvl1pPr>
              <a:defRPr/>
            </a:lvl1pPr>
          </a:lstStyle>
          <a:p>
            <a:endParaRPr lang="en-US"/>
          </a:p>
        </p:txBody>
      </p:sp>
      <p:sp>
        <p:nvSpPr>
          <p:cNvPr id="6" name="Rectangle 18"/>
          <p:cNvSpPr>
            <a:spLocks noGrp="1" noChangeArrowheads="1"/>
          </p:cNvSpPr>
          <p:nvPr>
            <p:ph type="sldNum" sz="quarter" idx="12"/>
          </p:nvPr>
        </p:nvSpPr>
        <p:spPr>
          <a:ln/>
        </p:spPr>
        <p:txBody>
          <a:bodyPr/>
          <a:lstStyle>
            <a:lvl1pPr>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32397444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C369EA-6E50-48A8-9030-26DF5E214224}" type="datetimeFigureOut">
              <a:rPr lang="en-US" smtClean="0"/>
              <a:t>3/31/2016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65D493-1829-4FDB-A75C-9C51C7A670F5}" type="slidenum">
              <a:rPr lang="en-US" smtClean="0"/>
              <a:t>‹#›</a:t>
            </a:fld>
            <a:endParaRPr lang="en-US"/>
          </a:p>
        </p:txBody>
      </p:sp>
    </p:spTree>
    <p:extLst>
      <p:ext uri="{BB962C8B-B14F-4D97-AF65-F5344CB8AC3E}">
        <p14:creationId xmlns:p14="http://schemas.microsoft.com/office/powerpoint/2010/main" val="7454128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C369EA-6E50-48A8-9030-26DF5E214224}" type="datetimeFigureOut">
              <a:rPr lang="en-US" smtClean="0"/>
              <a:t>3/31/2016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65D493-1829-4FDB-A75C-9C51C7A670F5}" type="slidenum">
              <a:rPr lang="en-US" smtClean="0"/>
              <a:t>‹#›</a:t>
            </a:fld>
            <a:endParaRPr lang="en-US"/>
          </a:p>
        </p:txBody>
      </p:sp>
    </p:spTree>
    <p:extLst>
      <p:ext uri="{BB962C8B-B14F-4D97-AF65-F5344CB8AC3E}">
        <p14:creationId xmlns:p14="http://schemas.microsoft.com/office/powerpoint/2010/main" val="96580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B6C369EA-6E50-48A8-9030-26DF5E214224}" type="datetimeFigureOut">
              <a:rPr lang="en-US" smtClean="0"/>
              <a:t>3/31/2016</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7D65D493-1829-4FDB-A75C-9C51C7A670F5}" type="slidenum">
              <a:rPr lang="en-US" smtClean="0"/>
              <a:t>‹#›</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36267506"/>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B6C369EA-6E50-48A8-9030-26DF5E214224}" type="datetimeFigureOut">
              <a:rPr lang="en-US" smtClean="0"/>
              <a:t>3/31/2016</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a:p>
        </p:txBody>
      </p:sp>
      <p:sp>
        <p:nvSpPr>
          <p:cNvPr id="7" name="Slide Number Placeholder 6"/>
          <p:cNvSpPr>
            <a:spLocks noGrp="1"/>
          </p:cNvSpPr>
          <p:nvPr>
            <p:ph type="sldNum" sz="quarter" idx="12"/>
          </p:nvPr>
        </p:nvSpPr>
        <p:spPr>
          <a:xfrm>
            <a:off x="5687568" y="6375679"/>
            <a:ext cx="1234440" cy="345796"/>
          </a:xfrm>
        </p:spPr>
        <p:txBody>
          <a:bodyPr/>
          <a:lstStyle/>
          <a:p>
            <a:fld id="{7D65D493-1829-4FDB-A75C-9C51C7A670F5}" type="slidenum">
              <a:rPr lang="en-US" smtClean="0"/>
              <a:t>‹#›</a:t>
            </a:fld>
            <a:endParaRPr lang="en-US"/>
          </a:p>
        </p:txBody>
      </p:sp>
    </p:spTree>
    <p:extLst>
      <p:ext uri="{BB962C8B-B14F-4D97-AF65-F5344CB8AC3E}">
        <p14:creationId xmlns:p14="http://schemas.microsoft.com/office/powerpoint/2010/main" val="40538404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C369EA-6E50-48A8-9030-26DF5E214224}" type="datetimeFigureOut">
              <a:rPr lang="en-US" smtClean="0"/>
              <a:t>3/31/2016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5D493-1829-4FDB-A75C-9C51C7A670F5}" type="slidenum">
              <a:rPr lang="en-US" smtClean="0"/>
              <a:t>‹#›</a:t>
            </a:fld>
            <a:endParaRPr lang="en-US"/>
          </a:p>
        </p:txBody>
      </p:sp>
    </p:spTree>
    <p:extLst>
      <p:ext uri="{BB962C8B-B14F-4D97-AF65-F5344CB8AC3E}">
        <p14:creationId xmlns:p14="http://schemas.microsoft.com/office/powerpoint/2010/main" val="323328556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C369EA-6E50-48A8-9030-26DF5E214224}" type="datetimeFigureOut">
              <a:rPr lang="en-US" smtClean="0"/>
              <a:t>3/31/2016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5D493-1829-4FDB-A75C-9C51C7A670F5}" type="slidenum">
              <a:rPr lang="en-US" smtClean="0"/>
              <a:t>‹#›</a:t>
            </a:fld>
            <a:endParaRPr lang="en-US"/>
          </a:p>
        </p:txBody>
      </p:sp>
    </p:spTree>
    <p:extLst>
      <p:ext uri="{BB962C8B-B14F-4D97-AF65-F5344CB8AC3E}">
        <p14:creationId xmlns:p14="http://schemas.microsoft.com/office/powerpoint/2010/main" val="3260788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dt" sz="half" idx="10"/>
          </p:nvPr>
        </p:nvSpPr>
        <p:spPr>
          <a:ln/>
        </p:spPr>
        <p:txBody>
          <a:bodyPr/>
          <a:lstStyle>
            <a:lvl1pPr>
              <a:defRPr/>
            </a:lvl1pPr>
          </a:lstStyle>
          <a:p>
            <a:fld id="{B6C369EA-6E50-48A8-9030-26DF5E214224}" type="datetimeFigureOut">
              <a:rPr lang="en-US" smtClean="0"/>
              <a:t>3/31/2016</a:t>
            </a:fld>
            <a:endParaRPr lang="en-US"/>
          </a:p>
        </p:txBody>
      </p:sp>
      <p:sp>
        <p:nvSpPr>
          <p:cNvPr id="6" name="Rectangle 17"/>
          <p:cNvSpPr>
            <a:spLocks noGrp="1" noChangeArrowheads="1"/>
          </p:cNvSpPr>
          <p:nvPr>
            <p:ph type="ftr" sz="quarter" idx="11"/>
          </p:nvPr>
        </p:nvSpPr>
        <p:spPr>
          <a:ln/>
        </p:spPr>
        <p:txBody>
          <a:bodyPr/>
          <a:lstStyle>
            <a:lvl1pPr>
              <a:defRPr/>
            </a:lvl1pPr>
          </a:lstStyle>
          <a:p>
            <a:endParaRPr lang="en-US"/>
          </a:p>
        </p:txBody>
      </p:sp>
      <p:sp>
        <p:nvSpPr>
          <p:cNvPr id="7" name="Rectangle 18"/>
          <p:cNvSpPr>
            <a:spLocks noGrp="1" noChangeArrowheads="1"/>
          </p:cNvSpPr>
          <p:nvPr>
            <p:ph type="sldNum" sz="quarter" idx="12"/>
          </p:nvPr>
        </p:nvSpPr>
        <p:spPr>
          <a:ln/>
        </p:spPr>
        <p:txBody>
          <a:bodyPr/>
          <a:lstStyle>
            <a:lvl1pPr>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3414031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6"/>
          <p:cNvSpPr>
            <a:spLocks noGrp="1" noChangeArrowheads="1"/>
          </p:cNvSpPr>
          <p:nvPr>
            <p:ph type="dt" sz="half" idx="10"/>
          </p:nvPr>
        </p:nvSpPr>
        <p:spPr>
          <a:ln/>
        </p:spPr>
        <p:txBody>
          <a:bodyPr/>
          <a:lstStyle>
            <a:lvl1pPr>
              <a:defRPr/>
            </a:lvl1pPr>
          </a:lstStyle>
          <a:p>
            <a:fld id="{B6C369EA-6E50-48A8-9030-26DF5E214224}" type="datetimeFigureOut">
              <a:rPr lang="en-US" smtClean="0"/>
              <a:t>3/31/2016</a:t>
            </a:fld>
            <a:endParaRPr lang="en-US"/>
          </a:p>
        </p:txBody>
      </p:sp>
      <p:sp>
        <p:nvSpPr>
          <p:cNvPr id="8" name="Rectangle 17"/>
          <p:cNvSpPr>
            <a:spLocks noGrp="1" noChangeArrowheads="1"/>
          </p:cNvSpPr>
          <p:nvPr>
            <p:ph type="ftr" sz="quarter" idx="11"/>
          </p:nvPr>
        </p:nvSpPr>
        <p:spPr>
          <a:ln/>
        </p:spPr>
        <p:txBody>
          <a:bodyPr/>
          <a:lstStyle>
            <a:lvl1pPr>
              <a:defRPr/>
            </a:lvl1pPr>
          </a:lstStyle>
          <a:p>
            <a:endParaRPr lang="en-US"/>
          </a:p>
        </p:txBody>
      </p:sp>
      <p:sp>
        <p:nvSpPr>
          <p:cNvPr id="9" name="Rectangle 18"/>
          <p:cNvSpPr>
            <a:spLocks noGrp="1" noChangeArrowheads="1"/>
          </p:cNvSpPr>
          <p:nvPr>
            <p:ph type="sldNum" sz="quarter" idx="12"/>
          </p:nvPr>
        </p:nvSpPr>
        <p:spPr>
          <a:ln/>
        </p:spPr>
        <p:txBody>
          <a:bodyPr/>
          <a:lstStyle>
            <a:lvl1pPr>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2852013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6"/>
          <p:cNvSpPr>
            <a:spLocks noGrp="1" noChangeArrowheads="1"/>
          </p:cNvSpPr>
          <p:nvPr>
            <p:ph type="dt" sz="half" idx="10"/>
          </p:nvPr>
        </p:nvSpPr>
        <p:spPr>
          <a:ln/>
        </p:spPr>
        <p:txBody>
          <a:bodyPr/>
          <a:lstStyle>
            <a:lvl1pPr>
              <a:defRPr/>
            </a:lvl1pPr>
          </a:lstStyle>
          <a:p>
            <a:fld id="{B6C369EA-6E50-48A8-9030-26DF5E214224}" type="datetimeFigureOut">
              <a:rPr lang="en-US" smtClean="0"/>
              <a:t>3/31/2016</a:t>
            </a:fld>
            <a:endParaRPr lang="en-US"/>
          </a:p>
        </p:txBody>
      </p:sp>
      <p:sp>
        <p:nvSpPr>
          <p:cNvPr id="4" name="Rectangle 17"/>
          <p:cNvSpPr>
            <a:spLocks noGrp="1" noChangeArrowheads="1"/>
          </p:cNvSpPr>
          <p:nvPr>
            <p:ph type="ftr" sz="quarter" idx="11"/>
          </p:nvPr>
        </p:nvSpPr>
        <p:spPr>
          <a:ln/>
        </p:spPr>
        <p:txBody>
          <a:bodyPr/>
          <a:lstStyle>
            <a:lvl1pPr>
              <a:defRPr/>
            </a:lvl1pPr>
          </a:lstStyle>
          <a:p>
            <a:endParaRPr lang="en-US"/>
          </a:p>
        </p:txBody>
      </p:sp>
      <p:sp>
        <p:nvSpPr>
          <p:cNvPr id="5" name="Rectangle 18"/>
          <p:cNvSpPr>
            <a:spLocks noGrp="1" noChangeArrowheads="1"/>
          </p:cNvSpPr>
          <p:nvPr>
            <p:ph type="sldNum" sz="quarter" idx="12"/>
          </p:nvPr>
        </p:nvSpPr>
        <p:spPr>
          <a:ln/>
        </p:spPr>
        <p:txBody>
          <a:bodyPr/>
          <a:lstStyle>
            <a:lvl1pPr>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4194318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6"/>
          <p:cNvSpPr>
            <a:spLocks noGrp="1" noChangeArrowheads="1"/>
          </p:cNvSpPr>
          <p:nvPr>
            <p:ph type="dt" sz="half" idx="10"/>
          </p:nvPr>
        </p:nvSpPr>
        <p:spPr>
          <a:ln/>
        </p:spPr>
        <p:txBody>
          <a:bodyPr/>
          <a:lstStyle>
            <a:lvl1pPr>
              <a:defRPr/>
            </a:lvl1pPr>
          </a:lstStyle>
          <a:p>
            <a:fld id="{B6C369EA-6E50-48A8-9030-26DF5E214224}" type="datetimeFigureOut">
              <a:rPr lang="en-US" smtClean="0"/>
              <a:t>3/31/2016</a:t>
            </a:fld>
            <a:endParaRPr lang="en-US"/>
          </a:p>
        </p:txBody>
      </p:sp>
      <p:sp>
        <p:nvSpPr>
          <p:cNvPr id="3" name="Rectangle 17"/>
          <p:cNvSpPr>
            <a:spLocks noGrp="1" noChangeArrowheads="1"/>
          </p:cNvSpPr>
          <p:nvPr>
            <p:ph type="ftr" sz="quarter" idx="11"/>
          </p:nvPr>
        </p:nvSpPr>
        <p:spPr>
          <a:ln/>
        </p:spPr>
        <p:txBody>
          <a:bodyPr/>
          <a:lstStyle>
            <a:lvl1pPr>
              <a:defRPr/>
            </a:lvl1pPr>
          </a:lstStyle>
          <a:p>
            <a:endParaRPr lang="en-US"/>
          </a:p>
        </p:txBody>
      </p:sp>
      <p:sp>
        <p:nvSpPr>
          <p:cNvPr id="4" name="Rectangle 18"/>
          <p:cNvSpPr>
            <a:spLocks noGrp="1" noChangeArrowheads="1"/>
          </p:cNvSpPr>
          <p:nvPr>
            <p:ph type="sldNum" sz="quarter" idx="12"/>
          </p:nvPr>
        </p:nvSpPr>
        <p:spPr>
          <a:ln/>
        </p:spPr>
        <p:txBody>
          <a:bodyPr/>
          <a:lstStyle>
            <a:lvl1pPr>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525302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dt" sz="half" idx="10"/>
          </p:nvPr>
        </p:nvSpPr>
        <p:spPr>
          <a:ln/>
        </p:spPr>
        <p:txBody>
          <a:bodyPr/>
          <a:lstStyle>
            <a:lvl1pPr>
              <a:defRPr/>
            </a:lvl1pPr>
          </a:lstStyle>
          <a:p>
            <a:fld id="{B6C369EA-6E50-48A8-9030-26DF5E214224}" type="datetimeFigureOut">
              <a:rPr lang="en-US" smtClean="0"/>
              <a:t>3/31/2016</a:t>
            </a:fld>
            <a:endParaRPr lang="en-US"/>
          </a:p>
        </p:txBody>
      </p:sp>
      <p:sp>
        <p:nvSpPr>
          <p:cNvPr id="6" name="Rectangle 17"/>
          <p:cNvSpPr>
            <a:spLocks noGrp="1" noChangeArrowheads="1"/>
          </p:cNvSpPr>
          <p:nvPr>
            <p:ph type="ftr" sz="quarter" idx="11"/>
          </p:nvPr>
        </p:nvSpPr>
        <p:spPr>
          <a:ln/>
        </p:spPr>
        <p:txBody>
          <a:bodyPr/>
          <a:lstStyle>
            <a:lvl1pPr>
              <a:defRPr/>
            </a:lvl1pPr>
          </a:lstStyle>
          <a:p>
            <a:endParaRPr lang="en-US"/>
          </a:p>
        </p:txBody>
      </p:sp>
      <p:sp>
        <p:nvSpPr>
          <p:cNvPr id="7" name="Rectangle 18"/>
          <p:cNvSpPr>
            <a:spLocks noGrp="1" noChangeArrowheads="1"/>
          </p:cNvSpPr>
          <p:nvPr>
            <p:ph type="sldNum" sz="quarter" idx="12"/>
          </p:nvPr>
        </p:nvSpPr>
        <p:spPr>
          <a:ln/>
        </p:spPr>
        <p:txBody>
          <a:bodyPr/>
          <a:lstStyle>
            <a:lvl1pPr>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1250718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2389717" y="5367338"/>
            <a:ext cx="73152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dt" sz="half" idx="10"/>
          </p:nvPr>
        </p:nvSpPr>
        <p:spPr>
          <a:ln/>
        </p:spPr>
        <p:txBody>
          <a:bodyPr/>
          <a:lstStyle>
            <a:lvl1pPr>
              <a:defRPr/>
            </a:lvl1pPr>
          </a:lstStyle>
          <a:p>
            <a:fld id="{B6C369EA-6E50-48A8-9030-26DF5E214224}" type="datetimeFigureOut">
              <a:rPr lang="en-US" smtClean="0"/>
              <a:t>3/31/2016</a:t>
            </a:fld>
            <a:endParaRPr lang="en-US"/>
          </a:p>
        </p:txBody>
      </p:sp>
      <p:sp>
        <p:nvSpPr>
          <p:cNvPr id="6" name="Rectangle 17"/>
          <p:cNvSpPr>
            <a:spLocks noGrp="1" noChangeArrowheads="1"/>
          </p:cNvSpPr>
          <p:nvPr>
            <p:ph type="ftr" sz="quarter" idx="11"/>
          </p:nvPr>
        </p:nvSpPr>
        <p:spPr>
          <a:ln/>
        </p:spPr>
        <p:txBody>
          <a:bodyPr/>
          <a:lstStyle>
            <a:lvl1pPr>
              <a:defRPr/>
            </a:lvl1pPr>
          </a:lstStyle>
          <a:p>
            <a:endParaRPr lang="en-US"/>
          </a:p>
        </p:txBody>
      </p:sp>
      <p:sp>
        <p:nvSpPr>
          <p:cNvPr id="7" name="Rectangle 18"/>
          <p:cNvSpPr>
            <a:spLocks noGrp="1" noChangeArrowheads="1"/>
          </p:cNvSpPr>
          <p:nvPr>
            <p:ph type="sldNum" sz="quarter" idx="12"/>
          </p:nvPr>
        </p:nvSpPr>
        <p:spPr>
          <a:ln/>
        </p:spPr>
        <p:txBody>
          <a:bodyPr/>
          <a:lstStyle>
            <a:lvl1pPr>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3646140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1C6EA6"/>
        </a:solidFill>
        <a:effectLst/>
      </p:bgPr>
    </p:bg>
    <p:spTree>
      <p:nvGrpSpPr>
        <p:cNvPr id="1" name=""/>
        <p:cNvGrpSpPr/>
        <p:nvPr/>
      </p:nvGrpSpPr>
      <p:grpSpPr>
        <a:xfrm>
          <a:off x="0" y="0"/>
          <a:ext cx="0" cy="0"/>
          <a:chOff x="0" y="0"/>
          <a:chExt cx="0" cy="0"/>
        </a:xfrm>
      </p:grpSpPr>
      <p:sp>
        <p:nvSpPr>
          <p:cNvPr id="1026" name="Rectangle 3"/>
          <p:cNvSpPr>
            <a:spLocks noChangeArrowheads="1"/>
          </p:cNvSpPr>
          <p:nvPr/>
        </p:nvSpPr>
        <p:spPr bwMode="hidden">
          <a:xfrm>
            <a:off x="0" y="0"/>
            <a:ext cx="4673600" cy="6858000"/>
          </a:xfrm>
          <a:prstGeom prst="rect">
            <a:avLst/>
          </a:prstGeom>
          <a:solidFill>
            <a:srgbClr val="1C6EA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1pPr>
            <a:lvl2pPr marL="742950" indent="-28575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2pPr>
            <a:lvl3pPr marL="11430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3pPr>
            <a:lvl4pPr marL="16002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4pPr>
            <a:lvl5pPr marL="20574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5pPr>
            <a:lvl6pPr marL="25146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6pPr>
            <a:lvl7pPr marL="29718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7pPr>
            <a:lvl8pPr marL="34290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8pPr>
            <a:lvl9pPr marL="38862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9pPr>
          </a:lstStyle>
          <a:p>
            <a:pPr algn="ctr" eaLnBrk="1" hangingPunct="1">
              <a:defRPr/>
            </a:pPr>
            <a:endParaRPr lang="en-US" sz="2400" i="0" smtClean="0">
              <a:solidFill>
                <a:schemeClr val="tx1"/>
              </a:solidFill>
              <a:latin typeface="Times New Roman" panose="02020603050405020304" pitchFamily="18" charset="0"/>
            </a:endParaRPr>
          </a:p>
        </p:txBody>
      </p:sp>
      <p:sp>
        <p:nvSpPr>
          <p:cNvPr id="1027" name="Rectangle 14"/>
          <p:cNvSpPr>
            <a:spLocks noGrp="1" noChangeArrowheads="1"/>
          </p:cNvSpPr>
          <p:nvPr>
            <p:ph type="title"/>
          </p:nvPr>
        </p:nvSpPr>
        <p:spPr bwMode="auto">
          <a:xfrm>
            <a:off x="914400" y="1905000"/>
            <a:ext cx="10972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1" name="Rectangle 16"/>
          <p:cNvSpPr>
            <a:spLocks noGrp="1" noChangeArrowheads="1"/>
          </p:cNvSpPr>
          <p:nvPr>
            <p:ph type="dt" sz="half" idx="2"/>
          </p:nvPr>
        </p:nvSpPr>
        <p:spPr bwMode="auto">
          <a:xfrm>
            <a:off x="609600" y="6248400"/>
            <a:ext cx="2844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i="0">
                <a:solidFill>
                  <a:schemeClr val="tx1"/>
                </a:solidFill>
              </a:defRPr>
            </a:lvl1pPr>
          </a:lstStyle>
          <a:p>
            <a:fld id="{B6C369EA-6E50-48A8-9030-26DF5E214224}" type="datetimeFigureOut">
              <a:rPr lang="en-US" smtClean="0"/>
              <a:t>3/31/2016</a:t>
            </a:fld>
            <a:endParaRPr lang="en-US"/>
          </a:p>
        </p:txBody>
      </p:sp>
      <p:sp>
        <p:nvSpPr>
          <p:cNvPr id="32" name="Rectangle 17"/>
          <p:cNvSpPr>
            <a:spLocks noGrp="1" noChangeArrowheads="1"/>
          </p:cNvSpPr>
          <p:nvPr>
            <p:ph type="ftr" sz="quarter" idx="3"/>
          </p:nvPr>
        </p:nvSpPr>
        <p:spPr bwMode="auto">
          <a:xfrm>
            <a:off x="4165600" y="6248400"/>
            <a:ext cx="3860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defRPr sz="1200" i="0">
                <a:solidFill>
                  <a:schemeClr val="tx1"/>
                </a:solidFill>
              </a:defRPr>
            </a:lvl1pPr>
          </a:lstStyle>
          <a:p>
            <a:endParaRPr lang="en-US"/>
          </a:p>
        </p:txBody>
      </p:sp>
      <p:sp>
        <p:nvSpPr>
          <p:cNvPr id="33" name="Rectangle 18"/>
          <p:cNvSpPr>
            <a:spLocks noGrp="1" noChangeArrowheads="1"/>
          </p:cNvSpPr>
          <p:nvPr>
            <p:ph type="sldNum" sz="quarter" idx="4"/>
          </p:nvPr>
        </p:nvSpPr>
        <p:spPr bwMode="auto">
          <a:xfrm>
            <a:off x="8737600" y="6248400"/>
            <a:ext cx="28448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1" hangingPunct="1">
              <a:defRPr sz="1200" i="0">
                <a:solidFill>
                  <a:schemeClr val="tx1"/>
                </a:solidFill>
                <a:latin typeface="Arial Black" panose="020B0A04020102020204" pitchFamily="34" charset="0"/>
              </a:defRPr>
            </a:lvl1pPr>
          </a:lstStyle>
          <a:p>
            <a:fld id="{7D65D493-1829-4FDB-A75C-9C51C7A670F5}" type="slidenum">
              <a:rPr lang="en-US" smtClean="0"/>
              <a:t>‹#›</a:t>
            </a:fld>
            <a:endParaRPr lang="en-US"/>
          </a:p>
        </p:txBody>
      </p:sp>
    </p:spTree>
    <p:extLst>
      <p:ext uri="{BB962C8B-B14F-4D97-AF65-F5344CB8AC3E}">
        <p14:creationId xmlns:p14="http://schemas.microsoft.com/office/powerpoint/2010/main" val="4062749405"/>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400">
          <a:solidFill>
            <a:schemeClr val="tx1"/>
          </a:solidFill>
          <a:latin typeface="+mj-lt"/>
          <a:ea typeface="ＭＳ Ｐゴシック" pitchFamily="-65" charset="-128"/>
          <a:cs typeface="ＭＳ Ｐゴシック" pitchFamily="-65" charset="-128"/>
        </a:defRPr>
      </a:lvl1pPr>
      <a:lvl2pPr algn="l"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1"/>
          </a:solidFill>
          <a:latin typeface="Arial" pitchFamily="-65" charset="0"/>
        </a:defRPr>
      </a:lvl6pPr>
      <a:lvl7pPr marL="914400" algn="l" rtl="0" eaLnBrk="1" fontAlgn="base" hangingPunct="1">
        <a:spcBef>
          <a:spcPct val="0"/>
        </a:spcBef>
        <a:spcAft>
          <a:spcPct val="0"/>
        </a:spcAft>
        <a:defRPr sz="4400">
          <a:solidFill>
            <a:schemeClr val="tx1"/>
          </a:solidFill>
          <a:latin typeface="Arial" pitchFamily="-65" charset="0"/>
        </a:defRPr>
      </a:lvl7pPr>
      <a:lvl8pPr marL="1371600" algn="l" rtl="0" eaLnBrk="1" fontAlgn="base" hangingPunct="1">
        <a:spcBef>
          <a:spcPct val="0"/>
        </a:spcBef>
        <a:spcAft>
          <a:spcPct val="0"/>
        </a:spcAft>
        <a:defRPr sz="4400">
          <a:solidFill>
            <a:schemeClr val="tx1"/>
          </a:solidFill>
          <a:latin typeface="Arial" pitchFamily="-65" charset="0"/>
        </a:defRPr>
      </a:lvl8pPr>
      <a:lvl9pPr marL="1828800" algn="l" rtl="0" eaLnBrk="1" fontAlgn="base" hangingPunct="1">
        <a:spcBef>
          <a:spcPct val="0"/>
        </a:spcBef>
        <a:spcAft>
          <a:spcPct val="0"/>
        </a:spcAft>
        <a:defRPr sz="4400">
          <a:solidFill>
            <a:schemeClr val="tx1"/>
          </a:solidFill>
          <a:latin typeface="Arial" pitchFamily="-65" charset="0"/>
        </a:defRPr>
      </a:lvl9pPr>
    </p:titleStyle>
    <p:bodyStyle>
      <a:lvl1pPr marL="342900" indent="-342900" algn="l" rtl="0" eaLnBrk="1" fontAlgn="base" hangingPunct="1">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ＭＳ Ｐゴシック" pitchFamily="-65" charset="-128"/>
          <a:cs typeface="ＭＳ Ｐゴシック" pitchFamily="-65" charset="-128"/>
        </a:defRPr>
      </a:lvl1pPr>
      <a:lvl2pPr marL="742950" indent="-285750" algn="l" rtl="0" eaLnBrk="1" fontAlgn="base" hangingPunct="1">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ea typeface="ＭＳ Ｐゴシック" pitchFamily="-65" charset="-128"/>
        </a:defRPr>
      </a:lvl2pPr>
      <a:lvl3pPr marL="1143000" indent="-228600" algn="l" rtl="0" eaLnBrk="1" fontAlgn="base" hangingPunct="1">
        <a:spcBef>
          <a:spcPct val="20000"/>
        </a:spcBef>
        <a:spcAft>
          <a:spcPct val="0"/>
        </a:spcAft>
        <a:buClr>
          <a:schemeClr val="bg2"/>
        </a:buClr>
        <a:buSzPct val="65000"/>
        <a:buFont typeface="Wingdings" panose="05000000000000000000" pitchFamily="2" charset="2"/>
        <a:buChar char="n"/>
        <a:defRPr sz="2400">
          <a:solidFill>
            <a:schemeClr val="tx1"/>
          </a:solidFill>
          <a:latin typeface="+mn-lt"/>
          <a:ea typeface="ＭＳ Ｐゴシック" pitchFamily="-65" charset="-128"/>
        </a:defRPr>
      </a:lvl3pPr>
      <a:lvl4pPr marL="1600200" indent="-228600" algn="l" rtl="0" eaLnBrk="1" fontAlgn="base" hangingPunct="1">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ea typeface="ＭＳ Ｐゴシック" pitchFamily="-65" charset="-128"/>
        </a:defRPr>
      </a:lvl4pPr>
      <a:lvl5pPr marL="2057400" indent="-228600" algn="l" rtl="0" eaLnBrk="1" fontAlgn="base" hangingPunct="1">
        <a:spcBef>
          <a:spcPct val="20000"/>
        </a:spcBef>
        <a:spcAft>
          <a:spcPct val="0"/>
        </a:spcAft>
        <a:buClr>
          <a:schemeClr val="bg2"/>
        </a:buClr>
        <a:buFont typeface="Wingdings" panose="05000000000000000000" pitchFamily="2" charset="2"/>
        <a:buChar char="§"/>
        <a:defRPr sz="2000">
          <a:solidFill>
            <a:schemeClr val="tx1"/>
          </a:solidFill>
          <a:latin typeface="+mn-lt"/>
          <a:ea typeface="ＭＳ Ｐゴシック" pitchFamily="-65" charset="-128"/>
        </a:defRPr>
      </a:lvl5pPr>
      <a:lvl6pPr marL="2514600" indent="-228600" algn="l" rtl="0" eaLnBrk="1" fontAlgn="base" hangingPunct="1">
        <a:spcBef>
          <a:spcPct val="20000"/>
        </a:spcBef>
        <a:spcAft>
          <a:spcPct val="0"/>
        </a:spcAft>
        <a:buClr>
          <a:schemeClr val="bg2"/>
        </a:buClr>
        <a:buFont typeface="Wingdings" pitchFamily="-65" charset="2"/>
        <a:buChar char="§"/>
        <a:defRPr sz="2000">
          <a:solidFill>
            <a:schemeClr val="tx1"/>
          </a:solidFill>
          <a:latin typeface="+mn-lt"/>
          <a:ea typeface="ＭＳ Ｐゴシック" pitchFamily="-65" charset="-128"/>
        </a:defRPr>
      </a:lvl6pPr>
      <a:lvl7pPr marL="2971800" indent="-228600" algn="l" rtl="0" eaLnBrk="1" fontAlgn="base" hangingPunct="1">
        <a:spcBef>
          <a:spcPct val="20000"/>
        </a:spcBef>
        <a:spcAft>
          <a:spcPct val="0"/>
        </a:spcAft>
        <a:buClr>
          <a:schemeClr val="bg2"/>
        </a:buClr>
        <a:buFont typeface="Wingdings" pitchFamily="-65" charset="2"/>
        <a:buChar char="§"/>
        <a:defRPr sz="2000">
          <a:solidFill>
            <a:schemeClr val="tx1"/>
          </a:solidFill>
          <a:latin typeface="+mn-lt"/>
          <a:ea typeface="ＭＳ Ｐゴシック" pitchFamily="-65" charset="-128"/>
        </a:defRPr>
      </a:lvl7pPr>
      <a:lvl8pPr marL="3429000" indent="-228600" algn="l" rtl="0" eaLnBrk="1" fontAlgn="base" hangingPunct="1">
        <a:spcBef>
          <a:spcPct val="20000"/>
        </a:spcBef>
        <a:spcAft>
          <a:spcPct val="0"/>
        </a:spcAft>
        <a:buClr>
          <a:schemeClr val="bg2"/>
        </a:buClr>
        <a:buFont typeface="Wingdings" pitchFamily="-65" charset="2"/>
        <a:buChar char="§"/>
        <a:defRPr sz="2000">
          <a:solidFill>
            <a:schemeClr val="tx1"/>
          </a:solidFill>
          <a:latin typeface="+mn-lt"/>
          <a:ea typeface="ＭＳ Ｐゴシック" pitchFamily="-65" charset="-128"/>
        </a:defRPr>
      </a:lvl8pPr>
      <a:lvl9pPr marL="3886200" indent="-228600" algn="l" rtl="0" eaLnBrk="1" fontAlgn="base" hangingPunct="1">
        <a:spcBef>
          <a:spcPct val="20000"/>
        </a:spcBef>
        <a:spcAft>
          <a:spcPct val="0"/>
        </a:spcAft>
        <a:buClr>
          <a:schemeClr val="bg2"/>
        </a:buClr>
        <a:buFont typeface="Wingdings" pitchFamily="-65" charset="2"/>
        <a:buChar char="§"/>
        <a:defRPr sz="20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i="0">
                <a:solidFill>
                  <a:schemeClr val="tx1"/>
                </a:solidFill>
                <a:latin typeface="Arial Black" panose="020B0A04020102020204" pitchFamily="34" charset="0"/>
              </a:defRPr>
            </a:lvl1pPr>
          </a:lstStyle>
          <a:p>
            <a:pPr>
              <a:defRPr/>
            </a:pPr>
            <a:fld id="{0ED6DF74-8DBD-48C0-B077-25AC30A6A1DD}" type="slidenum">
              <a:rPr lang="en-US"/>
              <a:pPr>
                <a:defRPr/>
              </a:pPr>
              <a:t>‹#›</a:t>
            </a:fld>
            <a:endParaRPr lang="en-US"/>
          </a:p>
        </p:txBody>
      </p:sp>
      <p:grpSp>
        <p:nvGrpSpPr>
          <p:cNvPr id="2051" name="Group 4"/>
          <p:cNvGrpSpPr>
            <a:grpSpLocks/>
          </p:cNvGrpSpPr>
          <p:nvPr/>
        </p:nvGrpSpPr>
        <p:grpSpPr bwMode="auto">
          <a:xfrm>
            <a:off x="0" y="0"/>
            <a:ext cx="12192000" cy="546100"/>
            <a:chOff x="0" y="0"/>
            <a:chExt cx="5760" cy="344"/>
          </a:xfrm>
        </p:grpSpPr>
        <p:sp>
          <p:nvSpPr>
            <p:cNvPr id="2055" name="Rectangle 5"/>
            <p:cNvSpPr>
              <a:spLocks noChangeArrowheads="1"/>
            </p:cNvSpPr>
            <p:nvPr/>
          </p:nvSpPr>
          <p:spPr bwMode="auto">
            <a:xfrm>
              <a:off x="0" y="0"/>
              <a:ext cx="180" cy="336"/>
            </a:xfrm>
            <a:prstGeom prst="rect">
              <a:avLst/>
            </a:prstGeom>
            <a:gradFill rotWithShape="0">
              <a:gsLst>
                <a:gs pos="0">
                  <a:srgbClr val="1C6EA6"/>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1pPr>
              <a:lvl2pPr marL="742950" indent="-28575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2pPr>
              <a:lvl3pPr marL="11430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3pPr>
              <a:lvl4pPr marL="16002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4pPr>
              <a:lvl5pPr marL="20574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5pPr>
              <a:lvl6pPr marL="25146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6pPr>
              <a:lvl7pPr marL="29718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7pPr>
              <a:lvl8pPr marL="34290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8pPr>
              <a:lvl9pPr marL="38862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9pPr>
            </a:lstStyle>
            <a:p>
              <a:pPr algn="ctr" eaLnBrk="1" hangingPunct="1">
                <a:defRPr/>
              </a:pPr>
              <a:endParaRPr lang="en-US" sz="2400" i="0" smtClean="0">
                <a:solidFill>
                  <a:schemeClr val="tx1"/>
                </a:solidFill>
                <a:latin typeface="Times New Roman" panose="02020603050405020304" pitchFamily="18" charset="0"/>
              </a:endParaRPr>
            </a:p>
          </p:txBody>
        </p:sp>
        <p:sp>
          <p:nvSpPr>
            <p:cNvPr id="2056" name="Rectangle 6"/>
            <p:cNvSpPr>
              <a:spLocks noChangeArrowheads="1"/>
            </p:cNvSpPr>
            <p:nvPr/>
          </p:nvSpPr>
          <p:spPr bwMode="auto">
            <a:xfrm>
              <a:off x="260" y="85"/>
              <a:ext cx="5500" cy="173"/>
            </a:xfrm>
            <a:prstGeom prst="rect">
              <a:avLst/>
            </a:prstGeom>
            <a:gradFill rotWithShape="0">
              <a:gsLst>
                <a:gs pos="0">
                  <a:srgbClr val="1C6EA6"/>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1pPr>
              <a:lvl2pPr marL="742950" indent="-28575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2pPr>
              <a:lvl3pPr marL="11430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3pPr>
              <a:lvl4pPr marL="16002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4pPr>
              <a:lvl5pPr marL="20574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5pPr>
              <a:lvl6pPr marL="25146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6pPr>
              <a:lvl7pPr marL="29718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7pPr>
              <a:lvl8pPr marL="34290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8pPr>
              <a:lvl9pPr marL="38862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9pPr>
            </a:lstStyle>
            <a:p>
              <a:pPr eaLnBrk="1" hangingPunct="1">
                <a:defRPr/>
              </a:pPr>
              <a:endParaRPr lang="en-US" sz="2400" i="0" smtClean="0">
                <a:solidFill>
                  <a:schemeClr val="tx1"/>
                </a:solidFill>
                <a:latin typeface="Times New Roman" panose="02020603050405020304" pitchFamily="18" charset="0"/>
              </a:endParaRPr>
            </a:p>
          </p:txBody>
        </p:sp>
        <p:sp>
          <p:nvSpPr>
            <p:cNvPr id="2057" name="Rectangle 7"/>
            <p:cNvSpPr>
              <a:spLocks noChangeArrowheads="1"/>
            </p:cNvSpPr>
            <p:nvPr/>
          </p:nvSpPr>
          <p:spPr bwMode="auto">
            <a:xfrm>
              <a:off x="258" y="85"/>
              <a:ext cx="87" cy="89"/>
            </a:xfrm>
            <a:prstGeom prst="rect">
              <a:avLst/>
            </a:prstGeom>
            <a:solidFill>
              <a:srgbClr val="5BB5E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1pPr>
              <a:lvl2pPr marL="742950" indent="-28575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2pPr>
              <a:lvl3pPr marL="11430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3pPr>
              <a:lvl4pPr marL="16002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4pPr>
              <a:lvl5pPr marL="20574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5pPr>
              <a:lvl6pPr marL="25146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6pPr>
              <a:lvl7pPr marL="29718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7pPr>
              <a:lvl8pPr marL="34290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8pPr>
              <a:lvl9pPr marL="38862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9pPr>
            </a:lstStyle>
            <a:p>
              <a:pPr eaLnBrk="1" hangingPunct="1">
                <a:defRPr/>
              </a:pPr>
              <a:endParaRPr lang="en-US" sz="1800" i="0" smtClean="0">
                <a:solidFill>
                  <a:schemeClr val="hlink"/>
                </a:solidFill>
              </a:endParaRPr>
            </a:p>
          </p:txBody>
        </p:sp>
        <p:sp>
          <p:nvSpPr>
            <p:cNvPr id="2058" name="Rectangle 8"/>
            <p:cNvSpPr>
              <a:spLocks noChangeArrowheads="1"/>
            </p:cNvSpPr>
            <p:nvPr/>
          </p:nvSpPr>
          <p:spPr bwMode="auto">
            <a:xfrm>
              <a:off x="345" y="0"/>
              <a:ext cx="88" cy="87"/>
            </a:xfrm>
            <a:prstGeom prst="rect">
              <a:avLst/>
            </a:prstGeom>
            <a:solidFill>
              <a:srgbClr val="5BB5E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1pPr>
              <a:lvl2pPr marL="742950" indent="-28575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2pPr>
              <a:lvl3pPr marL="11430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3pPr>
              <a:lvl4pPr marL="16002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4pPr>
              <a:lvl5pPr marL="20574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5pPr>
              <a:lvl6pPr marL="25146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6pPr>
              <a:lvl7pPr marL="29718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7pPr>
              <a:lvl8pPr marL="34290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8pPr>
              <a:lvl9pPr marL="38862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9pPr>
            </a:lstStyle>
            <a:p>
              <a:pPr eaLnBrk="1" hangingPunct="1">
                <a:defRPr/>
              </a:pPr>
              <a:endParaRPr lang="en-US" sz="1800" i="0" smtClean="0">
                <a:solidFill>
                  <a:schemeClr val="hlink"/>
                </a:solidFill>
              </a:endParaRPr>
            </a:p>
          </p:txBody>
        </p:sp>
        <p:sp>
          <p:nvSpPr>
            <p:cNvPr id="2059" name="Rectangle 9"/>
            <p:cNvSpPr>
              <a:spLocks noChangeArrowheads="1"/>
            </p:cNvSpPr>
            <p:nvPr/>
          </p:nvSpPr>
          <p:spPr bwMode="auto">
            <a:xfrm>
              <a:off x="345" y="85"/>
              <a:ext cx="88" cy="89"/>
            </a:xfrm>
            <a:prstGeom prst="rect">
              <a:avLst/>
            </a:prstGeom>
            <a:solidFill>
              <a:srgbClr val="2185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1pPr>
              <a:lvl2pPr marL="742950" indent="-28575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2pPr>
              <a:lvl3pPr marL="11430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3pPr>
              <a:lvl4pPr marL="16002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4pPr>
              <a:lvl5pPr marL="20574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5pPr>
              <a:lvl6pPr marL="25146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6pPr>
              <a:lvl7pPr marL="29718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7pPr>
              <a:lvl8pPr marL="34290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8pPr>
              <a:lvl9pPr marL="38862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9pPr>
            </a:lstStyle>
            <a:p>
              <a:pPr eaLnBrk="1" hangingPunct="1">
                <a:defRPr/>
              </a:pPr>
              <a:endParaRPr lang="en-US" sz="1800" i="0" smtClean="0">
                <a:solidFill>
                  <a:schemeClr val="accent2"/>
                </a:solidFill>
              </a:endParaRPr>
            </a:p>
          </p:txBody>
        </p:sp>
        <p:sp>
          <p:nvSpPr>
            <p:cNvPr id="2060" name="Rectangle 10"/>
            <p:cNvSpPr>
              <a:spLocks noChangeArrowheads="1"/>
            </p:cNvSpPr>
            <p:nvPr/>
          </p:nvSpPr>
          <p:spPr bwMode="auto">
            <a:xfrm>
              <a:off x="173" y="173"/>
              <a:ext cx="86" cy="87"/>
            </a:xfrm>
            <a:prstGeom prst="rect">
              <a:avLst/>
            </a:prstGeom>
            <a:solidFill>
              <a:srgbClr val="5BB5E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1pPr>
              <a:lvl2pPr marL="742950" indent="-28575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2pPr>
              <a:lvl3pPr marL="11430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3pPr>
              <a:lvl4pPr marL="16002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4pPr>
              <a:lvl5pPr marL="20574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5pPr>
              <a:lvl6pPr marL="25146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6pPr>
              <a:lvl7pPr marL="29718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7pPr>
              <a:lvl8pPr marL="34290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8pPr>
              <a:lvl9pPr marL="38862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9pPr>
            </a:lstStyle>
            <a:p>
              <a:pPr eaLnBrk="1" hangingPunct="1">
                <a:defRPr/>
              </a:pPr>
              <a:endParaRPr lang="en-US" sz="1800" i="0" smtClean="0">
                <a:solidFill>
                  <a:schemeClr val="hlink"/>
                </a:solidFill>
              </a:endParaRPr>
            </a:p>
          </p:txBody>
        </p:sp>
        <p:sp>
          <p:nvSpPr>
            <p:cNvPr id="2061" name="Rectangle 11"/>
            <p:cNvSpPr>
              <a:spLocks noChangeArrowheads="1"/>
            </p:cNvSpPr>
            <p:nvPr/>
          </p:nvSpPr>
          <p:spPr bwMode="auto">
            <a:xfrm>
              <a:off x="83" y="86"/>
              <a:ext cx="89" cy="87"/>
            </a:xfrm>
            <a:prstGeom prst="rect">
              <a:avLst/>
            </a:prstGeom>
            <a:solidFill>
              <a:srgbClr val="1C6EA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1pPr>
              <a:lvl2pPr marL="742950" indent="-28575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2pPr>
              <a:lvl3pPr marL="11430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3pPr>
              <a:lvl4pPr marL="16002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4pPr>
              <a:lvl5pPr marL="20574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5pPr>
              <a:lvl6pPr marL="25146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6pPr>
              <a:lvl7pPr marL="29718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7pPr>
              <a:lvl8pPr marL="34290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8pPr>
              <a:lvl9pPr marL="38862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9pPr>
            </a:lstStyle>
            <a:p>
              <a:pPr eaLnBrk="1" hangingPunct="1">
                <a:defRPr/>
              </a:pPr>
              <a:endParaRPr lang="en-US" sz="2400" i="0" smtClean="0">
                <a:solidFill>
                  <a:schemeClr val="tx1"/>
                </a:solidFill>
                <a:latin typeface="Times New Roman" panose="02020603050405020304" pitchFamily="18" charset="0"/>
              </a:endParaRPr>
            </a:p>
          </p:txBody>
        </p:sp>
        <p:sp>
          <p:nvSpPr>
            <p:cNvPr id="2062" name="Rectangle 12"/>
            <p:cNvSpPr>
              <a:spLocks noChangeArrowheads="1"/>
            </p:cNvSpPr>
            <p:nvPr/>
          </p:nvSpPr>
          <p:spPr bwMode="auto">
            <a:xfrm>
              <a:off x="258" y="171"/>
              <a:ext cx="87" cy="87"/>
            </a:xfrm>
            <a:prstGeom prst="rect">
              <a:avLst/>
            </a:prstGeom>
            <a:solidFill>
              <a:srgbClr val="2185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1pPr>
              <a:lvl2pPr marL="742950" indent="-28575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2pPr>
              <a:lvl3pPr marL="11430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3pPr>
              <a:lvl4pPr marL="16002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4pPr>
              <a:lvl5pPr marL="20574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5pPr>
              <a:lvl6pPr marL="25146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6pPr>
              <a:lvl7pPr marL="29718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7pPr>
              <a:lvl8pPr marL="34290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8pPr>
              <a:lvl9pPr marL="38862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9pPr>
            </a:lstStyle>
            <a:p>
              <a:pPr eaLnBrk="1" hangingPunct="1">
                <a:defRPr/>
              </a:pPr>
              <a:endParaRPr lang="en-US" sz="1800" i="0" smtClean="0">
                <a:solidFill>
                  <a:schemeClr val="accent2"/>
                </a:solidFill>
              </a:endParaRPr>
            </a:p>
          </p:txBody>
        </p:sp>
        <p:sp>
          <p:nvSpPr>
            <p:cNvPr id="2063" name="Rectangle 13"/>
            <p:cNvSpPr>
              <a:spLocks noChangeArrowheads="1"/>
            </p:cNvSpPr>
            <p:nvPr/>
          </p:nvSpPr>
          <p:spPr bwMode="auto">
            <a:xfrm>
              <a:off x="173" y="258"/>
              <a:ext cx="86" cy="86"/>
            </a:xfrm>
            <a:prstGeom prst="rect">
              <a:avLst/>
            </a:prstGeom>
            <a:solidFill>
              <a:srgbClr val="2185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1pPr>
              <a:lvl2pPr marL="742950" indent="-28575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2pPr>
              <a:lvl3pPr marL="11430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3pPr>
              <a:lvl4pPr marL="16002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4pPr>
              <a:lvl5pPr marL="2057400" indent="-228600">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5pPr>
              <a:lvl6pPr marL="25146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6pPr>
              <a:lvl7pPr marL="29718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7pPr>
              <a:lvl8pPr marL="34290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8pPr>
              <a:lvl9pPr marL="3886200" indent="-228600" eaLnBrk="0" fontAlgn="base" hangingPunct="0">
                <a:spcBef>
                  <a:spcPct val="0"/>
                </a:spcBef>
                <a:spcAft>
                  <a:spcPct val="0"/>
                </a:spcAft>
                <a:defRPr i="1">
                  <a:solidFill>
                    <a:srgbClr val="003300"/>
                  </a:solidFill>
                  <a:latin typeface="Arial" panose="020B0604020202020204" pitchFamily="34" charset="0"/>
                  <a:ea typeface="ＭＳ Ｐゴシック" panose="020B0600070205080204" pitchFamily="34" charset="-128"/>
                  <a:sym typeface="Arial" panose="020B0604020202020204" pitchFamily="34" charset="0"/>
                </a:defRPr>
              </a:lvl9pPr>
            </a:lstStyle>
            <a:p>
              <a:pPr eaLnBrk="1" hangingPunct="1">
                <a:defRPr/>
              </a:pPr>
              <a:endParaRPr lang="en-US" sz="1800" i="0" smtClean="0">
                <a:solidFill>
                  <a:schemeClr val="accent2"/>
                </a:solidFill>
              </a:endParaRPr>
            </a:p>
          </p:txBody>
        </p:sp>
      </p:grpSp>
      <p:sp>
        <p:nvSpPr>
          <p:cNvPr id="2052" name="Rectangle 14"/>
          <p:cNvSpPr>
            <a:spLocks noGrp="1" noChangeArrowheads="1"/>
          </p:cNvSpPr>
          <p:nvPr>
            <p:ph type="title"/>
          </p:nvPr>
        </p:nvSpPr>
        <p:spPr bwMode="auto">
          <a:xfrm>
            <a:off x="609600" y="304800"/>
            <a:ext cx="10972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3" name="Rectangle 15"/>
          <p:cNvSpPr>
            <a:spLocks noGrp="1" noChangeArrowheads="1"/>
          </p:cNvSpPr>
          <p:nvPr>
            <p:ph type="body" idx="1"/>
          </p:nvPr>
        </p:nvSpPr>
        <p:spPr bwMode="auto">
          <a:xfrm>
            <a:off x="609600" y="1295400"/>
            <a:ext cx="109728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12" name="Rectangle 16"/>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i="0">
                <a:solidFill>
                  <a:schemeClr val="tx1"/>
                </a:solidFill>
              </a:defRPr>
            </a:lvl1pPr>
          </a:lstStyle>
          <a:p>
            <a:pPr>
              <a:defRPr/>
            </a:pPr>
            <a:fld id="{90079A1D-DB63-4B98-9E4B-E2E24C3628C8}" type="datetime1">
              <a:rPr lang="en-US"/>
              <a:pPr>
                <a:defRPr/>
              </a:pPr>
              <a:t>3/31/2016</a:t>
            </a:fld>
            <a:endParaRPr lang="en-US"/>
          </a:p>
        </p:txBody>
      </p:sp>
    </p:spTree>
    <p:extLst>
      <p:ext uri="{BB962C8B-B14F-4D97-AF65-F5344CB8AC3E}">
        <p14:creationId xmlns:p14="http://schemas.microsoft.com/office/powerpoint/2010/main" val="16408080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hf hdr="0" dt="0"/>
  <p:txStyles>
    <p:titleStyle>
      <a:lvl1pPr algn="r" rtl="0" eaLnBrk="1" fontAlgn="base" hangingPunct="1">
        <a:spcBef>
          <a:spcPct val="0"/>
        </a:spcBef>
        <a:spcAft>
          <a:spcPct val="0"/>
        </a:spcAft>
        <a:defRPr sz="2400">
          <a:solidFill>
            <a:schemeClr val="tx1"/>
          </a:solidFill>
          <a:latin typeface="+mj-lt"/>
          <a:ea typeface="ＭＳ Ｐゴシック" pitchFamily="-65" charset="-128"/>
          <a:cs typeface="ＭＳ Ｐゴシック" pitchFamily="-65" charset="-128"/>
        </a:defRPr>
      </a:lvl1pPr>
      <a:lvl2pPr algn="r" rtl="0" eaLnBrk="1" fontAlgn="base" hangingPunct="1">
        <a:spcBef>
          <a:spcPct val="0"/>
        </a:spcBef>
        <a:spcAft>
          <a:spcPct val="0"/>
        </a:spcAft>
        <a:defRPr sz="2400">
          <a:solidFill>
            <a:schemeClr val="tx1"/>
          </a:solidFill>
          <a:latin typeface="Arial" pitchFamily="-65" charset="0"/>
          <a:ea typeface="ＭＳ Ｐゴシック" pitchFamily="-65" charset="-128"/>
          <a:cs typeface="ＭＳ Ｐゴシック" pitchFamily="-65" charset="-128"/>
        </a:defRPr>
      </a:lvl2pPr>
      <a:lvl3pPr algn="r" rtl="0" eaLnBrk="1" fontAlgn="base" hangingPunct="1">
        <a:spcBef>
          <a:spcPct val="0"/>
        </a:spcBef>
        <a:spcAft>
          <a:spcPct val="0"/>
        </a:spcAft>
        <a:defRPr sz="2400">
          <a:solidFill>
            <a:schemeClr val="tx1"/>
          </a:solidFill>
          <a:latin typeface="Arial" pitchFamily="-65" charset="0"/>
          <a:ea typeface="ＭＳ Ｐゴシック" pitchFamily="-65" charset="-128"/>
          <a:cs typeface="ＭＳ Ｐゴシック" pitchFamily="-65" charset="-128"/>
        </a:defRPr>
      </a:lvl3pPr>
      <a:lvl4pPr algn="r" rtl="0" eaLnBrk="1" fontAlgn="base" hangingPunct="1">
        <a:spcBef>
          <a:spcPct val="0"/>
        </a:spcBef>
        <a:spcAft>
          <a:spcPct val="0"/>
        </a:spcAft>
        <a:defRPr sz="2400">
          <a:solidFill>
            <a:schemeClr val="tx1"/>
          </a:solidFill>
          <a:latin typeface="Arial" pitchFamily="-65" charset="0"/>
          <a:ea typeface="ＭＳ Ｐゴシック" pitchFamily="-65" charset="-128"/>
          <a:cs typeface="ＭＳ Ｐゴシック" pitchFamily="-65" charset="-128"/>
        </a:defRPr>
      </a:lvl4pPr>
      <a:lvl5pPr algn="r" rtl="0" eaLnBrk="1" fontAlgn="base" hangingPunct="1">
        <a:spcBef>
          <a:spcPct val="0"/>
        </a:spcBef>
        <a:spcAft>
          <a:spcPct val="0"/>
        </a:spcAft>
        <a:defRPr sz="2400">
          <a:solidFill>
            <a:schemeClr val="tx1"/>
          </a:solidFill>
          <a:latin typeface="Arial" pitchFamily="-65" charset="0"/>
          <a:ea typeface="ＭＳ Ｐゴシック" pitchFamily="-65" charset="-128"/>
          <a:cs typeface="ＭＳ Ｐゴシック" pitchFamily="-65" charset="-128"/>
        </a:defRPr>
      </a:lvl5pPr>
      <a:lvl6pPr marL="457200" algn="r" rtl="0" eaLnBrk="1" fontAlgn="base" hangingPunct="1">
        <a:spcBef>
          <a:spcPct val="0"/>
        </a:spcBef>
        <a:spcAft>
          <a:spcPct val="0"/>
        </a:spcAft>
        <a:defRPr sz="2400">
          <a:solidFill>
            <a:schemeClr val="tx1"/>
          </a:solidFill>
          <a:latin typeface="Arial" pitchFamily="-65" charset="0"/>
        </a:defRPr>
      </a:lvl6pPr>
      <a:lvl7pPr marL="914400" algn="r" rtl="0" eaLnBrk="1" fontAlgn="base" hangingPunct="1">
        <a:spcBef>
          <a:spcPct val="0"/>
        </a:spcBef>
        <a:spcAft>
          <a:spcPct val="0"/>
        </a:spcAft>
        <a:defRPr sz="2400">
          <a:solidFill>
            <a:schemeClr val="tx1"/>
          </a:solidFill>
          <a:latin typeface="Arial" pitchFamily="-65" charset="0"/>
        </a:defRPr>
      </a:lvl7pPr>
      <a:lvl8pPr marL="1371600" algn="r" rtl="0" eaLnBrk="1" fontAlgn="base" hangingPunct="1">
        <a:spcBef>
          <a:spcPct val="0"/>
        </a:spcBef>
        <a:spcAft>
          <a:spcPct val="0"/>
        </a:spcAft>
        <a:defRPr sz="2400">
          <a:solidFill>
            <a:schemeClr val="tx1"/>
          </a:solidFill>
          <a:latin typeface="Arial" pitchFamily="-65" charset="0"/>
        </a:defRPr>
      </a:lvl8pPr>
      <a:lvl9pPr marL="1828800" algn="r" rtl="0" eaLnBrk="1" fontAlgn="base" hangingPunct="1">
        <a:spcBef>
          <a:spcPct val="0"/>
        </a:spcBef>
        <a:spcAft>
          <a:spcPct val="0"/>
        </a:spcAft>
        <a:defRPr sz="2400">
          <a:solidFill>
            <a:schemeClr val="tx1"/>
          </a:solidFill>
          <a:latin typeface="Arial" pitchFamily="-65" charset="0"/>
        </a:defRPr>
      </a:lvl9pPr>
    </p:titleStyle>
    <p:bodyStyle>
      <a:lvl1pPr marL="342900" indent="-342900" algn="l" rtl="0" eaLnBrk="1" fontAlgn="base" hangingPunct="1">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ＭＳ Ｐゴシック" pitchFamily="-65" charset="-128"/>
          <a:cs typeface="ＭＳ Ｐゴシック" pitchFamily="-65" charset="-128"/>
        </a:defRPr>
      </a:lvl1pPr>
      <a:lvl2pPr marL="742950" indent="-285750" algn="l" rtl="0" eaLnBrk="1" fontAlgn="base" hangingPunct="1">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ea typeface="ＭＳ Ｐゴシック" pitchFamily="-65" charset="-128"/>
        </a:defRPr>
      </a:lvl2pPr>
      <a:lvl3pPr marL="1143000" indent="-228600" algn="l" rtl="0" eaLnBrk="1" fontAlgn="base" hangingPunct="1">
        <a:spcBef>
          <a:spcPct val="20000"/>
        </a:spcBef>
        <a:spcAft>
          <a:spcPct val="0"/>
        </a:spcAft>
        <a:buClr>
          <a:schemeClr val="bg2"/>
        </a:buClr>
        <a:buSzPct val="65000"/>
        <a:buFont typeface="Wingdings" panose="05000000000000000000" pitchFamily="2" charset="2"/>
        <a:buChar char="n"/>
        <a:defRPr sz="2400">
          <a:solidFill>
            <a:schemeClr val="tx1"/>
          </a:solidFill>
          <a:latin typeface="+mn-lt"/>
          <a:ea typeface="ＭＳ Ｐゴシック" pitchFamily="-65" charset="-128"/>
        </a:defRPr>
      </a:lvl3pPr>
      <a:lvl4pPr marL="1600200" indent="-228600" algn="l" rtl="0" eaLnBrk="1" fontAlgn="base" hangingPunct="1">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ea typeface="ＭＳ Ｐゴシック" pitchFamily="-65" charset="-128"/>
        </a:defRPr>
      </a:lvl4pPr>
      <a:lvl5pPr marL="2057400" indent="-228600" algn="l" rtl="0" eaLnBrk="1" fontAlgn="base" hangingPunct="1">
        <a:spcBef>
          <a:spcPct val="20000"/>
        </a:spcBef>
        <a:spcAft>
          <a:spcPct val="0"/>
        </a:spcAft>
        <a:buClr>
          <a:schemeClr val="bg2"/>
        </a:buClr>
        <a:buFont typeface="Wingdings" panose="05000000000000000000" pitchFamily="2" charset="2"/>
        <a:buChar char="§"/>
        <a:defRPr sz="2000">
          <a:solidFill>
            <a:schemeClr val="tx1"/>
          </a:solidFill>
          <a:latin typeface="+mn-lt"/>
          <a:ea typeface="ＭＳ Ｐゴシック" pitchFamily="-65" charset="-128"/>
        </a:defRPr>
      </a:lvl5pPr>
      <a:lvl6pPr marL="2514600" indent="-228600" algn="l" rtl="0" eaLnBrk="1" fontAlgn="base" hangingPunct="1">
        <a:spcBef>
          <a:spcPct val="20000"/>
        </a:spcBef>
        <a:spcAft>
          <a:spcPct val="0"/>
        </a:spcAft>
        <a:buClr>
          <a:schemeClr val="bg2"/>
        </a:buClr>
        <a:buFont typeface="Wingdings" pitchFamily="-65" charset="2"/>
        <a:buChar char="§"/>
        <a:defRPr sz="2000">
          <a:solidFill>
            <a:schemeClr val="tx1"/>
          </a:solidFill>
          <a:latin typeface="+mn-lt"/>
          <a:ea typeface="ＭＳ Ｐゴシック" pitchFamily="-65" charset="-128"/>
        </a:defRPr>
      </a:lvl6pPr>
      <a:lvl7pPr marL="2971800" indent="-228600" algn="l" rtl="0" eaLnBrk="1" fontAlgn="base" hangingPunct="1">
        <a:spcBef>
          <a:spcPct val="20000"/>
        </a:spcBef>
        <a:spcAft>
          <a:spcPct val="0"/>
        </a:spcAft>
        <a:buClr>
          <a:schemeClr val="bg2"/>
        </a:buClr>
        <a:buFont typeface="Wingdings" pitchFamily="-65" charset="2"/>
        <a:buChar char="§"/>
        <a:defRPr sz="2000">
          <a:solidFill>
            <a:schemeClr val="tx1"/>
          </a:solidFill>
          <a:latin typeface="+mn-lt"/>
          <a:ea typeface="ＭＳ Ｐゴシック" pitchFamily="-65" charset="-128"/>
        </a:defRPr>
      </a:lvl7pPr>
      <a:lvl8pPr marL="3429000" indent="-228600" algn="l" rtl="0" eaLnBrk="1" fontAlgn="base" hangingPunct="1">
        <a:spcBef>
          <a:spcPct val="20000"/>
        </a:spcBef>
        <a:spcAft>
          <a:spcPct val="0"/>
        </a:spcAft>
        <a:buClr>
          <a:schemeClr val="bg2"/>
        </a:buClr>
        <a:buFont typeface="Wingdings" pitchFamily="-65" charset="2"/>
        <a:buChar char="§"/>
        <a:defRPr sz="2000">
          <a:solidFill>
            <a:schemeClr val="tx1"/>
          </a:solidFill>
          <a:latin typeface="+mn-lt"/>
          <a:ea typeface="ＭＳ Ｐゴシック" pitchFamily="-65" charset="-128"/>
        </a:defRPr>
      </a:lvl8pPr>
      <a:lvl9pPr marL="3886200" indent="-228600" algn="l" rtl="0" eaLnBrk="1" fontAlgn="base" hangingPunct="1">
        <a:spcBef>
          <a:spcPct val="20000"/>
        </a:spcBef>
        <a:spcAft>
          <a:spcPct val="0"/>
        </a:spcAft>
        <a:buClr>
          <a:schemeClr val="bg2"/>
        </a:buClr>
        <a:buFont typeface="Wingdings" pitchFamily="-65" charset="2"/>
        <a:buChar char="§"/>
        <a:defRPr sz="20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B6C369EA-6E50-48A8-9030-26DF5E214224}" type="datetimeFigureOut">
              <a:rPr lang="en-US" smtClean="0"/>
              <a:t>3/31/2016</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D65D493-1829-4FDB-A75C-9C51C7A670F5}" type="slidenum">
              <a:rPr lang="en-US" smtClean="0"/>
              <a:t>‹#›</a:t>
            </a:fld>
            <a:endParaRPr 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1248576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WSU Computing Needs</a:t>
            </a:r>
            <a:endParaRPr lang="en-US" dirty="0"/>
          </a:p>
        </p:txBody>
      </p:sp>
      <p:sp>
        <p:nvSpPr>
          <p:cNvPr id="3" name="Subtitle 2"/>
          <p:cNvSpPr>
            <a:spLocks noGrp="1"/>
          </p:cNvSpPr>
          <p:nvPr>
            <p:ph type="subTitle" idx="1"/>
          </p:nvPr>
        </p:nvSpPr>
        <p:spPr/>
        <p:txBody>
          <a:bodyPr/>
          <a:lstStyle/>
          <a:p>
            <a:r>
              <a:rPr lang="en-US" dirty="0" smtClean="0"/>
              <a:t>Survey Results</a:t>
            </a:r>
            <a:endParaRPr lang="en-US" dirty="0"/>
          </a:p>
        </p:txBody>
      </p:sp>
    </p:spTree>
    <p:extLst>
      <p:ext uri="{BB962C8B-B14F-4D97-AF65-F5344CB8AC3E}">
        <p14:creationId xmlns:p14="http://schemas.microsoft.com/office/powerpoint/2010/main" val="2572992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256655"/>
            <a:ext cx="10178322" cy="794905"/>
          </a:xfrm>
        </p:spPr>
        <p:txBody>
          <a:bodyPr>
            <a:normAutofit fontScale="90000"/>
          </a:bodyPr>
          <a:lstStyle/>
          <a:p>
            <a:pPr algn="ctr"/>
            <a:r>
              <a:rPr lang="en-US" dirty="0" smtClean="0"/>
              <a:t>Results: Lab/Performance-Based </a:t>
            </a:r>
            <a:r>
              <a:rPr lang="en-US" dirty="0" smtClean="0">
                <a:solidFill>
                  <a:schemeClr val="tx1"/>
                </a:solidFill>
              </a:rPr>
              <a:t>Classrooms</a:t>
            </a:r>
            <a:endParaRPr lang="en-US" dirty="0">
              <a:solidFill>
                <a:schemeClr val="tx1"/>
              </a:solidFill>
            </a:endParaRPr>
          </a:p>
        </p:txBody>
      </p:sp>
      <p:graphicFrame>
        <p:nvGraphicFramePr>
          <p:cNvPr id="6" name="Chart 5"/>
          <p:cNvGraphicFramePr>
            <a:graphicFrameLocks/>
          </p:cNvGraphicFramePr>
          <p:nvPr>
            <p:extLst>
              <p:ext uri="{D42A27DB-BD31-4B8C-83A1-F6EECF244321}">
                <p14:modId xmlns:p14="http://schemas.microsoft.com/office/powerpoint/2010/main" val="2520896902"/>
              </p:ext>
            </p:extLst>
          </p:nvPr>
        </p:nvGraphicFramePr>
        <p:xfrm>
          <a:off x="1251678" y="1634490"/>
          <a:ext cx="10098312" cy="43662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31463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145079"/>
          </a:xfrm>
        </p:spPr>
        <p:txBody>
          <a:bodyPr>
            <a:normAutofit fontScale="90000"/>
          </a:bodyPr>
          <a:lstStyle/>
          <a:p>
            <a:pPr algn="ctr"/>
            <a:r>
              <a:rPr lang="en-US" dirty="0" smtClean="0"/>
              <a:t>Results – Comparing Lecture &amp; </a:t>
            </a:r>
            <a:br>
              <a:rPr lang="en-US" dirty="0" smtClean="0"/>
            </a:br>
            <a:r>
              <a:rPr lang="en-US" dirty="0" smtClean="0"/>
              <a:t>Lab-Based Classes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19794200"/>
              </p:ext>
            </p:extLst>
          </p:nvPr>
        </p:nvGraphicFramePr>
        <p:xfrm>
          <a:off x="1250950" y="1828800"/>
          <a:ext cx="10179050" cy="40513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340427" y="6026728"/>
            <a:ext cx="10245437" cy="646331"/>
          </a:xfrm>
          <a:prstGeom prst="rect">
            <a:avLst/>
          </a:prstGeom>
          <a:noFill/>
        </p:spPr>
        <p:txBody>
          <a:bodyPr wrap="square" rtlCol="0">
            <a:spAutoFit/>
          </a:bodyPr>
          <a:lstStyle/>
          <a:p>
            <a:r>
              <a:rPr lang="en-US" dirty="0" smtClean="0"/>
              <a:t>Overall, respondents found it significantly more important for standardization within departments and buildings, less so at the university level, and this trend was even stronger for lab-based classrooms</a:t>
            </a:r>
            <a:endParaRPr lang="en-US" dirty="0"/>
          </a:p>
        </p:txBody>
      </p:sp>
    </p:spTree>
    <p:extLst>
      <p:ext uri="{BB962C8B-B14F-4D97-AF65-F5344CB8AC3E}">
        <p14:creationId xmlns:p14="http://schemas.microsoft.com/office/powerpoint/2010/main" val="1481729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692035"/>
          </a:xfrm>
        </p:spPr>
        <p:txBody>
          <a:bodyPr>
            <a:normAutofit fontScale="90000"/>
          </a:bodyPr>
          <a:lstStyle/>
          <a:p>
            <a:pPr algn="ctr"/>
            <a:r>
              <a:rPr lang="en-US" dirty="0" smtClean="0"/>
              <a:t>Adaptable Technology Classroom Interfaces</a:t>
            </a:r>
            <a:endParaRPr lang="en-US" dirty="0"/>
          </a:p>
        </p:txBody>
      </p:sp>
      <p:sp>
        <p:nvSpPr>
          <p:cNvPr id="3" name="Content Placeholder 2"/>
          <p:cNvSpPr>
            <a:spLocks noGrp="1"/>
          </p:cNvSpPr>
          <p:nvPr>
            <p:ph idx="1"/>
          </p:nvPr>
        </p:nvSpPr>
        <p:spPr>
          <a:xfrm>
            <a:off x="1251678" y="1828800"/>
            <a:ext cx="10178322" cy="4732020"/>
          </a:xfrm>
        </p:spPr>
        <p:txBody>
          <a:bodyPr>
            <a:normAutofit/>
          </a:bodyPr>
          <a:lstStyle/>
          <a:p>
            <a:pPr marL="0" indent="0">
              <a:buNone/>
            </a:pPr>
            <a:r>
              <a:rPr lang="en-US" sz="2400" dirty="0" smtClean="0">
                <a:solidFill>
                  <a:schemeClr val="tx1"/>
                </a:solidFill>
              </a:rPr>
              <a:t>Respondents were asked:</a:t>
            </a:r>
          </a:p>
          <a:p>
            <a:pPr marL="0" indent="0">
              <a:buNone/>
            </a:pPr>
            <a:r>
              <a:rPr lang="en-US" sz="2400" dirty="0" smtClean="0">
                <a:solidFill>
                  <a:schemeClr val="tx1"/>
                </a:solidFill>
              </a:rPr>
              <a:t>“How </a:t>
            </a:r>
            <a:r>
              <a:rPr lang="en-US" sz="2400" dirty="0">
                <a:solidFill>
                  <a:schemeClr val="tx1"/>
                </a:solidFill>
              </a:rPr>
              <a:t>important is it to YOU that all of the </a:t>
            </a:r>
            <a:r>
              <a:rPr lang="en-US" sz="2400" u="sng" dirty="0" smtClean="0">
                <a:solidFill>
                  <a:schemeClr val="tx1"/>
                </a:solidFill>
              </a:rPr>
              <a:t>lecture (lab/performance-based)</a:t>
            </a:r>
            <a:r>
              <a:rPr lang="en-US" sz="2400" dirty="0" smtClean="0">
                <a:solidFill>
                  <a:schemeClr val="tx1"/>
                </a:solidFill>
              </a:rPr>
              <a:t> </a:t>
            </a:r>
            <a:r>
              <a:rPr lang="en-US" sz="2400" dirty="0">
                <a:solidFill>
                  <a:schemeClr val="tx1"/>
                </a:solidFill>
              </a:rPr>
              <a:t>classrooms in your </a:t>
            </a:r>
            <a:r>
              <a:rPr lang="en-US" sz="2400" dirty="0" smtClean="0">
                <a:solidFill>
                  <a:schemeClr val="tx1"/>
                </a:solidFill>
              </a:rPr>
              <a:t>DEPARTMENT (COLLEGE/BUILDING) (UNIVERSITY</a:t>
            </a:r>
            <a:r>
              <a:rPr lang="en-US" sz="2400" dirty="0">
                <a:solidFill>
                  <a:schemeClr val="tx1"/>
                </a:solidFill>
              </a:rPr>
              <a:t>) are capable of accepting/operating technology you want to bring </a:t>
            </a:r>
            <a:r>
              <a:rPr lang="en-US" sz="2400" dirty="0" smtClean="0">
                <a:solidFill>
                  <a:schemeClr val="tx1"/>
                </a:solidFill>
              </a:rPr>
              <a:t>in?”</a:t>
            </a:r>
          </a:p>
          <a:p>
            <a:pPr marL="0" indent="0">
              <a:buNone/>
            </a:pPr>
            <a:r>
              <a:rPr lang="en-US" sz="2400" dirty="0">
                <a:solidFill>
                  <a:schemeClr val="tx1"/>
                </a:solidFill>
              </a:rPr>
              <a:t>	</a:t>
            </a:r>
            <a:r>
              <a:rPr lang="en-US" sz="2400" dirty="0" smtClean="0">
                <a:solidFill>
                  <a:schemeClr val="tx1"/>
                </a:solidFill>
              </a:rPr>
              <a:t>1 = Not at all Important</a:t>
            </a:r>
          </a:p>
          <a:p>
            <a:pPr marL="0" indent="0">
              <a:buNone/>
            </a:pPr>
            <a:r>
              <a:rPr lang="en-US" sz="2400" dirty="0">
                <a:solidFill>
                  <a:schemeClr val="tx1"/>
                </a:solidFill>
              </a:rPr>
              <a:t>	</a:t>
            </a:r>
            <a:r>
              <a:rPr lang="en-US" sz="2400" dirty="0" smtClean="0">
                <a:solidFill>
                  <a:schemeClr val="tx1"/>
                </a:solidFill>
              </a:rPr>
              <a:t>2 = Slightly Important</a:t>
            </a:r>
          </a:p>
          <a:p>
            <a:pPr marL="0" indent="0">
              <a:buNone/>
            </a:pPr>
            <a:r>
              <a:rPr lang="en-US" sz="2400" dirty="0">
                <a:solidFill>
                  <a:schemeClr val="tx1"/>
                </a:solidFill>
              </a:rPr>
              <a:t>	</a:t>
            </a:r>
            <a:r>
              <a:rPr lang="en-US" sz="2400" dirty="0" smtClean="0">
                <a:solidFill>
                  <a:schemeClr val="tx1"/>
                </a:solidFill>
              </a:rPr>
              <a:t>3 = Moderately Important</a:t>
            </a:r>
          </a:p>
          <a:p>
            <a:pPr marL="0" indent="0">
              <a:buNone/>
            </a:pPr>
            <a:r>
              <a:rPr lang="en-US" sz="2400" dirty="0">
                <a:solidFill>
                  <a:schemeClr val="tx1"/>
                </a:solidFill>
              </a:rPr>
              <a:t>	</a:t>
            </a:r>
            <a:r>
              <a:rPr lang="en-US" sz="2400" dirty="0" smtClean="0">
                <a:solidFill>
                  <a:schemeClr val="tx1"/>
                </a:solidFill>
              </a:rPr>
              <a:t>4 = Very Important</a:t>
            </a:r>
          </a:p>
          <a:p>
            <a:pPr marL="0" indent="0">
              <a:buNone/>
            </a:pPr>
            <a:r>
              <a:rPr lang="en-US" sz="2400" dirty="0">
                <a:solidFill>
                  <a:schemeClr val="tx1"/>
                </a:solidFill>
              </a:rPr>
              <a:t>	</a:t>
            </a:r>
            <a:r>
              <a:rPr lang="en-US" sz="2400" dirty="0" smtClean="0">
                <a:solidFill>
                  <a:schemeClr val="tx1"/>
                </a:solidFill>
              </a:rPr>
              <a:t>5 = Extremely Important</a:t>
            </a:r>
            <a:endParaRPr lang="en-US" sz="2400" dirty="0">
              <a:solidFill>
                <a:schemeClr val="tx1"/>
              </a:solidFill>
            </a:endParaRPr>
          </a:p>
        </p:txBody>
      </p:sp>
    </p:spTree>
    <p:extLst>
      <p:ext uri="{BB962C8B-B14F-4D97-AF65-F5344CB8AC3E}">
        <p14:creationId xmlns:p14="http://schemas.microsoft.com/office/powerpoint/2010/main" val="1387940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256655"/>
            <a:ext cx="10178322" cy="794905"/>
          </a:xfrm>
        </p:spPr>
        <p:txBody>
          <a:bodyPr>
            <a:normAutofit fontScale="90000"/>
          </a:bodyPr>
          <a:lstStyle/>
          <a:p>
            <a:pPr algn="ctr"/>
            <a:r>
              <a:rPr lang="en-US" dirty="0" smtClean="0"/>
              <a:t>Results: Lecture-Based </a:t>
            </a:r>
            <a:r>
              <a:rPr lang="en-US" dirty="0" smtClean="0">
                <a:solidFill>
                  <a:schemeClr val="tx1"/>
                </a:solidFill>
              </a:rPr>
              <a:t>Classrooms</a:t>
            </a:r>
            <a:endParaRPr lang="en-US" dirty="0">
              <a:solidFill>
                <a:schemeClr val="tx1"/>
              </a:solidFill>
            </a:endParaRPr>
          </a:p>
        </p:txBody>
      </p:sp>
      <p:graphicFrame>
        <p:nvGraphicFramePr>
          <p:cNvPr id="7" name="Chart 6"/>
          <p:cNvGraphicFramePr>
            <a:graphicFrameLocks/>
          </p:cNvGraphicFramePr>
          <p:nvPr>
            <p:extLst>
              <p:ext uri="{D42A27DB-BD31-4B8C-83A1-F6EECF244321}">
                <p14:modId xmlns:p14="http://schemas.microsoft.com/office/powerpoint/2010/main" val="2105798115"/>
              </p:ext>
            </p:extLst>
          </p:nvPr>
        </p:nvGraphicFramePr>
        <p:xfrm>
          <a:off x="1251678" y="1268730"/>
          <a:ext cx="10000842" cy="476631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65121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256655"/>
            <a:ext cx="10178322" cy="794905"/>
          </a:xfrm>
        </p:spPr>
        <p:txBody>
          <a:bodyPr>
            <a:normAutofit fontScale="90000"/>
          </a:bodyPr>
          <a:lstStyle/>
          <a:p>
            <a:pPr algn="ctr"/>
            <a:r>
              <a:rPr lang="en-US" dirty="0" smtClean="0"/>
              <a:t>Results: Lab/Performance-Based </a:t>
            </a:r>
            <a:r>
              <a:rPr lang="en-US" dirty="0" smtClean="0">
                <a:solidFill>
                  <a:schemeClr val="tx1"/>
                </a:solidFill>
              </a:rPr>
              <a:t>Classrooms</a:t>
            </a:r>
            <a:endParaRPr lang="en-US" dirty="0">
              <a:solidFill>
                <a:schemeClr val="tx1"/>
              </a:solidFill>
            </a:endParaRPr>
          </a:p>
        </p:txBody>
      </p:sp>
      <p:graphicFrame>
        <p:nvGraphicFramePr>
          <p:cNvPr id="7" name="Chart 6"/>
          <p:cNvGraphicFramePr>
            <a:graphicFrameLocks/>
          </p:cNvGraphicFramePr>
          <p:nvPr>
            <p:extLst>
              <p:ext uri="{D42A27DB-BD31-4B8C-83A1-F6EECF244321}">
                <p14:modId xmlns:p14="http://schemas.microsoft.com/office/powerpoint/2010/main" val="2342480612"/>
              </p:ext>
            </p:extLst>
          </p:nvPr>
        </p:nvGraphicFramePr>
        <p:xfrm>
          <a:off x="1251678" y="1794510"/>
          <a:ext cx="10000842" cy="426339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65941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145079"/>
          </a:xfrm>
        </p:spPr>
        <p:txBody>
          <a:bodyPr>
            <a:normAutofit fontScale="90000"/>
          </a:bodyPr>
          <a:lstStyle/>
          <a:p>
            <a:pPr algn="ctr"/>
            <a:r>
              <a:rPr lang="en-US" dirty="0" smtClean="0"/>
              <a:t>Results – Comparing Lecture &amp; </a:t>
            </a:r>
            <a:br>
              <a:rPr lang="en-US" dirty="0" smtClean="0"/>
            </a:br>
            <a:r>
              <a:rPr lang="en-US" dirty="0" smtClean="0"/>
              <a:t>Lab-Based Classes</a:t>
            </a:r>
            <a:endParaRPr lang="en-US" dirty="0"/>
          </a:p>
        </p:txBody>
      </p:sp>
      <p:sp>
        <p:nvSpPr>
          <p:cNvPr id="5" name="TextBox 4"/>
          <p:cNvSpPr txBox="1"/>
          <p:nvPr/>
        </p:nvSpPr>
        <p:spPr>
          <a:xfrm>
            <a:off x="1250950" y="5880100"/>
            <a:ext cx="10245437" cy="923330"/>
          </a:xfrm>
          <a:prstGeom prst="rect">
            <a:avLst/>
          </a:prstGeom>
          <a:noFill/>
        </p:spPr>
        <p:txBody>
          <a:bodyPr wrap="square" rtlCol="0">
            <a:spAutoFit/>
          </a:bodyPr>
          <a:lstStyle/>
          <a:p>
            <a:r>
              <a:rPr lang="en-US" dirty="0" smtClean="0"/>
              <a:t>Overall, respondents found it significantly more important that classrooms within departments and buildings are capable of accepting their technology, less so at the university level, and this trend was even stronger for lab-based classrooms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70715208"/>
              </p:ext>
            </p:extLst>
          </p:nvPr>
        </p:nvGraphicFramePr>
        <p:xfrm>
          <a:off x="1250950" y="1911927"/>
          <a:ext cx="10179050" cy="39681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21327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4528" y="165215"/>
            <a:ext cx="10178322" cy="539126"/>
          </a:xfrm>
        </p:spPr>
        <p:txBody>
          <a:bodyPr>
            <a:noAutofit/>
          </a:bodyPr>
          <a:lstStyle/>
          <a:p>
            <a:pPr algn="ctr"/>
            <a:r>
              <a:rPr lang="en-US" sz="3200" dirty="0" smtClean="0"/>
              <a:t>Selected Comments</a:t>
            </a:r>
            <a:endParaRPr lang="en-US" sz="3200" dirty="0"/>
          </a:p>
        </p:txBody>
      </p:sp>
      <p:graphicFrame>
        <p:nvGraphicFramePr>
          <p:cNvPr id="10" name="Table 9"/>
          <p:cNvGraphicFramePr>
            <a:graphicFrameLocks noGrp="1"/>
          </p:cNvGraphicFramePr>
          <p:nvPr>
            <p:extLst>
              <p:ext uri="{D42A27DB-BD31-4B8C-83A1-F6EECF244321}">
                <p14:modId xmlns:p14="http://schemas.microsoft.com/office/powerpoint/2010/main" val="2188475345"/>
              </p:ext>
            </p:extLst>
          </p:nvPr>
        </p:nvGraphicFramePr>
        <p:xfrm>
          <a:off x="971550" y="632912"/>
          <a:ext cx="10715718" cy="5950768"/>
        </p:xfrm>
        <a:graphic>
          <a:graphicData uri="http://schemas.openxmlformats.org/drawingml/2006/table">
            <a:tbl>
              <a:tblPr/>
              <a:tblGrid>
                <a:gridCol w="10715718"/>
              </a:tblGrid>
              <a:tr h="389727">
                <a:tc>
                  <a:txBody>
                    <a:bodyPr/>
                    <a:lstStyle/>
                    <a:p>
                      <a:pPr algn="l" fontAlgn="b"/>
                      <a:r>
                        <a:rPr lang="en-US" sz="1300" b="0" i="0" u="none" strike="noStrike" dirty="0" smtClean="0">
                          <a:solidFill>
                            <a:srgbClr val="000000"/>
                          </a:solidFill>
                          <a:effectLst/>
                          <a:latin typeface="Arial" panose="020B0604020202020204" pitchFamily="34" charset="0"/>
                        </a:rPr>
                        <a:t> - My </a:t>
                      </a:r>
                      <a:r>
                        <a:rPr lang="en-US" sz="1300" b="0" i="0" u="none" strike="noStrike" dirty="0">
                          <a:solidFill>
                            <a:srgbClr val="000000"/>
                          </a:solidFill>
                          <a:effectLst/>
                          <a:latin typeface="Arial" panose="020B0604020202020204" pitchFamily="34" charset="0"/>
                        </a:rPr>
                        <a:t>computer (purchased by my college) is 5+ years old.  My laptop (purchased by me) is 5 years old. Faculty need to be kept up to date with </a:t>
                      </a:r>
                      <a:endParaRPr lang="en-US" sz="1300" b="0" i="0" u="none" strike="noStrike" dirty="0" smtClean="0">
                        <a:solidFill>
                          <a:srgbClr val="000000"/>
                        </a:solidFill>
                        <a:effectLst/>
                        <a:latin typeface="Arial" panose="020B0604020202020204" pitchFamily="34" charset="0"/>
                      </a:endParaRPr>
                    </a:p>
                    <a:p>
                      <a:pPr algn="l" fontAlgn="b"/>
                      <a:r>
                        <a:rPr lang="en-US" sz="1300" b="0" i="0" u="none" strike="noStrike" dirty="0" smtClean="0">
                          <a:solidFill>
                            <a:srgbClr val="000000"/>
                          </a:solidFill>
                          <a:effectLst/>
                          <a:latin typeface="Arial" panose="020B0604020202020204" pitchFamily="34" charset="0"/>
                        </a:rPr>
                        <a:t>   newer computers </a:t>
                      </a:r>
                      <a:r>
                        <a:rPr lang="en-US" sz="1300" b="0" i="0" u="none" strike="noStrike" dirty="0">
                          <a:solidFill>
                            <a:srgbClr val="000000"/>
                          </a:solidFill>
                          <a:effectLst/>
                          <a:latin typeface="Arial" panose="020B0604020202020204" pitchFamily="34" charset="0"/>
                        </a:rPr>
                        <a:t>and technology, and we shouldn't have to buy it on our own!</a:t>
                      </a:r>
                    </a:p>
                  </a:txBody>
                  <a:tcPr marL="448" marR="448" marT="448" marB="0" anchor="b">
                    <a:lnL>
                      <a:noFill/>
                    </a:lnL>
                    <a:lnR>
                      <a:noFill/>
                    </a:lnR>
                    <a:lnT>
                      <a:noFill/>
                    </a:lnT>
                    <a:lnB>
                      <a:noFill/>
                    </a:lnB>
                  </a:tcPr>
                </a:tc>
              </a:tr>
              <a:tr h="195084">
                <a:tc>
                  <a:txBody>
                    <a:bodyPr/>
                    <a:lstStyle/>
                    <a:p>
                      <a:pPr algn="l" fontAlgn="b"/>
                      <a:r>
                        <a:rPr lang="en-US" sz="1300" b="0" i="0" u="none" strike="noStrike" dirty="0" smtClean="0">
                          <a:solidFill>
                            <a:srgbClr val="000000"/>
                          </a:solidFill>
                          <a:effectLst/>
                          <a:latin typeface="Arial" panose="020B0604020202020204" pitchFamily="34" charset="0"/>
                        </a:rPr>
                        <a:t> - We </a:t>
                      </a:r>
                      <a:r>
                        <a:rPr lang="en-US" sz="1300" b="0" i="0" u="none" strike="noStrike" dirty="0">
                          <a:solidFill>
                            <a:srgbClr val="000000"/>
                          </a:solidFill>
                          <a:effectLst/>
                          <a:latin typeface="Arial" panose="020B0604020202020204" pitchFamily="34" charset="0"/>
                        </a:rPr>
                        <a:t>need stronger Wi Fi connections.</a:t>
                      </a:r>
                    </a:p>
                  </a:txBody>
                  <a:tcPr marL="448" marR="448" marT="448" marB="0" anchor="b">
                    <a:lnL>
                      <a:noFill/>
                    </a:lnL>
                    <a:lnR>
                      <a:noFill/>
                    </a:lnR>
                    <a:lnT>
                      <a:noFill/>
                    </a:lnT>
                    <a:lnB>
                      <a:noFill/>
                    </a:lnB>
                  </a:tcPr>
                </a:tc>
              </a:tr>
              <a:tr h="195084">
                <a:tc>
                  <a:txBody>
                    <a:bodyPr/>
                    <a:lstStyle/>
                    <a:p>
                      <a:pPr algn="l" fontAlgn="b"/>
                      <a:r>
                        <a:rPr lang="en-US" sz="1300" b="0" i="0" u="none" strike="noStrike" dirty="0" smtClean="0">
                          <a:solidFill>
                            <a:srgbClr val="000000"/>
                          </a:solidFill>
                          <a:effectLst/>
                          <a:latin typeface="Arial" panose="020B0604020202020204" pitchFamily="34" charset="0"/>
                        </a:rPr>
                        <a:t> - Life </a:t>
                      </a:r>
                      <a:r>
                        <a:rPr lang="en-US" sz="1300" b="0" i="0" u="none" strike="noStrike" dirty="0">
                          <a:solidFill>
                            <a:srgbClr val="000000"/>
                          </a:solidFill>
                          <a:effectLst/>
                          <a:latin typeface="Arial" panose="020B0604020202020204" pitchFamily="34" charset="0"/>
                        </a:rPr>
                        <a:t>span of computers provided is shorter than the renewal period usually. </a:t>
                      </a:r>
                    </a:p>
                  </a:txBody>
                  <a:tcPr marL="448" marR="448" marT="448" marB="0" anchor="b">
                    <a:lnL>
                      <a:noFill/>
                    </a:lnL>
                    <a:lnR>
                      <a:noFill/>
                    </a:lnR>
                    <a:lnT>
                      <a:noFill/>
                    </a:lnT>
                    <a:lnB>
                      <a:noFill/>
                    </a:lnB>
                  </a:tcPr>
                </a:tc>
              </a:tr>
              <a:tr h="195084">
                <a:tc>
                  <a:txBody>
                    <a:bodyPr/>
                    <a:lstStyle/>
                    <a:p>
                      <a:pPr algn="l" fontAlgn="b"/>
                      <a:r>
                        <a:rPr lang="en-US" sz="1300" b="0" i="0" u="none" strike="noStrike" baseline="0" dirty="0" smtClean="0">
                          <a:solidFill>
                            <a:srgbClr val="000000"/>
                          </a:solidFill>
                          <a:effectLst/>
                          <a:latin typeface="Arial" panose="020B0604020202020204" pitchFamily="34" charset="0"/>
                        </a:rPr>
                        <a:t> - </a:t>
                      </a:r>
                      <a:r>
                        <a:rPr lang="en-US" sz="1300" b="0" i="0" u="none" strike="noStrike" dirty="0" smtClean="0">
                          <a:solidFill>
                            <a:srgbClr val="000000"/>
                          </a:solidFill>
                          <a:effectLst/>
                          <a:latin typeface="Arial" panose="020B0604020202020204" pitchFamily="34" charset="0"/>
                        </a:rPr>
                        <a:t>Just </a:t>
                      </a:r>
                      <a:r>
                        <a:rPr lang="en-US" sz="1300" b="0" i="0" u="none" strike="noStrike" dirty="0">
                          <a:solidFill>
                            <a:srgbClr val="000000"/>
                          </a:solidFill>
                          <a:effectLst/>
                          <a:latin typeface="Arial" panose="020B0604020202020204" pitchFamily="34" charset="0"/>
                        </a:rPr>
                        <a:t>like an airplane, interchangeability is a good thing.</a:t>
                      </a:r>
                    </a:p>
                  </a:txBody>
                  <a:tcPr marL="448" marR="448" marT="448" marB="0" anchor="b">
                    <a:lnL>
                      <a:noFill/>
                    </a:lnL>
                    <a:lnR>
                      <a:noFill/>
                    </a:lnR>
                    <a:lnT>
                      <a:noFill/>
                    </a:lnT>
                    <a:lnB>
                      <a:noFill/>
                    </a:lnB>
                  </a:tcPr>
                </a:tc>
              </a:tr>
              <a:tr h="195084">
                <a:tc>
                  <a:txBody>
                    <a:bodyPr/>
                    <a:lstStyle/>
                    <a:p>
                      <a:pPr algn="l" fontAlgn="b"/>
                      <a:r>
                        <a:rPr lang="en-US" sz="1300" b="0" i="0" u="none" strike="noStrike" dirty="0" smtClean="0">
                          <a:solidFill>
                            <a:srgbClr val="000000"/>
                          </a:solidFill>
                          <a:effectLst/>
                          <a:latin typeface="Arial" panose="020B0604020202020204" pitchFamily="34" charset="0"/>
                        </a:rPr>
                        <a:t> - We </a:t>
                      </a:r>
                      <a:r>
                        <a:rPr lang="en-US" sz="1300" b="0" i="0" u="none" strike="noStrike" dirty="0">
                          <a:solidFill>
                            <a:srgbClr val="000000"/>
                          </a:solidFill>
                          <a:effectLst/>
                          <a:latin typeface="Arial" panose="020B0604020202020204" pitchFamily="34" charset="0"/>
                        </a:rPr>
                        <a:t>need lab computers that boot quickly and start programs quickly.</a:t>
                      </a:r>
                    </a:p>
                  </a:txBody>
                  <a:tcPr marL="448" marR="448" marT="448" marB="0" anchor="b">
                    <a:lnL>
                      <a:noFill/>
                    </a:lnL>
                    <a:lnR>
                      <a:noFill/>
                    </a:lnR>
                    <a:lnT>
                      <a:noFill/>
                    </a:lnT>
                    <a:lnB>
                      <a:noFill/>
                    </a:lnB>
                  </a:tcPr>
                </a:tc>
              </a:tr>
              <a:tr h="389727">
                <a:tc>
                  <a:txBody>
                    <a:bodyPr/>
                    <a:lstStyle/>
                    <a:p>
                      <a:pPr algn="l" fontAlgn="b"/>
                      <a:r>
                        <a:rPr lang="en-US" sz="1300" b="0" i="0" u="none" strike="noStrike" dirty="0" smtClean="0">
                          <a:solidFill>
                            <a:srgbClr val="000000"/>
                          </a:solidFill>
                          <a:effectLst/>
                          <a:latin typeface="Arial" panose="020B0604020202020204" pitchFamily="34" charset="0"/>
                        </a:rPr>
                        <a:t> - It </a:t>
                      </a:r>
                      <a:r>
                        <a:rPr lang="en-US" sz="1300" b="0" i="0" u="none" strike="noStrike" dirty="0">
                          <a:solidFill>
                            <a:srgbClr val="000000"/>
                          </a:solidFill>
                          <a:effectLst/>
                          <a:latin typeface="Arial" panose="020B0604020202020204" pitchFamily="34" charset="0"/>
                        </a:rPr>
                        <a:t>is not just enough to have the technology there, but it also needs to work ALL the time. It is so frustrating to walk into a classroom </a:t>
                      </a:r>
                      <a:endParaRPr lang="en-US" sz="1300" b="0" i="0" u="none" strike="noStrike" dirty="0" smtClean="0">
                        <a:solidFill>
                          <a:srgbClr val="000000"/>
                        </a:solidFill>
                        <a:effectLst/>
                        <a:latin typeface="Arial" panose="020B0604020202020204" pitchFamily="34" charset="0"/>
                      </a:endParaRPr>
                    </a:p>
                    <a:p>
                      <a:pPr algn="l" fontAlgn="b"/>
                      <a:r>
                        <a:rPr lang="en-US" sz="1300" b="0" i="0" u="none" strike="noStrike" dirty="0" smtClean="0">
                          <a:solidFill>
                            <a:srgbClr val="000000"/>
                          </a:solidFill>
                          <a:effectLst/>
                          <a:latin typeface="Arial" panose="020B0604020202020204" pitchFamily="34" charset="0"/>
                        </a:rPr>
                        <a:t>   and </a:t>
                      </a:r>
                      <a:r>
                        <a:rPr lang="en-US" sz="1300" b="0" i="0" u="none" strike="noStrike" dirty="0">
                          <a:solidFill>
                            <a:srgbClr val="000000"/>
                          </a:solidFill>
                          <a:effectLst/>
                          <a:latin typeface="Arial" panose="020B0604020202020204" pitchFamily="34" charset="0"/>
                        </a:rPr>
                        <a:t>not have your </a:t>
                      </a:r>
                      <a:r>
                        <a:rPr lang="en-US" sz="1300" b="0" i="0" u="none" strike="noStrike" dirty="0" smtClean="0">
                          <a:solidFill>
                            <a:srgbClr val="000000"/>
                          </a:solidFill>
                          <a:effectLst/>
                          <a:latin typeface="Arial" panose="020B0604020202020204" pitchFamily="34" charset="0"/>
                        </a:rPr>
                        <a:t>technology </a:t>
                      </a:r>
                      <a:r>
                        <a:rPr lang="en-US" sz="1300" b="0" i="0" u="none" strike="noStrike" dirty="0">
                          <a:solidFill>
                            <a:srgbClr val="000000"/>
                          </a:solidFill>
                          <a:effectLst/>
                          <a:latin typeface="Arial" panose="020B0604020202020204" pitchFamily="34" charset="0"/>
                        </a:rPr>
                        <a:t>work that day.</a:t>
                      </a:r>
                    </a:p>
                  </a:txBody>
                  <a:tcPr marL="448" marR="448" marT="448" marB="0" anchor="b">
                    <a:lnL>
                      <a:noFill/>
                    </a:lnL>
                    <a:lnR>
                      <a:noFill/>
                    </a:lnR>
                    <a:lnT>
                      <a:noFill/>
                    </a:lnT>
                    <a:lnB>
                      <a:noFill/>
                    </a:lnB>
                  </a:tcPr>
                </a:tc>
              </a:tr>
              <a:tr h="195084">
                <a:tc>
                  <a:txBody>
                    <a:bodyPr/>
                    <a:lstStyle/>
                    <a:p>
                      <a:pPr algn="l" fontAlgn="b"/>
                      <a:r>
                        <a:rPr lang="en-US" sz="1300" b="0" i="0" u="none" strike="noStrike" dirty="0" smtClean="0">
                          <a:solidFill>
                            <a:srgbClr val="000000"/>
                          </a:solidFill>
                          <a:effectLst/>
                          <a:latin typeface="Arial" panose="020B0604020202020204" pitchFamily="34" charset="0"/>
                        </a:rPr>
                        <a:t> - Reliability </a:t>
                      </a:r>
                      <a:r>
                        <a:rPr lang="en-US" sz="1300" b="0" i="0" u="none" strike="noStrike" dirty="0">
                          <a:solidFill>
                            <a:srgbClr val="000000"/>
                          </a:solidFill>
                          <a:effectLst/>
                          <a:latin typeface="Arial" panose="020B0604020202020204" pitchFamily="34" charset="0"/>
                        </a:rPr>
                        <a:t>of the technology needs to be improved. </a:t>
                      </a:r>
                    </a:p>
                  </a:txBody>
                  <a:tcPr marL="448" marR="448" marT="448" marB="0" anchor="b">
                    <a:lnL>
                      <a:noFill/>
                    </a:lnL>
                    <a:lnR>
                      <a:noFill/>
                    </a:lnR>
                    <a:lnT>
                      <a:noFill/>
                    </a:lnT>
                    <a:lnB>
                      <a:noFill/>
                    </a:lnB>
                  </a:tcPr>
                </a:tc>
              </a:tr>
              <a:tr h="195084">
                <a:tc>
                  <a:txBody>
                    <a:bodyPr/>
                    <a:lstStyle/>
                    <a:p>
                      <a:pPr algn="l" fontAlgn="b"/>
                      <a:r>
                        <a:rPr lang="en-US" sz="1300" b="0" i="0" u="none" strike="noStrike" dirty="0" smtClean="0">
                          <a:solidFill>
                            <a:srgbClr val="000000"/>
                          </a:solidFill>
                          <a:effectLst/>
                          <a:latin typeface="Arial" panose="020B0604020202020204" pitchFamily="34" charset="0"/>
                        </a:rPr>
                        <a:t> - I </a:t>
                      </a:r>
                      <a:r>
                        <a:rPr lang="en-US" sz="1300" b="0" i="0" u="none" strike="noStrike" dirty="0">
                          <a:solidFill>
                            <a:srgbClr val="000000"/>
                          </a:solidFill>
                          <a:effectLst/>
                          <a:latin typeface="Arial" panose="020B0604020202020204" pitchFamily="34" charset="0"/>
                        </a:rPr>
                        <a:t>care more that the equipment works rather than if they are all the same.</a:t>
                      </a:r>
                    </a:p>
                  </a:txBody>
                  <a:tcPr marL="448" marR="448" marT="448" marB="0" anchor="b">
                    <a:lnL>
                      <a:noFill/>
                    </a:lnL>
                    <a:lnR>
                      <a:noFill/>
                    </a:lnR>
                    <a:lnT>
                      <a:noFill/>
                    </a:lnT>
                    <a:lnB>
                      <a:noFill/>
                    </a:lnB>
                  </a:tcPr>
                </a:tc>
              </a:tr>
              <a:tr h="389727">
                <a:tc>
                  <a:txBody>
                    <a:bodyPr/>
                    <a:lstStyle/>
                    <a:p>
                      <a:pPr algn="l" fontAlgn="b"/>
                      <a:r>
                        <a:rPr lang="en-US" sz="1300" b="0" i="0" u="none" strike="noStrike" dirty="0" smtClean="0">
                          <a:solidFill>
                            <a:srgbClr val="000000"/>
                          </a:solidFill>
                          <a:effectLst/>
                          <a:latin typeface="Arial" panose="020B0604020202020204" pitchFamily="34" charset="0"/>
                        </a:rPr>
                        <a:t> - More </a:t>
                      </a:r>
                      <a:r>
                        <a:rPr lang="en-US" sz="1300" b="0" i="0" u="none" strike="noStrike" dirty="0">
                          <a:solidFill>
                            <a:srgbClr val="000000"/>
                          </a:solidFill>
                          <a:effectLst/>
                          <a:latin typeface="Arial" panose="020B0604020202020204" pitchFamily="34" charset="0"/>
                        </a:rPr>
                        <a:t>and more it seems like we are being asked to teach classes in other buildings.  It is important, then to have high </a:t>
                      </a:r>
                      <a:r>
                        <a:rPr lang="en-US" sz="1300" b="0" i="0" u="none" strike="noStrike" dirty="0" smtClean="0">
                          <a:solidFill>
                            <a:srgbClr val="000000"/>
                          </a:solidFill>
                          <a:effectLst/>
                          <a:latin typeface="Arial" panose="020B0604020202020204" pitchFamily="34" charset="0"/>
                        </a:rPr>
                        <a:t>quality</a:t>
                      </a:r>
                      <a:r>
                        <a:rPr lang="en-US" sz="1300" b="0" i="0" u="none" strike="noStrike" baseline="0" dirty="0" smtClean="0">
                          <a:solidFill>
                            <a:srgbClr val="000000"/>
                          </a:solidFill>
                          <a:effectLst/>
                          <a:latin typeface="Arial" panose="020B0604020202020204" pitchFamily="34" charset="0"/>
                        </a:rPr>
                        <a:t>  </a:t>
                      </a:r>
                    </a:p>
                    <a:p>
                      <a:pPr algn="l" fontAlgn="b"/>
                      <a:r>
                        <a:rPr lang="en-US" sz="1300" b="0" i="0" u="none" strike="noStrike" baseline="0" dirty="0" smtClean="0">
                          <a:solidFill>
                            <a:srgbClr val="000000"/>
                          </a:solidFill>
                          <a:effectLst/>
                          <a:latin typeface="Arial" panose="020B0604020202020204" pitchFamily="34" charset="0"/>
                        </a:rPr>
                        <a:t>   </a:t>
                      </a:r>
                      <a:r>
                        <a:rPr lang="en-US" sz="1300" b="0" i="0" u="none" strike="noStrike" dirty="0" smtClean="0">
                          <a:solidFill>
                            <a:srgbClr val="000000"/>
                          </a:solidFill>
                          <a:effectLst/>
                          <a:latin typeface="Arial" panose="020B0604020202020204" pitchFamily="34" charset="0"/>
                        </a:rPr>
                        <a:t>technology </a:t>
                      </a:r>
                      <a:r>
                        <a:rPr lang="en-US" sz="1300" b="0" i="0" u="none" strike="noStrike" dirty="0">
                          <a:solidFill>
                            <a:srgbClr val="000000"/>
                          </a:solidFill>
                          <a:effectLst/>
                          <a:latin typeface="Arial" panose="020B0604020202020204" pitchFamily="34" charset="0"/>
                        </a:rPr>
                        <a:t>that is consistent </a:t>
                      </a:r>
                      <a:r>
                        <a:rPr lang="en-US" sz="1300" b="0" i="0" u="none" strike="noStrike" dirty="0" smtClean="0">
                          <a:solidFill>
                            <a:srgbClr val="000000"/>
                          </a:solidFill>
                          <a:effectLst/>
                          <a:latin typeface="Arial" panose="020B0604020202020204" pitchFamily="34" charset="0"/>
                        </a:rPr>
                        <a:t>across </a:t>
                      </a:r>
                      <a:r>
                        <a:rPr lang="en-US" sz="1300" b="0" i="0" u="none" strike="noStrike" dirty="0">
                          <a:solidFill>
                            <a:srgbClr val="000000"/>
                          </a:solidFill>
                          <a:effectLst/>
                          <a:latin typeface="Arial" panose="020B0604020202020204" pitchFamily="34" charset="0"/>
                        </a:rPr>
                        <a:t>classrooms and buildings.  </a:t>
                      </a:r>
                    </a:p>
                  </a:txBody>
                  <a:tcPr marL="448" marR="448" marT="448" marB="0" anchor="b">
                    <a:lnL>
                      <a:noFill/>
                    </a:lnL>
                    <a:lnR>
                      <a:noFill/>
                    </a:lnR>
                    <a:lnT>
                      <a:noFill/>
                    </a:lnT>
                    <a:lnB>
                      <a:noFill/>
                    </a:lnB>
                  </a:tcPr>
                </a:tc>
              </a:tr>
              <a:tr h="389727">
                <a:tc>
                  <a:txBody>
                    <a:bodyPr/>
                    <a:lstStyle/>
                    <a:p>
                      <a:pPr algn="l" fontAlgn="b"/>
                      <a:r>
                        <a:rPr lang="en-US" sz="1300" b="0" i="0" u="none" strike="noStrike" baseline="0" dirty="0" smtClean="0">
                          <a:solidFill>
                            <a:srgbClr val="000000"/>
                          </a:solidFill>
                          <a:effectLst/>
                          <a:latin typeface="Arial" panose="020B0604020202020204" pitchFamily="34" charset="0"/>
                        </a:rPr>
                        <a:t> - </a:t>
                      </a:r>
                      <a:r>
                        <a:rPr lang="en-US" sz="1300" b="0" i="0" u="none" strike="noStrike" dirty="0" smtClean="0">
                          <a:solidFill>
                            <a:srgbClr val="000000"/>
                          </a:solidFill>
                          <a:effectLst/>
                          <a:latin typeface="Arial" panose="020B0604020202020204" pitchFamily="34" charset="0"/>
                        </a:rPr>
                        <a:t>The </a:t>
                      </a:r>
                      <a:r>
                        <a:rPr lang="en-US" sz="1300" b="0" i="0" u="none" strike="noStrike" dirty="0">
                          <a:solidFill>
                            <a:srgbClr val="000000"/>
                          </a:solidFill>
                          <a:effectLst/>
                          <a:latin typeface="Arial" panose="020B0604020202020204" pitchFamily="34" charset="0"/>
                        </a:rPr>
                        <a:t>teacher stations in the classrooms in the education building are severely outdated and in desperate need of upgrades. It is </a:t>
                      </a:r>
                      <a:endParaRPr lang="en-US" sz="1300" b="0" i="0" u="none" strike="noStrike" dirty="0" smtClean="0">
                        <a:solidFill>
                          <a:srgbClr val="000000"/>
                        </a:solidFill>
                        <a:effectLst/>
                        <a:latin typeface="Arial" panose="020B0604020202020204" pitchFamily="34" charset="0"/>
                      </a:endParaRPr>
                    </a:p>
                    <a:p>
                      <a:pPr algn="l" fontAlgn="b"/>
                      <a:r>
                        <a:rPr lang="en-US" sz="1300" b="0" i="0" u="none" strike="noStrike" dirty="0" smtClean="0">
                          <a:solidFill>
                            <a:srgbClr val="000000"/>
                          </a:solidFill>
                          <a:effectLst/>
                          <a:latin typeface="Arial" panose="020B0604020202020204" pitchFamily="34" charset="0"/>
                        </a:rPr>
                        <a:t>   challenging </a:t>
                      </a:r>
                      <a:r>
                        <a:rPr lang="en-US" sz="1300" b="0" i="0" u="none" strike="noStrike" dirty="0">
                          <a:solidFill>
                            <a:srgbClr val="000000"/>
                          </a:solidFill>
                          <a:effectLst/>
                          <a:latin typeface="Arial" panose="020B0604020202020204" pitchFamily="34" charset="0"/>
                        </a:rPr>
                        <a:t>to teach and </a:t>
                      </a:r>
                      <a:r>
                        <a:rPr lang="en-US" sz="1300" b="0" i="0" u="none" strike="noStrike" dirty="0" smtClean="0">
                          <a:solidFill>
                            <a:srgbClr val="000000"/>
                          </a:solidFill>
                          <a:effectLst/>
                          <a:latin typeface="Arial" panose="020B0604020202020204" pitchFamily="34" charset="0"/>
                        </a:rPr>
                        <a:t>work </a:t>
                      </a:r>
                      <a:r>
                        <a:rPr lang="en-US" sz="1300" b="0" i="0" u="none" strike="noStrike" dirty="0">
                          <a:solidFill>
                            <a:srgbClr val="000000"/>
                          </a:solidFill>
                          <a:effectLst/>
                          <a:latin typeface="Arial" panose="020B0604020202020204" pitchFamily="34" charset="0"/>
                        </a:rPr>
                        <a:t>in such outdated </a:t>
                      </a:r>
                      <a:r>
                        <a:rPr lang="en-US" sz="1300" b="0" i="0" u="none" strike="noStrike" dirty="0" smtClean="0">
                          <a:solidFill>
                            <a:srgbClr val="000000"/>
                          </a:solidFill>
                          <a:effectLst/>
                          <a:latin typeface="Arial" panose="020B0604020202020204" pitchFamily="34" charset="0"/>
                        </a:rPr>
                        <a:t>classrooms.</a:t>
                      </a:r>
                      <a:endParaRPr lang="en-US" sz="1300" b="0" i="0" u="none" strike="noStrike" dirty="0">
                        <a:solidFill>
                          <a:srgbClr val="000000"/>
                        </a:solidFill>
                        <a:effectLst/>
                        <a:latin typeface="Arial" panose="020B0604020202020204" pitchFamily="34" charset="0"/>
                      </a:endParaRPr>
                    </a:p>
                  </a:txBody>
                  <a:tcPr marL="448" marR="448" marT="448" marB="0" anchor="b">
                    <a:lnL>
                      <a:noFill/>
                    </a:lnL>
                    <a:lnR>
                      <a:noFill/>
                    </a:lnR>
                    <a:lnT>
                      <a:noFill/>
                    </a:lnT>
                    <a:lnB>
                      <a:noFill/>
                    </a:lnB>
                  </a:tcPr>
                </a:tc>
              </a:tr>
              <a:tr h="979467">
                <a:tc>
                  <a:txBody>
                    <a:bodyPr/>
                    <a:lstStyle/>
                    <a:p>
                      <a:pPr algn="l" fontAlgn="b"/>
                      <a:r>
                        <a:rPr lang="en-US" sz="1300" b="0" i="0" u="none" strike="noStrike" dirty="0" smtClean="0">
                          <a:solidFill>
                            <a:srgbClr val="000000"/>
                          </a:solidFill>
                          <a:effectLst/>
                          <a:latin typeface="Arial" panose="020B0604020202020204" pitchFamily="34" charset="0"/>
                        </a:rPr>
                        <a:t> - The </a:t>
                      </a:r>
                      <a:r>
                        <a:rPr lang="en-US" sz="1300" b="0" i="0" u="none" strike="noStrike" dirty="0">
                          <a:solidFill>
                            <a:srgbClr val="000000"/>
                          </a:solidFill>
                          <a:effectLst/>
                          <a:latin typeface="Arial" panose="020B0604020202020204" pitchFamily="34" charset="0"/>
                        </a:rPr>
                        <a:t>crux of this survey seems to be how important it is to have very similar or identical technology in all classrooms. For me, that is </a:t>
                      </a:r>
                      <a:endParaRPr lang="en-US" sz="1300" b="0" i="0" u="none" strike="noStrike" dirty="0" smtClean="0">
                        <a:solidFill>
                          <a:srgbClr val="000000"/>
                        </a:solidFill>
                        <a:effectLst/>
                        <a:latin typeface="Arial" panose="020B0604020202020204" pitchFamily="34" charset="0"/>
                      </a:endParaRPr>
                    </a:p>
                    <a:p>
                      <a:pPr algn="l" fontAlgn="b"/>
                      <a:r>
                        <a:rPr lang="en-US" sz="1300" b="0" i="0" u="none" strike="noStrike" dirty="0" smtClean="0">
                          <a:solidFill>
                            <a:srgbClr val="000000"/>
                          </a:solidFill>
                          <a:effectLst/>
                          <a:latin typeface="Arial" panose="020B0604020202020204" pitchFamily="34" charset="0"/>
                        </a:rPr>
                        <a:t>   somewhat </a:t>
                      </a:r>
                      <a:r>
                        <a:rPr lang="en-US" sz="1300" b="0" i="0" u="none" strike="noStrike" dirty="0">
                          <a:solidFill>
                            <a:srgbClr val="000000"/>
                          </a:solidFill>
                          <a:effectLst/>
                          <a:latin typeface="Arial" panose="020B0604020202020204" pitchFamily="34" charset="0"/>
                        </a:rPr>
                        <a:t>desirable, </a:t>
                      </a:r>
                      <a:r>
                        <a:rPr lang="en-US" sz="1300" b="0" i="0" u="none" strike="noStrike" dirty="0" smtClean="0">
                          <a:solidFill>
                            <a:srgbClr val="000000"/>
                          </a:solidFill>
                          <a:effectLst/>
                          <a:latin typeface="Arial" panose="020B0604020202020204" pitchFamily="34" charset="0"/>
                        </a:rPr>
                        <a:t>but </a:t>
                      </a:r>
                      <a:r>
                        <a:rPr lang="en-US" sz="1300" b="0" i="0" u="none" strike="noStrike" dirty="0">
                          <a:solidFill>
                            <a:srgbClr val="000000"/>
                          </a:solidFill>
                          <a:effectLst/>
                          <a:latin typeface="Arial" panose="020B0604020202020204" pitchFamily="34" charset="0"/>
                        </a:rPr>
                        <a:t>it is not essential. It would be nice if all classrooms had both, but it is not essential. I want to provide input for </a:t>
                      </a:r>
                      <a:endParaRPr lang="en-US" sz="1300" b="0" i="0" u="none" strike="noStrike" dirty="0" smtClean="0">
                        <a:solidFill>
                          <a:srgbClr val="000000"/>
                        </a:solidFill>
                        <a:effectLst/>
                        <a:latin typeface="Arial" panose="020B0604020202020204" pitchFamily="34" charset="0"/>
                      </a:endParaRPr>
                    </a:p>
                    <a:p>
                      <a:pPr algn="l" fontAlgn="b"/>
                      <a:r>
                        <a:rPr lang="en-US" sz="1300" b="0" i="0" u="none" strike="noStrike" dirty="0" smtClean="0">
                          <a:solidFill>
                            <a:srgbClr val="000000"/>
                          </a:solidFill>
                          <a:effectLst/>
                          <a:latin typeface="Arial" panose="020B0604020202020204" pitchFamily="34" charset="0"/>
                        </a:rPr>
                        <a:t>   an </a:t>
                      </a:r>
                      <a:r>
                        <a:rPr lang="en-US" sz="1300" b="0" i="0" u="none" strike="noStrike" dirty="0">
                          <a:solidFill>
                            <a:srgbClr val="000000"/>
                          </a:solidFill>
                          <a:effectLst/>
                          <a:latin typeface="Arial" panose="020B0604020202020204" pitchFamily="34" charset="0"/>
                        </a:rPr>
                        <a:t>issue not addressed in the survey. That </a:t>
                      </a:r>
                      <a:r>
                        <a:rPr lang="en-US" sz="1300" b="0" i="0" u="none" strike="noStrike" dirty="0" smtClean="0">
                          <a:solidFill>
                            <a:srgbClr val="000000"/>
                          </a:solidFill>
                          <a:effectLst/>
                          <a:latin typeface="Arial" panose="020B0604020202020204" pitchFamily="34" charset="0"/>
                        </a:rPr>
                        <a:t>is </a:t>
                      </a:r>
                      <a:r>
                        <a:rPr lang="en-US" sz="1300" b="0" i="0" u="none" strike="noStrike" dirty="0">
                          <a:solidFill>
                            <a:srgbClr val="000000"/>
                          </a:solidFill>
                          <a:effectLst/>
                          <a:latin typeface="Arial" panose="020B0604020202020204" pitchFamily="34" charset="0"/>
                        </a:rPr>
                        <a:t>how important is it that the technology in the classrooms actually works. For me, this is </a:t>
                      </a:r>
                      <a:endParaRPr lang="en-US" sz="1300" b="0" i="0" u="none" strike="noStrike" dirty="0" smtClean="0">
                        <a:solidFill>
                          <a:srgbClr val="000000"/>
                        </a:solidFill>
                        <a:effectLst/>
                        <a:latin typeface="Arial" panose="020B0604020202020204" pitchFamily="34" charset="0"/>
                      </a:endParaRPr>
                    </a:p>
                    <a:p>
                      <a:pPr algn="l" fontAlgn="b"/>
                      <a:r>
                        <a:rPr lang="en-US" sz="1300" b="0" i="0" u="none" strike="noStrike" dirty="0" smtClean="0">
                          <a:solidFill>
                            <a:srgbClr val="000000"/>
                          </a:solidFill>
                          <a:effectLst/>
                          <a:latin typeface="Arial" panose="020B0604020202020204" pitchFamily="34" charset="0"/>
                        </a:rPr>
                        <a:t>   critically </a:t>
                      </a:r>
                      <a:r>
                        <a:rPr lang="en-US" sz="1300" b="0" i="0" u="none" strike="noStrike" dirty="0">
                          <a:solidFill>
                            <a:srgbClr val="000000"/>
                          </a:solidFill>
                          <a:effectLst/>
                          <a:latin typeface="Arial" panose="020B0604020202020204" pitchFamily="34" charset="0"/>
                        </a:rPr>
                        <a:t>important, and WSU is not meeting this need. </a:t>
                      </a:r>
                      <a:r>
                        <a:rPr lang="en-US" sz="1300" b="0" i="0" u="none" strike="noStrike" dirty="0" smtClean="0">
                          <a:solidFill>
                            <a:srgbClr val="000000"/>
                          </a:solidFill>
                          <a:effectLst/>
                          <a:latin typeface="Arial" panose="020B0604020202020204" pitchFamily="34" charset="0"/>
                        </a:rPr>
                        <a:t>Does the technology need to be consistent? No. Does </a:t>
                      </a:r>
                      <a:r>
                        <a:rPr lang="en-US" sz="1300" b="0" i="0" u="none" strike="noStrike" dirty="0">
                          <a:solidFill>
                            <a:srgbClr val="000000"/>
                          </a:solidFill>
                          <a:effectLst/>
                          <a:latin typeface="Arial" panose="020B0604020202020204" pitchFamily="34" charset="0"/>
                        </a:rPr>
                        <a:t>the technology need to </a:t>
                      </a:r>
                      <a:endParaRPr lang="en-US" sz="1300" b="0" i="0" u="none" strike="noStrike" dirty="0" smtClean="0">
                        <a:solidFill>
                          <a:srgbClr val="000000"/>
                        </a:solidFill>
                        <a:effectLst/>
                        <a:latin typeface="Arial" panose="020B0604020202020204" pitchFamily="34" charset="0"/>
                      </a:endParaRPr>
                    </a:p>
                    <a:p>
                      <a:pPr algn="l" fontAlgn="b"/>
                      <a:r>
                        <a:rPr lang="en-US" sz="1300" b="0" i="0" u="none" strike="noStrike" dirty="0" smtClean="0">
                          <a:solidFill>
                            <a:srgbClr val="000000"/>
                          </a:solidFill>
                          <a:effectLst/>
                          <a:latin typeface="Arial" panose="020B0604020202020204" pitchFamily="34" charset="0"/>
                        </a:rPr>
                        <a:t>   work</a:t>
                      </a:r>
                      <a:r>
                        <a:rPr lang="en-US" sz="1300" b="0" i="0" u="none" strike="noStrike" dirty="0">
                          <a:solidFill>
                            <a:srgbClr val="000000"/>
                          </a:solidFill>
                          <a:effectLst/>
                          <a:latin typeface="Arial" panose="020B0604020202020204" pitchFamily="34" charset="0"/>
                        </a:rPr>
                        <a:t>. Yes.</a:t>
                      </a:r>
                    </a:p>
                  </a:txBody>
                  <a:tcPr marL="448" marR="448" marT="448" marB="0" anchor="b">
                    <a:lnL>
                      <a:noFill/>
                    </a:lnL>
                    <a:lnR>
                      <a:noFill/>
                    </a:lnR>
                    <a:lnT>
                      <a:noFill/>
                    </a:lnT>
                    <a:lnB>
                      <a:noFill/>
                    </a:lnB>
                  </a:tcPr>
                </a:tc>
              </a:tr>
              <a:tr h="195084">
                <a:tc>
                  <a:txBody>
                    <a:bodyPr/>
                    <a:lstStyle/>
                    <a:p>
                      <a:pPr algn="l" fontAlgn="b"/>
                      <a:r>
                        <a:rPr lang="en-US" sz="1300" b="0" i="0" u="none" strike="noStrike" dirty="0" smtClean="0">
                          <a:solidFill>
                            <a:srgbClr val="000000"/>
                          </a:solidFill>
                          <a:effectLst/>
                          <a:latin typeface="Arial" panose="020B0604020202020204" pitchFamily="34" charset="0"/>
                        </a:rPr>
                        <a:t> - Our </a:t>
                      </a:r>
                      <a:r>
                        <a:rPr lang="en-US" sz="1300" b="0" i="0" u="none" strike="noStrike" dirty="0">
                          <a:solidFill>
                            <a:srgbClr val="000000"/>
                          </a:solidFill>
                          <a:effectLst/>
                          <a:latin typeface="Arial" panose="020B0604020202020204" pitchFamily="34" charset="0"/>
                        </a:rPr>
                        <a:t>classroom computers are very slow to boot up at the beginning of class.</a:t>
                      </a:r>
                    </a:p>
                  </a:txBody>
                  <a:tcPr marL="448" marR="448" marT="448" marB="0" anchor="b">
                    <a:lnL>
                      <a:noFill/>
                    </a:lnL>
                    <a:lnR>
                      <a:noFill/>
                    </a:lnR>
                    <a:lnT>
                      <a:noFill/>
                    </a:lnT>
                    <a:lnB>
                      <a:noFill/>
                    </a:lnB>
                  </a:tcPr>
                </a:tc>
              </a:tr>
              <a:tr h="584371">
                <a:tc>
                  <a:txBody>
                    <a:bodyPr/>
                    <a:lstStyle/>
                    <a:p>
                      <a:pPr algn="l" fontAlgn="b"/>
                      <a:r>
                        <a:rPr lang="en-US" sz="1300" b="0" i="0" u="none" strike="noStrike" dirty="0" smtClean="0">
                          <a:solidFill>
                            <a:srgbClr val="000000"/>
                          </a:solidFill>
                          <a:effectLst/>
                          <a:latin typeface="Arial" panose="020B0604020202020204" pitchFamily="34" charset="0"/>
                          <a:ea typeface="Times New Roman" panose="02020603050405020304" pitchFamily="18" charset="0"/>
                        </a:rPr>
                        <a:t> - Classrooms </a:t>
                      </a:r>
                      <a:r>
                        <a:rPr lang="en-US" sz="1300" b="0" i="0" u="none" strike="noStrike" dirty="0">
                          <a:solidFill>
                            <a:srgbClr val="000000"/>
                          </a:solidFill>
                          <a:effectLst/>
                          <a:latin typeface="Arial" panose="020B0604020202020204" pitchFamily="34" charset="0"/>
                          <a:ea typeface="Times New Roman" panose="02020603050405020304" pitchFamily="18" charset="0"/>
                        </a:rPr>
                        <a:t>within the same building should have the same technology available so those teaching in the building know what to </a:t>
                      </a:r>
                      <a:endParaRPr lang="en-US" sz="1300" b="0" i="0" u="none" strike="noStrike" dirty="0" smtClean="0">
                        <a:solidFill>
                          <a:srgbClr val="000000"/>
                        </a:solidFill>
                        <a:effectLst/>
                        <a:latin typeface="Arial" panose="020B0604020202020204" pitchFamily="34" charset="0"/>
                        <a:ea typeface="Times New Roman" panose="02020603050405020304" pitchFamily="18" charset="0"/>
                      </a:endParaRPr>
                    </a:p>
                    <a:p>
                      <a:pPr algn="l" fontAlgn="b"/>
                      <a:r>
                        <a:rPr lang="en-US" sz="1300" b="0" i="0" u="none" strike="noStrike" dirty="0" smtClean="0">
                          <a:solidFill>
                            <a:srgbClr val="000000"/>
                          </a:solidFill>
                          <a:effectLst/>
                          <a:latin typeface="Arial" panose="020B0604020202020204" pitchFamily="34" charset="0"/>
                          <a:ea typeface="Times New Roman" panose="02020603050405020304" pitchFamily="18" charset="0"/>
                        </a:rPr>
                        <a:t>    expect</a:t>
                      </a:r>
                      <a:r>
                        <a:rPr lang="en-US" sz="1300" b="0" i="0" u="none" strike="noStrike" dirty="0">
                          <a:solidFill>
                            <a:srgbClr val="000000"/>
                          </a:solidFill>
                          <a:effectLst/>
                          <a:latin typeface="Arial" panose="020B0604020202020204" pitchFamily="34" charset="0"/>
                          <a:ea typeface="Times New Roman" panose="02020603050405020304" pitchFamily="18" charset="0"/>
                        </a:rPr>
                        <a:t>. However, the technology needs for a given building should be jointly decided by those who use it and do not have to be </a:t>
                      </a:r>
                      <a:endParaRPr lang="en-US" sz="1300" b="0" i="0" u="none" strike="noStrike" dirty="0" smtClean="0">
                        <a:solidFill>
                          <a:srgbClr val="000000"/>
                        </a:solidFill>
                        <a:effectLst/>
                        <a:latin typeface="Arial" panose="020B0604020202020204" pitchFamily="34" charset="0"/>
                        <a:ea typeface="Times New Roman" panose="02020603050405020304" pitchFamily="18" charset="0"/>
                      </a:endParaRPr>
                    </a:p>
                    <a:p>
                      <a:pPr algn="l" fontAlgn="b"/>
                      <a:r>
                        <a:rPr lang="en-US" sz="1300" b="0" i="0" u="none" strike="noStrike" dirty="0" smtClean="0">
                          <a:solidFill>
                            <a:srgbClr val="000000"/>
                          </a:solidFill>
                          <a:effectLst/>
                          <a:latin typeface="Arial" panose="020B0604020202020204" pitchFamily="34" charset="0"/>
                          <a:ea typeface="Times New Roman" panose="02020603050405020304" pitchFamily="18" charset="0"/>
                        </a:rPr>
                        <a:t>    uniform </a:t>
                      </a:r>
                      <a:r>
                        <a:rPr lang="en-US" sz="1300" b="0" i="0" u="none" strike="noStrike" dirty="0">
                          <a:solidFill>
                            <a:srgbClr val="000000"/>
                          </a:solidFill>
                          <a:effectLst/>
                          <a:latin typeface="Arial" panose="020B0604020202020204" pitchFamily="34" charset="0"/>
                          <a:ea typeface="Times New Roman" panose="02020603050405020304" pitchFamily="18" charset="0"/>
                        </a:rPr>
                        <a:t>across the university.</a:t>
                      </a:r>
                      <a:endParaRPr lang="en-US" sz="1300" b="0" i="0" u="none" strike="noStrike" dirty="0">
                        <a:solidFill>
                          <a:srgbClr val="000000"/>
                        </a:solidFill>
                        <a:effectLst/>
                        <a:latin typeface="Arial" panose="020B0604020202020204" pitchFamily="34" charset="0"/>
                      </a:endParaRPr>
                    </a:p>
                  </a:txBody>
                  <a:tcPr marL="448" marR="448" marT="448" marB="0" anchor="b">
                    <a:lnL>
                      <a:noFill/>
                    </a:lnL>
                    <a:lnR>
                      <a:noFill/>
                    </a:lnR>
                    <a:lnT>
                      <a:noFill/>
                    </a:lnT>
                    <a:lnB>
                      <a:noFill/>
                    </a:lnB>
                  </a:tcPr>
                </a:tc>
              </a:tr>
              <a:tr h="584371">
                <a:tc>
                  <a:txBody>
                    <a:bodyPr/>
                    <a:lstStyle/>
                    <a:p>
                      <a:pPr algn="l" fontAlgn="b"/>
                      <a:r>
                        <a:rPr lang="en-US" sz="1300" b="0" i="0" u="none" strike="noStrike" dirty="0" smtClean="0">
                          <a:solidFill>
                            <a:srgbClr val="000000"/>
                          </a:solidFill>
                          <a:effectLst/>
                          <a:latin typeface="Arial" panose="020B0604020202020204" pitchFamily="34" charset="0"/>
                        </a:rPr>
                        <a:t> - Providing </a:t>
                      </a:r>
                      <a:r>
                        <a:rPr lang="en-US" sz="1300" b="0" i="0" u="none" strike="noStrike" dirty="0">
                          <a:solidFill>
                            <a:srgbClr val="000000"/>
                          </a:solidFill>
                          <a:effectLst/>
                          <a:latin typeface="Arial" panose="020B0604020202020204" pitchFamily="34" charset="0"/>
                        </a:rPr>
                        <a:t>adequate technology in the classroom should be among the university's highest priorities. In the past I feel that it has not been, as </a:t>
                      </a:r>
                      <a:endParaRPr lang="en-US" sz="1300" b="0" i="0" u="none" strike="noStrike" dirty="0" smtClean="0">
                        <a:solidFill>
                          <a:srgbClr val="000000"/>
                        </a:solidFill>
                        <a:effectLst/>
                        <a:latin typeface="Arial" panose="020B0604020202020204" pitchFamily="34" charset="0"/>
                      </a:endParaRPr>
                    </a:p>
                    <a:p>
                      <a:pPr algn="l" fontAlgn="b"/>
                      <a:r>
                        <a:rPr lang="en-US" sz="1300" b="0" i="0" u="none" strike="noStrike" dirty="0" smtClean="0">
                          <a:solidFill>
                            <a:srgbClr val="000000"/>
                          </a:solidFill>
                          <a:effectLst/>
                          <a:latin typeface="Arial" panose="020B0604020202020204" pitchFamily="34" charset="0"/>
                        </a:rPr>
                        <a:t>    faculty </a:t>
                      </a:r>
                      <a:r>
                        <a:rPr lang="en-US" sz="1300" b="0" i="0" u="none" strike="noStrike" dirty="0">
                          <a:solidFill>
                            <a:srgbClr val="000000"/>
                          </a:solidFill>
                          <a:effectLst/>
                          <a:latin typeface="Arial" panose="020B0604020202020204" pitchFamily="34" charset="0"/>
                        </a:rPr>
                        <a:t>have sometimes had to beg to get upgrades. Computing support on campus continues to lag that of other universities that </a:t>
                      </a:r>
                      <a:r>
                        <a:rPr lang="en-US" sz="1300" b="0" i="0" u="none" strike="noStrike" dirty="0" smtClean="0">
                          <a:solidFill>
                            <a:srgbClr val="000000"/>
                          </a:solidFill>
                          <a:effectLst/>
                          <a:latin typeface="Arial" panose="020B0604020202020204" pitchFamily="34" charset="0"/>
                        </a:rPr>
                        <a:t>I </a:t>
                      </a:r>
                      <a:r>
                        <a:rPr lang="en-US" sz="1300" b="0" i="0" u="none" strike="noStrike" dirty="0">
                          <a:solidFill>
                            <a:srgbClr val="000000"/>
                          </a:solidFill>
                          <a:effectLst/>
                          <a:latin typeface="Arial" panose="020B0604020202020204" pitchFamily="34" charset="0"/>
                        </a:rPr>
                        <a:t>am familiar </a:t>
                      </a:r>
                      <a:endParaRPr lang="en-US" sz="1300" b="0" i="0" u="none" strike="noStrike" dirty="0" smtClean="0">
                        <a:solidFill>
                          <a:srgbClr val="000000"/>
                        </a:solidFill>
                        <a:effectLst/>
                        <a:latin typeface="Arial" panose="020B0604020202020204" pitchFamily="34" charset="0"/>
                      </a:endParaRPr>
                    </a:p>
                    <a:p>
                      <a:pPr algn="l" fontAlgn="b"/>
                      <a:r>
                        <a:rPr lang="en-US" sz="1300" b="0" i="0" u="none" strike="noStrike" dirty="0" smtClean="0">
                          <a:solidFill>
                            <a:srgbClr val="000000"/>
                          </a:solidFill>
                          <a:effectLst/>
                          <a:latin typeface="Arial" panose="020B0604020202020204" pitchFamily="34" charset="0"/>
                        </a:rPr>
                        <a:t>    with</a:t>
                      </a:r>
                      <a:r>
                        <a:rPr lang="en-US" sz="1300" b="0" i="0" u="none" strike="noStrike" dirty="0">
                          <a:solidFill>
                            <a:srgbClr val="000000"/>
                          </a:solidFill>
                          <a:effectLst/>
                          <a:latin typeface="Arial" panose="020B0604020202020204" pitchFamily="34" charset="0"/>
                        </a:rPr>
                        <a:t>. </a:t>
                      </a:r>
                    </a:p>
                  </a:txBody>
                  <a:tcPr marL="448" marR="448" marT="448" marB="0" anchor="b">
                    <a:lnL>
                      <a:noFill/>
                    </a:lnL>
                    <a:lnR>
                      <a:noFill/>
                    </a:lnR>
                    <a:lnT>
                      <a:noFill/>
                    </a:lnT>
                    <a:lnB>
                      <a:noFill/>
                    </a:lnB>
                  </a:tcPr>
                </a:tc>
              </a:tr>
              <a:tr h="195084">
                <a:tc>
                  <a:txBody>
                    <a:bodyPr/>
                    <a:lstStyle/>
                    <a:p>
                      <a:pPr algn="l" fontAlgn="b"/>
                      <a:r>
                        <a:rPr lang="en-US" sz="1300" b="0" i="0" u="none" strike="noStrike" dirty="0" smtClean="0">
                          <a:solidFill>
                            <a:srgbClr val="000000"/>
                          </a:solidFill>
                          <a:effectLst/>
                          <a:latin typeface="Arial" panose="020B0604020202020204" pitchFamily="34" charset="0"/>
                        </a:rPr>
                        <a:t> - If </a:t>
                      </a:r>
                      <a:r>
                        <a:rPr lang="en-US" sz="1300" b="0" i="0" u="none" strike="noStrike" dirty="0">
                          <a:solidFill>
                            <a:srgbClr val="000000"/>
                          </a:solidFill>
                          <a:effectLst/>
                          <a:latin typeface="Arial" panose="020B0604020202020204" pitchFamily="34" charset="0"/>
                        </a:rPr>
                        <a:t>this survey is about standardizing computers and technology on campus I don't think that is the best move. </a:t>
                      </a:r>
                    </a:p>
                  </a:txBody>
                  <a:tcPr marL="448" marR="448" marT="448" marB="0" anchor="b">
                    <a:lnL>
                      <a:noFill/>
                    </a:lnL>
                    <a:lnR>
                      <a:noFill/>
                    </a:lnR>
                    <a:lnT>
                      <a:noFill/>
                    </a:lnT>
                    <a:lnB>
                      <a:noFill/>
                    </a:lnB>
                  </a:tcPr>
                </a:tc>
              </a:tr>
              <a:tr h="584371">
                <a:tc>
                  <a:txBody>
                    <a:bodyPr/>
                    <a:lstStyle/>
                    <a:p>
                      <a:pPr algn="l" fontAlgn="b"/>
                      <a:r>
                        <a:rPr lang="en-US" sz="1300" b="0" i="0" u="none" strike="noStrike" baseline="0" dirty="0" smtClean="0">
                          <a:solidFill>
                            <a:srgbClr val="000000"/>
                          </a:solidFill>
                          <a:effectLst/>
                          <a:latin typeface="Arial" panose="020B0604020202020204" pitchFamily="34" charset="0"/>
                        </a:rPr>
                        <a:t> - </a:t>
                      </a:r>
                      <a:r>
                        <a:rPr lang="en-US" sz="1300" b="0" i="0" u="none" strike="noStrike" dirty="0" smtClean="0">
                          <a:solidFill>
                            <a:srgbClr val="000000"/>
                          </a:solidFill>
                          <a:effectLst/>
                          <a:latin typeface="Arial" panose="020B0604020202020204" pitchFamily="34" charset="0"/>
                        </a:rPr>
                        <a:t>The </a:t>
                      </a:r>
                      <a:r>
                        <a:rPr lang="en-US" sz="1300" b="0" i="0" u="none" strike="noStrike" dirty="0">
                          <a:solidFill>
                            <a:srgbClr val="000000"/>
                          </a:solidFill>
                          <a:effectLst/>
                          <a:latin typeface="Arial" panose="020B0604020202020204" pitchFamily="34" charset="0"/>
                        </a:rPr>
                        <a:t>current classrooms meet my needs well. The university has added smart boards to a small number of classrooms. I'm very happy that they </a:t>
                      </a:r>
                      <a:endParaRPr lang="en-US" sz="1300" b="0" i="0" u="none" strike="noStrike" dirty="0" smtClean="0">
                        <a:solidFill>
                          <a:srgbClr val="000000"/>
                        </a:solidFill>
                        <a:effectLst/>
                        <a:latin typeface="Arial" panose="020B0604020202020204" pitchFamily="34" charset="0"/>
                      </a:endParaRPr>
                    </a:p>
                    <a:p>
                      <a:pPr algn="l" fontAlgn="b"/>
                      <a:r>
                        <a:rPr lang="en-US" sz="1300" b="0" i="0" u="none" strike="noStrike" dirty="0" smtClean="0">
                          <a:solidFill>
                            <a:srgbClr val="000000"/>
                          </a:solidFill>
                          <a:effectLst/>
                          <a:latin typeface="Arial" panose="020B0604020202020204" pitchFamily="34" charset="0"/>
                        </a:rPr>
                        <a:t>   have </a:t>
                      </a:r>
                      <a:r>
                        <a:rPr lang="en-US" sz="1300" b="0" i="0" u="none" strike="noStrike" dirty="0">
                          <a:solidFill>
                            <a:srgbClr val="000000"/>
                          </a:solidFill>
                          <a:effectLst/>
                          <a:latin typeface="Arial" panose="020B0604020202020204" pitchFamily="34" charset="0"/>
                        </a:rPr>
                        <a:t>NOT been added to all classrooms. When I have worked with them in the past, I found them to be </a:t>
                      </a:r>
                      <a:r>
                        <a:rPr lang="en-US" sz="1300" b="0" i="0" u="none" strike="noStrike" dirty="0" err="1">
                          <a:solidFill>
                            <a:srgbClr val="000000"/>
                          </a:solidFill>
                          <a:effectLst/>
                          <a:latin typeface="Arial" panose="020B0604020202020204" pitchFamily="34" charset="0"/>
                        </a:rPr>
                        <a:t>glitchy</a:t>
                      </a:r>
                      <a:r>
                        <a:rPr lang="en-US" sz="1300" b="0" i="0" u="none" strike="noStrike" dirty="0">
                          <a:solidFill>
                            <a:srgbClr val="000000"/>
                          </a:solidFill>
                          <a:effectLst/>
                          <a:latin typeface="Arial" panose="020B0604020202020204" pitchFamily="34" charset="0"/>
                        </a:rPr>
                        <a:t> and problematic. Since only a few </a:t>
                      </a:r>
                      <a:endParaRPr lang="en-US" sz="1300" b="0" i="0" u="none" strike="noStrike" dirty="0" smtClean="0">
                        <a:solidFill>
                          <a:srgbClr val="000000"/>
                        </a:solidFill>
                        <a:effectLst/>
                        <a:latin typeface="Arial" panose="020B0604020202020204" pitchFamily="34" charset="0"/>
                      </a:endParaRPr>
                    </a:p>
                    <a:p>
                      <a:pPr algn="l" fontAlgn="b"/>
                      <a:r>
                        <a:rPr lang="en-US" sz="1300" b="0" i="0" u="none" strike="noStrike" dirty="0" smtClean="0">
                          <a:solidFill>
                            <a:srgbClr val="000000"/>
                          </a:solidFill>
                          <a:effectLst/>
                          <a:latin typeface="Arial" panose="020B0604020202020204" pitchFamily="34" charset="0"/>
                        </a:rPr>
                        <a:t>   of </a:t>
                      </a:r>
                      <a:r>
                        <a:rPr lang="en-US" sz="1300" b="0" i="0" u="none" strike="noStrike" dirty="0">
                          <a:solidFill>
                            <a:srgbClr val="000000"/>
                          </a:solidFill>
                          <a:effectLst/>
                          <a:latin typeface="Arial" panose="020B0604020202020204" pitchFamily="34" charset="0"/>
                        </a:rPr>
                        <a:t>us need or want them, it makes sense not to put this technology in every room, but rather to reserve them for those who request them.</a:t>
                      </a:r>
                    </a:p>
                  </a:txBody>
                  <a:tcPr marL="448" marR="448" marT="448" marB="0" anchor="b">
                    <a:lnL>
                      <a:noFill/>
                    </a:lnL>
                    <a:lnR>
                      <a:noFill/>
                    </a:lnR>
                    <a:lnT>
                      <a:noFill/>
                    </a:lnT>
                    <a:lnB>
                      <a:noFill/>
                    </a:lnB>
                  </a:tcPr>
                </a:tc>
              </a:tr>
            </a:tbl>
          </a:graphicData>
        </a:graphic>
      </p:graphicFrame>
    </p:spTree>
    <p:extLst>
      <p:ext uri="{BB962C8B-B14F-4D97-AF65-F5344CB8AC3E}">
        <p14:creationId xmlns:p14="http://schemas.microsoft.com/office/powerpoint/2010/main" val="3945512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958042"/>
          </a:xfrm>
        </p:spPr>
        <p:txBody>
          <a:bodyPr>
            <a:normAutofit/>
          </a:bodyPr>
          <a:lstStyle/>
          <a:p>
            <a:pPr algn="ctr"/>
            <a:r>
              <a:rPr lang="en-US" sz="4400" dirty="0" smtClean="0"/>
              <a:t>Participant Characteristics</a:t>
            </a:r>
            <a:endParaRPr lang="en-US" sz="4400" dirty="0"/>
          </a:p>
        </p:txBody>
      </p:sp>
      <p:sp>
        <p:nvSpPr>
          <p:cNvPr id="3" name="Content Placeholder 2"/>
          <p:cNvSpPr>
            <a:spLocks noGrp="1"/>
          </p:cNvSpPr>
          <p:nvPr>
            <p:ph idx="1"/>
          </p:nvPr>
        </p:nvSpPr>
        <p:spPr>
          <a:xfrm>
            <a:off x="1251678" y="1246909"/>
            <a:ext cx="10178322" cy="4632683"/>
          </a:xfrm>
        </p:spPr>
        <p:txBody>
          <a:bodyPr/>
          <a:lstStyle/>
          <a:p>
            <a:r>
              <a:rPr lang="en-US" sz="2800" dirty="0" smtClean="0"/>
              <a:t>223 respondents</a:t>
            </a:r>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014696898"/>
              </p:ext>
            </p:extLst>
          </p:nvPr>
        </p:nvGraphicFramePr>
        <p:xfrm>
          <a:off x="2026228" y="1776412"/>
          <a:ext cx="7938654" cy="442696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78777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719051"/>
          </a:xfrm>
        </p:spPr>
        <p:txBody>
          <a:bodyPr>
            <a:normAutofit fontScale="90000"/>
          </a:bodyPr>
          <a:lstStyle/>
          <a:p>
            <a:pPr algn="ctr"/>
            <a:r>
              <a:rPr lang="en-US" dirty="0" smtClean="0"/>
              <a:t>Participant Characteristics</a:t>
            </a:r>
            <a:endParaRPr lang="en-US" dirty="0"/>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537042857"/>
              </p:ext>
            </p:extLst>
          </p:nvPr>
        </p:nvGraphicFramePr>
        <p:xfrm>
          <a:off x="1250950" y="1645920"/>
          <a:ext cx="10179050" cy="42341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6028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719051"/>
          </a:xfrm>
        </p:spPr>
        <p:txBody>
          <a:bodyPr>
            <a:normAutofit fontScale="90000"/>
          </a:bodyPr>
          <a:lstStyle/>
          <a:p>
            <a:pPr algn="ctr"/>
            <a:r>
              <a:rPr lang="en-US" dirty="0" smtClean="0"/>
              <a:t>Did Your Department Provide you With a laptop?</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16574621"/>
              </p:ext>
            </p:extLst>
          </p:nvPr>
        </p:nvGraphicFramePr>
        <p:xfrm>
          <a:off x="1010920" y="1632704"/>
          <a:ext cx="8201660" cy="4436626"/>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5351780" y="6069330"/>
            <a:ext cx="184731" cy="369332"/>
          </a:xfrm>
          <a:prstGeom prst="rect">
            <a:avLst/>
          </a:prstGeom>
          <a:noFill/>
        </p:spPr>
        <p:txBody>
          <a:bodyPr wrap="none" rtlCol="0">
            <a:spAutoFit/>
          </a:bodyPr>
          <a:lstStyle/>
          <a:p>
            <a:endParaRPr lang="en-US"/>
          </a:p>
        </p:txBody>
      </p:sp>
      <p:sp>
        <p:nvSpPr>
          <p:cNvPr id="9" name="TextBox 8"/>
          <p:cNvSpPr txBox="1"/>
          <p:nvPr/>
        </p:nvSpPr>
        <p:spPr>
          <a:xfrm>
            <a:off x="8378190" y="1872734"/>
            <a:ext cx="3371850" cy="2339102"/>
          </a:xfrm>
          <a:prstGeom prst="rect">
            <a:avLst/>
          </a:prstGeom>
          <a:noFill/>
          <a:ln>
            <a:solidFill>
              <a:schemeClr val="tx1"/>
            </a:solidFill>
          </a:ln>
        </p:spPr>
        <p:txBody>
          <a:bodyPr wrap="square" rtlCol="0">
            <a:spAutoFit/>
          </a:bodyPr>
          <a:lstStyle/>
          <a:p>
            <a:pPr marL="285750" indent="-285750">
              <a:buFont typeface="Arial" panose="020B0604020202020204" pitchFamily="34" charset="0"/>
              <a:buChar char="•"/>
            </a:pPr>
            <a:r>
              <a:rPr lang="en-US" sz="1600" dirty="0" smtClean="0"/>
              <a:t>13 respondents indicated they did not receive a computer.</a:t>
            </a:r>
          </a:p>
          <a:p>
            <a:pPr marL="285750" indent="-285750">
              <a:buFont typeface="Arial" panose="020B0604020202020204" pitchFamily="34" charset="0"/>
              <a:buChar char="•"/>
            </a:pPr>
            <a:r>
              <a:rPr lang="en-US" sz="1600" dirty="0" smtClean="0"/>
              <a:t>All were adjuncts. </a:t>
            </a:r>
          </a:p>
          <a:p>
            <a:pPr marL="742950" lvl="1" indent="-285750">
              <a:buFont typeface="Arial" panose="020B0604020202020204" pitchFamily="34" charset="0"/>
              <a:buChar char="•"/>
            </a:pPr>
            <a:r>
              <a:rPr lang="en-US" sz="1600" dirty="0" smtClean="0"/>
              <a:t>8 from EAST</a:t>
            </a:r>
          </a:p>
          <a:p>
            <a:pPr marL="742950" lvl="1" indent="-285750">
              <a:buFont typeface="Arial" panose="020B0604020202020204" pitchFamily="34" charset="0"/>
              <a:buChar char="•"/>
            </a:pPr>
            <a:r>
              <a:rPr lang="en-US" sz="1600" dirty="0" smtClean="0"/>
              <a:t>2 from A&amp;H</a:t>
            </a:r>
          </a:p>
          <a:p>
            <a:pPr marL="742950" lvl="1" indent="-285750">
              <a:buFont typeface="Arial" panose="020B0604020202020204" pitchFamily="34" charset="0"/>
              <a:buChar char="•"/>
            </a:pPr>
            <a:r>
              <a:rPr lang="en-US" sz="1600" dirty="0" smtClean="0"/>
              <a:t>1 from science</a:t>
            </a:r>
          </a:p>
          <a:p>
            <a:pPr marL="742950" lvl="1" indent="-285750">
              <a:buFont typeface="Arial" panose="020B0604020202020204" pitchFamily="34" charset="0"/>
              <a:buChar char="•"/>
            </a:pPr>
            <a:r>
              <a:rPr lang="en-US" sz="1600" dirty="0" smtClean="0"/>
              <a:t>2 from SBS</a:t>
            </a:r>
          </a:p>
          <a:p>
            <a:pPr marL="285750" indent="-285750">
              <a:buFont typeface="Arial" panose="020B0604020202020204" pitchFamily="34" charset="0"/>
              <a:buChar char="•"/>
            </a:pPr>
            <a:r>
              <a:rPr lang="en-US" sz="1600" dirty="0" smtClean="0"/>
              <a:t>All purchased their own – average amount spent = </a:t>
            </a:r>
            <a:r>
              <a:rPr lang="en-US" dirty="0" smtClean="0"/>
              <a:t>$1413</a:t>
            </a:r>
            <a:endParaRPr lang="en-US" dirty="0"/>
          </a:p>
        </p:txBody>
      </p:sp>
      <p:cxnSp>
        <p:nvCxnSpPr>
          <p:cNvPr id="13" name="Straight Arrow Connector 12"/>
          <p:cNvCxnSpPr/>
          <p:nvPr/>
        </p:nvCxnSpPr>
        <p:spPr>
          <a:xfrm flipV="1">
            <a:off x="8229600" y="4183380"/>
            <a:ext cx="594360" cy="807066"/>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251678" y="6137910"/>
            <a:ext cx="5255798" cy="646331"/>
          </a:xfrm>
          <a:prstGeom prst="rect">
            <a:avLst/>
          </a:prstGeom>
          <a:noFill/>
          <a:ln>
            <a:solidFill>
              <a:schemeClr val="tx1"/>
            </a:solidFill>
          </a:ln>
        </p:spPr>
        <p:txBody>
          <a:bodyPr wrap="none" rtlCol="0">
            <a:spAutoFit/>
          </a:bodyPr>
          <a:lstStyle/>
          <a:p>
            <a:r>
              <a:rPr lang="en-US" dirty="0" smtClean="0"/>
              <a:t>Could they pick if they received a laptop or desktop?  </a:t>
            </a:r>
            <a:endParaRPr lang="en-US" dirty="0"/>
          </a:p>
          <a:p>
            <a:r>
              <a:rPr lang="en-US" dirty="0" smtClean="0"/>
              <a:t>Yes = 57%      No = 30%    12% could not recall</a:t>
            </a:r>
            <a:endParaRPr lang="en-US" dirty="0"/>
          </a:p>
        </p:txBody>
      </p:sp>
      <p:cxnSp>
        <p:nvCxnSpPr>
          <p:cNvPr id="18" name="Straight Arrow Connector 17"/>
          <p:cNvCxnSpPr/>
          <p:nvPr/>
        </p:nvCxnSpPr>
        <p:spPr>
          <a:xfrm>
            <a:off x="2606040" y="5783580"/>
            <a:ext cx="455659" cy="35433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3947887" y="5783580"/>
            <a:ext cx="468174" cy="35433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3831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840625"/>
          </a:xfrm>
        </p:spPr>
        <p:txBody>
          <a:bodyPr/>
          <a:lstStyle/>
          <a:p>
            <a:pPr algn="ctr"/>
            <a:r>
              <a:rPr lang="en-US" dirty="0" smtClean="0"/>
              <a:t>Use of personal Computer</a:t>
            </a:r>
            <a:endParaRPr lang="en-US" dirty="0"/>
          </a:p>
        </p:txBody>
      </p:sp>
      <p:sp>
        <p:nvSpPr>
          <p:cNvPr id="3" name="Content Placeholder 2"/>
          <p:cNvSpPr>
            <a:spLocks noGrp="1"/>
          </p:cNvSpPr>
          <p:nvPr>
            <p:ph idx="1"/>
          </p:nvPr>
        </p:nvSpPr>
        <p:spPr>
          <a:xfrm>
            <a:off x="1251678" y="1417321"/>
            <a:ext cx="10178322" cy="4347972"/>
          </a:xfrm>
        </p:spPr>
        <p:txBody>
          <a:bodyPr>
            <a:normAutofit/>
          </a:bodyPr>
          <a:lstStyle/>
          <a:p>
            <a:r>
              <a:rPr lang="en-US" sz="3200" dirty="0" smtClean="0">
                <a:solidFill>
                  <a:schemeClr val="tx1"/>
                </a:solidFill>
              </a:rPr>
              <a:t>53% of ALL respondents indicated they use their own self-purchased laptop/desktop computer for job-related work.</a:t>
            </a:r>
          </a:p>
          <a:p>
            <a:endParaRPr lang="en-US" sz="3200" dirty="0">
              <a:solidFill>
                <a:schemeClr val="tx1"/>
              </a:solidFill>
            </a:endParaRPr>
          </a:p>
          <a:p>
            <a:r>
              <a:rPr lang="en-US" sz="3200" dirty="0" smtClean="0">
                <a:solidFill>
                  <a:schemeClr val="tx1"/>
                </a:solidFill>
              </a:rPr>
              <a:t>Of those respondents that indicated they do use their own computer, they indicated they use it for 45.4% of their job-related work. </a:t>
            </a:r>
            <a:r>
              <a:rPr lang="en-US" dirty="0" smtClean="0">
                <a:solidFill>
                  <a:schemeClr val="tx1"/>
                </a:solidFill>
              </a:rPr>
              <a:t>*This did not vary significantly between colleges.</a:t>
            </a:r>
            <a:endParaRPr lang="en-US" sz="3200" dirty="0">
              <a:solidFill>
                <a:schemeClr val="tx1"/>
              </a:solidFill>
            </a:endParaRPr>
          </a:p>
        </p:txBody>
      </p:sp>
    </p:spTree>
    <p:extLst>
      <p:ext uri="{BB962C8B-B14F-4D97-AF65-F5344CB8AC3E}">
        <p14:creationId xmlns:p14="http://schemas.microsoft.com/office/powerpoint/2010/main" val="4209075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719051"/>
          </a:xfrm>
        </p:spPr>
        <p:txBody>
          <a:bodyPr>
            <a:normAutofit fontScale="90000"/>
          </a:bodyPr>
          <a:lstStyle/>
          <a:p>
            <a:pPr algn="ctr"/>
            <a:r>
              <a:rPr lang="en-US" dirty="0" smtClean="0"/>
              <a:t>Does a Laptop/Desktop Meet your Technological needs?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65925991"/>
              </p:ext>
            </p:extLst>
          </p:nvPr>
        </p:nvGraphicFramePr>
        <p:xfrm>
          <a:off x="1250950" y="1943100"/>
          <a:ext cx="9859010" cy="426339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12669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719051"/>
          </a:xfrm>
        </p:spPr>
        <p:txBody>
          <a:bodyPr>
            <a:normAutofit fontScale="90000"/>
          </a:bodyPr>
          <a:lstStyle/>
          <a:p>
            <a:pPr algn="ctr"/>
            <a:r>
              <a:rPr lang="en-US" dirty="0" smtClean="0"/>
              <a:t>Has Your Technology Been Subsidized?</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898028432"/>
              </p:ext>
            </p:extLst>
          </p:nvPr>
        </p:nvGraphicFramePr>
        <p:xfrm>
          <a:off x="1371600" y="1783080"/>
          <a:ext cx="9966960" cy="453771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0469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692035"/>
          </a:xfrm>
        </p:spPr>
        <p:txBody>
          <a:bodyPr>
            <a:normAutofit fontScale="90000"/>
          </a:bodyPr>
          <a:lstStyle/>
          <a:p>
            <a:pPr algn="ctr"/>
            <a:r>
              <a:rPr lang="en-US" dirty="0" smtClean="0"/>
              <a:t>Standard Technology in Lecture Classrooms</a:t>
            </a:r>
            <a:endParaRPr lang="en-US" dirty="0"/>
          </a:p>
        </p:txBody>
      </p:sp>
      <p:sp>
        <p:nvSpPr>
          <p:cNvPr id="3" name="Content Placeholder 2"/>
          <p:cNvSpPr>
            <a:spLocks noGrp="1"/>
          </p:cNvSpPr>
          <p:nvPr>
            <p:ph idx="1"/>
          </p:nvPr>
        </p:nvSpPr>
        <p:spPr>
          <a:xfrm>
            <a:off x="1251678" y="1828800"/>
            <a:ext cx="10178322" cy="4732020"/>
          </a:xfrm>
        </p:spPr>
        <p:txBody>
          <a:bodyPr>
            <a:normAutofit/>
          </a:bodyPr>
          <a:lstStyle/>
          <a:p>
            <a:pPr marL="0" indent="0">
              <a:buNone/>
            </a:pPr>
            <a:r>
              <a:rPr lang="en-US" sz="2400" dirty="0" smtClean="0">
                <a:solidFill>
                  <a:schemeClr val="tx1"/>
                </a:solidFill>
              </a:rPr>
              <a:t>Respondents were asked:</a:t>
            </a:r>
          </a:p>
          <a:p>
            <a:pPr marL="0" indent="0">
              <a:buNone/>
            </a:pPr>
            <a:r>
              <a:rPr lang="en-US" sz="2400" dirty="0" smtClean="0">
                <a:solidFill>
                  <a:schemeClr val="tx1"/>
                </a:solidFill>
              </a:rPr>
              <a:t>“How </a:t>
            </a:r>
            <a:r>
              <a:rPr lang="en-US" sz="2400" dirty="0">
                <a:solidFill>
                  <a:schemeClr val="tx1"/>
                </a:solidFill>
              </a:rPr>
              <a:t>important is it to YOU that all of the </a:t>
            </a:r>
            <a:r>
              <a:rPr lang="en-US" sz="2400" u="sng" dirty="0" smtClean="0">
                <a:solidFill>
                  <a:schemeClr val="tx1"/>
                </a:solidFill>
              </a:rPr>
              <a:t>lecture (lab/performance-based)</a:t>
            </a:r>
            <a:r>
              <a:rPr lang="en-US" sz="2400" dirty="0" smtClean="0">
                <a:solidFill>
                  <a:schemeClr val="tx1"/>
                </a:solidFill>
              </a:rPr>
              <a:t> </a:t>
            </a:r>
            <a:r>
              <a:rPr lang="en-US" sz="2400" dirty="0">
                <a:solidFill>
                  <a:schemeClr val="tx1"/>
                </a:solidFill>
              </a:rPr>
              <a:t>classrooms in your </a:t>
            </a:r>
            <a:r>
              <a:rPr lang="en-US" sz="2400" dirty="0" smtClean="0">
                <a:solidFill>
                  <a:schemeClr val="tx1"/>
                </a:solidFill>
              </a:rPr>
              <a:t>DEPARTMENT (COLLEGE/BUILDING) (UNIVERSITY) </a:t>
            </a:r>
            <a:r>
              <a:rPr lang="en-US" sz="2400" dirty="0">
                <a:solidFill>
                  <a:schemeClr val="tx1"/>
                </a:solidFill>
              </a:rPr>
              <a:t>all have the same technological capabilities built into them</a:t>
            </a:r>
            <a:r>
              <a:rPr lang="en-US" sz="2400" dirty="0" smtClean="0">
                <a:solidFill>
                  <a:schemeClr val="tx1"/>
                </a:solidFill>
              </a:rPr>
              <a:t>?”</a:t>
            </a:r>
          </a:p>
          <a:p>
            <a:pPr marL="0" indent="0">
              <a:buNone/>
            </a:pPr>
            <a:r>
              <a:rPr lang="en-US" sz="2400" dirty="0">
                <a:solidFill>
                  <a:schemeClr val="tx1"/>
                </a:solidFill>
              </a:rPr>
              <a:t>	</a:t>
            </a:r>
            <a:r>
              <a:rPr lang="en-US" sz="2400" dirty="0" smtClean="0">
                <a:solidFill>
                  <a:schemeClr val="tx1"/>
                </a:solidFill>
              </a:rPr>
              <a:t>1 = Not at all Important</a:t>
            </a:r>
          </a:p>
          <a:p>
            <a:pPr marL="0" indent="0">
              <a:buNone/>
            </a:pPr>
            <a:r>
              <a:rPr lang="en-US" sz="2400" dirty="0">
                <a:solidFill>
                  <a:schemeClr val="tx1"/>
                </a:solidFill>
              </a:rPr>
              <a:t>	</a:t>
            </a:r>
            <a:r>
              <a:rPr lang="en-US" sz="2400" dirty="0" smtClean="0">
                <a:solidFill>
                  <a:schemeClr val="tx1"/>
                </a:solidFill>
              </a:rPr>
              <a:t>2 = Slightly Important</a:t>
            </a:r>
          </a:p>
          <a:p>
            <a:pPr marL="0" indent="0">
              <a:buNone/>
            </a:pPr>
            <a:r>
              <a:rPr lang="en-US" sz="2400" dirty="0">
                <a:solidFill>
                  <a:schemeClr val="tx1"/>
                </a:solidFill>
              </a:rPr>
              <a:t>	</a:t>
            </a:r>
            <a:r>
              <a:rPr lang="en-US" sz="2400" dirty="0" smtClean="0">
                <a:solidFill>
                  <a:schemeClr val="tx1"/>
                </a:solidFill>
              </a:rPr>
              <a:t>3 = Moderately Important</a:t>
            </a:r>
          </a:p>
          <a:p>
            <a:pPr marL="0" indent="0">
              <a:buNone/>
            </a:pPr>
            <a:r>
              <a:rPr lang="en-US" sz="2400" dirty="0">
                <a:solidFill>
                  <a:schemeClr val="tx1"/>
                </a:solidFill>
              </a:rPr>
              <a:t>	</a:t>
            </a:r>
            <a:r>
              <a:rPr lang="en-US" sz="2400" dirty="0" smtClean="0">
                <a:solidFill>
                  <a:schemeClr val="tx1"/>
                </a:solidFill>
              </a:rPr>
              <a:t>4 = Very Important</a:t>
            </a:r>
          </a:p>
          <a:p>
            <a:pPr marL="0" indent="0">
              <a:buNone/>
            </a:pPr>
            <a:r>
              <a:rPr lang="en-US" sz="2400" dirty="0">
                <a:solidFill>
                  <a:schemeClr val="tx1"/>
                </a:solidFill>
              </a:rPr>
              <a:t>	</a:t>
            </a:r>
            <a:r>
              <a:rPr lang="en-US" sz="2400" dirty="0" smtClean="0">
                <a:solidFill>
                  <a:schemeClr val="tx1"/>
                </a:solidFill>
              </a:rPr>
              <a:t>5 = Extremely Important</a:t>
            </a:r>
            <a:endParaRPr lang="en-US" sz="2400" dirty="0">
              <a:solidFill>
                <a:schemeClr val="tx1"/>
              </a:solidFill>
            </a:endParaRPr>
          </a:p>
        </p:txBody>
      </p:sp>
    </p:spTree>
    <p:extLst>
      <p:ext uri="{BB962C8B-B14F-4D97-AF65-F5344CB8AC3E}">
        <p14:creationId xmlns:p14="http://schemas.microsoft.com/office/powerpoint/2010/main" val="3935585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256655"/>
            <a:ext cx="10178322" cy="794905"/>
          </a:xfrm>
        </p:spPr>
        <p:txBody>
          <a:bodyPr>
            <a:normAutofit fontScale="90000"/>
          </a:bodyPr>
          <a:lstStyle/>
          <a:p>
            <a:pPr algn="ctr"/>
            <a:r>
              <a:rPr lang="en-US" dirty="0" smtClean="0"/>
              <a:t>Results: Lecture-Based </a:t>
            </a:r>
            <a:r>
              <a:rPr lang="en-US" dirty="0" smtClean="0">
                <a:solidFill>
                  <a:schemeClr val="tx1"/>
                </a:solidFill>
              </a:rPr>
              <a:t>Classrooms</a:t>
            </a:r>
            <a:endParaRPr lang="en-US" dirty="0">
              <a:solidFill>
                <a:schemeClr val="tx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44951010"/>
              </p:ext>
            </p:extLst>
          </p:nvPr>
        </p:nvGraphicFramePr>
        <p:xfrm>
          <a:off x="1165860" y="1154430"/>
          <a:ext cx="10424160" cy="481203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93478376"/>
      </p:ext>
    </p:extLst>
  </p:cSld>
  <p:clrMapOvr>
    <a:masterClrMapping/>
  </p:clrMapOvr>
</p:sld>
</file>

<file path=ppt/theme/theme1.xml><?xml version="1.0" encoding="utf-8"?>
<a:theme xmlns:a="http://schemas.openxmlformats.org/drawingml/2006/main" name="Theme1">
  <a:themeElements>
    <a:clrScheme name="2_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fontScheme name="2_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CC00"/>
        </a:solidFill>
        <a:ln w="9525" cap="flat" cmpd="sng" algn="ctr">
          <a:solidFill>
            <a:srgbClr val="0033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rgbClr val="003300"/>
            </a:solidFill>
            <a:effectLst/>
            <a:latin typeface="Arial" pitchFamily="-65" charset="0"/>
            <a:sym typeface="Arial" pitchFamily="-65" charset="0"/>
          </a:defRPr>
        </a:defPPr>
      </a:lstStyle>
    </a:spDef>
    <a:lnDef>
      <a:spPr bwMode="auto">
        <a:xfrm>
          <a:off x="0" y="0"/>
          <a:ext cx="1" cy="1"/>
        </a:xfrm>
        <a:custGeom>
          <a:avLst/>
          <a:gdLst/>
          <a:ahLst/>
          <a:cxnLst/>
          <a:rect l="0" t="0" r="0" b="0"/>
          <a:pathLst/>
        </a:custGeom>
        <a:solidFill>
          <a:srgbClr val="CCCC00"/>
        </a:solidFill>
        <a:ln w="9525" cap="flat" cmpd="sng" algn="ctr">
          <a:solidFill>
            <a:srgbClr val="0033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rgbClr val="003300"/>
            </a:solidFill>
            <a:effectLst/>
            <a:latin typeface="Arial" pitchFamily="-65" charset="0"/>
            <a:sym typeface="Arial" pitchFamily="-65" charset="0"/>
          </a:defRPr>
        </a:defPPr>
      </a:lstStyle>
    </a:lnDef>
  </a:objectDefaults>
  <a:extraClrSchemeLst>
    <a:extraClrScheme>
      <a:clrScheme name="2_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2_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2_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2_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2_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2_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2_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2_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2_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2_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2_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2_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
      <a:clrScheme name="2_Pixel 13">
        <a:dk1>
          <a:srgbClr val="000000"/>
        </a:dk1>
        <a:lt1>
          <a:srgbClr val="FFFFFF"/>
        </a:lt1>
        <a:dk2>
          <a:srgbClr val="000000"/>
        </a:dk2>
        <a:lt2>
          <a:srgbClr val="F78222"/>
        </a:lt2>
        <a:accent1>
          <a:srgbClr val="FFCC99"/>
        </a:accent1>
        <a:accent2>
          <a:srgbClr val="F78222"/>
        </a:accent2>
        <a:accent3>
          <a:srgbClr val="FFFFFF"/>
        </a:accent3>
        <a:accent4>
          <a:srgbClr val="000000"/>
        </a:accent4>
        <a:accent5>
          <a:srgbClr val="FFE2CA"/>
        </a:accent5>
        <a:accent6>
          <a:srgbClr val="E0751E"/>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2_Pixel 14">
        <a:dk1>
          <a:srgbClr val="F78222"/>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2_Pixel 15">
        <a:dk1>
          <a:srgbClr val="F78222"/>
        </a:dk1>
        <a:lt1>
          <a:srgbClr val="FFFFFF"/>
        </a:lt1>
        <a:dk2>
          <a:srgbClr val="330000"/>
        </a:dk2>
        <a:lt2>
          <a:srgbClr val="FFFFFF"/>
        </a:lt2>
        <a:accent1>
          <a:srgbClr val="F78222"/>
        </a:accent1>
        <a:accent2>
          <a:srgbClr val="9E2A06"/>
        </a:accent2>
        <a:accent3>
          <a:srgbClr val="ADAAAA"/>
        </a:accent3>
        <a:accent4>
          <a:srgbClr val="DADADA"/>
        </a:accent4>
        <a:accent5>
          <a:srgbClr val="FAC1AB"/>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2_Pixel 16">
        <a:dk1>
          <a:srgbClr val="F78222"/>
        </a:dk1>
        <a:lt1>
          <a:srgbClr val="FFFFFF"/>
        </a:lt1>
        <a:dk2>
          <a:srgbClr val="0C0E0B"/>
        </a:dk2>
        <a:lt2>
          <a:srgbClr val="FFFFFF"/>
        </a:lt2>
        <a:accent1>
          <a:srgbClr val="F78222"/>
        </a:accent1>
        <a:accent2>
          <a:srgbClr val="1F431F"/>
        </a:accent2>
        <a:accent3>
          <a:srgbClr val="AAAAAA"/>
        </a:accent3>
        <a:accent4>
          <a:srgbClr val="DADADA"/>
        </a:accent4>
        <a:accent5>
          <a:srgbClr val="FAC1AB"/>
        </a:accent5>
        <a:accent6>
          <a:srgbClr val="1B3C1B"/>
        </a:accent6>
        <a:hlink>
          <a:srgbClr val="84B43A"/>
        </a:hlink>
        <a:folHlink>
          <a:srgbClr val="326C32"/>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64D39934-077A-4A4B-B8BF-74CB2EF63EC1}" vid="{5C265725-6485-4007-A4F9-52A6927A26B4}"/>
    </a:ext>
  </a:extLst>
</a:theme>
</file>

<file path=ppt/theme/theme2.xml><?xml version="1.0" encoding="utf-8"?>
<a:theme xmlns:a="http://schemas.openxmlformats.org/drawingml/2006/main" name="3_Pixel">
  <a:themeElements>
    <a:clrScheme name="3_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fontScheme name="3_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CC00"/>
        </a:solidFill>
        <a:ln w="9525" cap="flat" cmpd="sng" algn="ctr">
          <a:solidFill>
            <a:srgbClr val="0033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rgbClr val="003300"/>
            </a:solidFill>
            <a:effectLst/>
            <a:latin typeface="Arial" pitchFamily="-65" charset="0"/>
            <a:sym typeface="Arial" pitchFamily="-65" charset="0"/>
          </a:defRPr>
        </a:defPPr>
      </a:lstStyle>
    </a:spDef>
    <a:lnDef>
      <a:spPr bwMode="auto">
        <a:xfrm>
          <a:off x="0" y="0"/>
          <a:ext cx="1" cy="1"/>
        </a:xfrm>
        <a:custGeom>
          <a:avLst/>
          <a:gdLst/>
          <a:ahLst/>
          <a:cxnLst/>
          <a:rect l="0" t="0" r="0" b="0"/>
          <a:pathLst/>
        </a:custGeom>
        <a:solidFill>
          <a:srgbClr val="CCCC00"/>
        </a:solidFill>
        <a:ln w="9525" cap="flat" cmpd="sng" algn="ctr">
          <a:solidFill>
            <a:srgbClr val="0033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rgbClr val="003300"/>
            </a:solidFill>
            <a:effectLst/>
            <a:latin typeface="Arial" pitchFamily="-65" charset="0"/>
            <a:sym typeface="Arial" pitchFamily="-65" charset="0"/>
          </a:defRPr>
        </a:defPPr>
      </a:lstStyle>
    </a:lnDef>
  </a:objectDefaults>
  <a:extraClrSchemeLst>
    <a:extraClrScheme>
      <a:clrScheme name="3_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3_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3_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3_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3_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3_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3_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3_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3_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3_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3_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3_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
      <a:clrScheme name="3_Pixel 13">
        <a:dk1>
          <a:srgbClr val="000000"/>
        </a:dk1>
        <a:lt1>
          <a:srgbClr val="FFFFFF"/>
        </a:lt1>
        <a:dk2>
          <a:srgbClr val="000000"/>
        </a:dk2>
        <a:lt2>
          <a:srgbClr val="F78222"/>
        </a:lt2>
        <a:accent1>
          <a:srgbClr val="FFCC99"/>
        </a:accent1>
        <a:accent2>
          <a:srgbClr val="F78222"/>
        </a:accent2>
        <a:accent3>
          <a:srgbClr val="FFFFFF"/>
        </a:accent3>
        <a:accent4>
          <a:srgbClr val="000000"/>
        </a:accent4>
        <a:accent5>
          <a:srgbClr val="FFE2CA"/>
        </a:accent5>
        <a:accent6>
          <a:srgbClr val="E0751E"/>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3_Pixel 14">
        <a:dk1>
          <a:srgbClr val="F78222"/>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3_Pixel 15">
        <a:dk1>
          <a:srgbClr val="F78222"/>
        </a:dk1>
        <a:lt1>
          <a:srgbClr val="FFFFFF"/>
        </a:lt1>
        <a:dk2>
          <a:srgbClr val="330000"/>
        </a:dk2>
        <a:lt2>
          <a:srgbClr val="FFFFFF"/>
        </a:lt2>
        <a:accent1>
          <a:srgbClr val="F78222"/>
        </a:accent1>
        <a:accent2>
          <a:srgbClr val="9E2A06"/>
        </a:accent2>
        <a:accent3>
          <a:srgbClr val="ADAAAA"/>
        </a:accent3>
        <a:accent4>
          <a:srgbClr val="DADADA"/>
        </a:accent4>
        <a:accent5>
          <a:srgbClr val="FAC1AB"/>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3_Pixel 16">
        <a:dk1>
          <a:srgbClr val="F78222"/>
        </a:dk1>
        <a:lt1>
          <a:srgbClr val="FFFFFF"/>
        </a:lt1>
        <a:dk2>
          <a:srgbClr val="0C0E0B"/>
        </a:dk2>
        <a:lt2>
          <a:srgbClr val="FFFFFF"/>
        </a:lt2>
        <a:accent1>
          <a:srgbClr val="F78222"/>
        </a:accent1>
        <a:accent2>
          <a:srgbClr val="1F431F"/>
        </a:accent2>
        <a:accent3>
          <a:srgbClr val="AAAAAA"/>
        </a:accent3>
        <a:accent4>
          <a:srgbClr val="DADADA"/>
        </a:accent4>
        <a:accent5>
          <a:srgbClr val="FAC1AB"/>
        </a:accent5>
        <a:accent6>
          <a:srgbClr val="1B3C1B"/>
        </a:accent6>
        <a:hlink>
          <a:srgbClr val="84B43A"/>
        </a:hlink>
        <a:folHlink>
          <a:srgbClr val="326C32"/>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Theme1</Template>
  <TotalTime>245</TotalTime>
  <Words>963</Words>
  <Application>Microsoft Office PowerPoint</Application>
  <PresentationFormat>Widescreen</PresentationFormat>
  <Paragraphs>89</Paragraphs>
  <Slides>16</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16</vt:i4>
      </vt:variant>
    </vt:vector>
  </HeadingPairs>
  <TitlesOfParts>
    <vt:vector size="26" baseType="lpstr">
      <vt:lpstr>ＭＳ Ｐゴシック</vt:lpstr>
      <vt:lpstr>Arial</vt:lpstr>
      <vt:lpstr>Arial Black</vt:lpstr>
      <vt:lpstr>Gill Sans MT</vt:lpstr>
      <vt:lpstr>Impact</vt:lpstr>
      <vt:lpstr>Times New Roman</vt:lpstr>
      <vt:lpstr>Wingdings</vt:lpstr>
      <vt:lpstr>Theme1</vt:lpstr>
      <vt:lpstr>3_Pixel</vt:lpstr>
      <vt:lpstr>Badge</vt:lpstr>
      <vt:lpstr>WSU Computing Needs</vt:lpstr>
      <vt:lpstr>Participant Characteristics</vt:lpstr>
      <vt:lpstr>Participant Characteristics</vt:lpstr>
      <vt:lpstr>Did Your Department Provide you With a laptop?</vt:lpstr>
      <vt:lpstr>Use of personal Computer</vt:lpstr>
      <vt:lpstr>Does a Laptop/Desktop Meet your Technological needs?</vt:lpstr>
      <vt:lpstr>Has Your Technology Been Subsidized?</vt:lpstr>
      <vt:lpstr>Standard Technology in Lecture Classrooms</vt:lpstr>
      <vt:lpstr>Results: Lecture-Based Classrooms</vt:lpstr>
      <vt:lpstr>Results: Lab/Performance-Based Classrooms</vt:lpstr>
      <vt:lpstr>Results – Comparing Lecture &amp;  Lab-Based Classes</vt:lpstr>
      <vt:lpstr>Adaptable Technology Classroom Interfaces</vt:lpstr>
      <vt:lpstr>Results: Lecture-Based Classrooms</vt:lpstr>
      <vt:lpstr>Results: Lab/Performance-Based Classrooms</vt:lpstr>
      <vt:lpstr>Results – Comparing Lecture &amp;  Lab-Based Classes</vt:lpstr>
      <vt:lpstr>Selected Comments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WSU Computing Needs</dc:title>
  <dc:creator>Shannon</dc:creator>
  <cp:lastModifiedBy>Shannon</cp:lastModifiedBy>
  <cp:revision>20</cp:revision>
  <dcterms:created xsi:type="dcterms:W3CDTF">2016-03-30T23:05:22Z</dcterms:created>
  <dcterms:modified xsi:type="dcterms:W3CDTF">2016-03-31T16:21:12Z</dcterms:modified>
</cp:coreProperties>
</file>